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94" r:id="rId4"/>
    <p:sldId id="289" r:id="rId5"/>
    <p:sldId id="291" r:id="rId6"/>
    <p:sldId id="293" r:id="rId7"/>
    <p:sldId id="281" r:id="rId8"/>
    <p:sldId id="283" r:id="rId9"/>
    <p:sldId id="28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D35"/>
    <a:srgbClr val="279131"/>
    <a:srgbClr val="03B5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3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A96CD4-B64E-4F8F-AE61-BAB37EF39437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58E85-BE0D-49C8-A4FA-F919E63EA1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6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4322-ED92-4197-9C6E-AD1DC8DA55CB}" type="datetime1">
              <a:rPr lang="en-US" smtClean="0"/>
              <a:t>9/15/2025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3514-39BA-4DF7-825D-F55692095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5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FC52-0800-406C-913A-A7C55FA07281}" type="datetime1">
              <a:rPr lang="en-US" smtClean="0"/>
              <a:t>9/15/2025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3514-39BA-4DF7-825D-F55692095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488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F54E-A5DE-420F-8DF9-28367E53E17E}" type="datetime1">
              <a:rPr lang="en-US" smtClean="0"/>
              <a:t>9/15/2025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3514-39BA-4DF7-825D-F55692095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170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424456"/>
                </a:solidFill>
              </a:rPr>
              <a:t>Текст заголовка</a:t>
            </a:r>
          </a:p>
        </p:txBody>
      </p:sp>
      <p:sp>
        <p:nvSpPr>
          <p:cNvPr id="43" name="Shape 43"/>
          <p:cNvSpPr>
            <a:spLocks noGrp="1"/>
          </p:cNvSpPr>
          <p:nvPr>
            <p:ph type="body" idx="1"/>
          </p:nvPr>
        </p:nvSpPr>
        <p:spPr>
          <a:xfrm>
            <a:off x="609600" y="2249423"/>
            <a:ext cx="5384800" cy="460857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 marL="671362" indent="-259882">
              <a:defRPr sz="2000"/>
            </a:lvl2pPr>
            <a:lvl3pPr marL="947927" indent="-243839">
              <a:defRPr sz="2000"/>
            </a:lvl3pPr>
            <a:lvl4pPr marL="1201927" indent="-223520">
              <a:defRPr sz="2000"/>
            </a:lvl4pPr>
            <a:lvl5pPr marL="1410208" indent="-203200">
              <a:defRPr sz="2000"/>
            </a:lvl5pPr>
          </a:lstStyle>
          <a:p>
            <a:pPr lvl="0">
              <a:defRPr sz="1800"/>
            </a:pPr>
            <a:r>
              <a:rPr sz="2000"/>
              <a:t>Уровень текста 1</a:t>
            </a:r>
          </a:p>
          <a:p>
            <a:pPr lvl="1">
              <a:defRPr sz="1800"/>
            </a:pPr>
            <a:r>
              <a:rPr sz="2000"/>
              <a:t>Уровень текста 2</a:t>
            </a:r>
          </a:p>
          <a:p>
            <a:pPr lvl="2">
              <a:defRPr sz="1800"/>
            </a:pPr>
            <a:r>
              <a:rPr sz="2000"/>
              <a:t>Уровень текста 3</a:t>
            </a:r>
          </a:p>
          <a:p>
            <a:pPr lvl="3">
              <a:defRPr sz="1800"/>
            </a:pPr>
            <a:r>
              <a:rPr sz="2000"/>
              <a:t>Уровень текста 4</a:t>
            </a:r>
          </a:p>
          <a:p>
            <a:pPr lvl="4">
              <a:defRPr sz="1800"/>
            </a:pPr>
            <a:r>
              <a:rPr sz="2000"/>
              <a:t>Уровень текста 5</a:t>
            </a:r>
          </a:p>
        </p:txBody>
      </p:sp>
      <p:sp>
        <p:nvSpPr>
          <p:cNvPr id="44" name="Shape 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2759195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E164F-5098-456A-9DCE-5C47D1476E16}" type="datetime1">
              <a:rPr lang="en-US" smtClean="0"/>
              <a:t>9/15/2025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3514-39BA-4DF7-825D-F55692095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199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D586A-9668-4D0B-B5F7-85F695750935}" type="datetime1">
              <a:rPr lang="en-US" smtClean="0"/>
              <a:t>9/15/2025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3514-39BA-4DF7-825D-F55692095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446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1F53-4E3E-4E62-B25B-E471DA2080B1}" type="datetime1">
              <a:rPr lang="en-US" smtClean="0"/>
              <a:t>9/15/2025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3514-39BA-4DF7-825D-F55692095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5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8526D-D62C-4F60-91FF-3B39701CEB66}" type="datetime1">
              <a:rPr lang="en-US" smtClean="0"/>
              <a:t>9/15/2025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3514-39BA-4DF7-825D-F55692095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249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8641-7322-47DB-A2B0-7CAD6D08B7AC}" type="datetime1">
              <a:rPr lang="en-US" smtClean="0"/>
              <a:t>9/15/2025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3514-39BA-4DF7-825D-F55692095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427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9D58F-1D85-4B1D-A2AF-42235E822039}" type="datetime1">
              <a:rPr lang="en-US" smtClean="0"/>
              <a:t>9/15/2025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3514-39BA-4DF7-825D-F55692095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58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4E68-7F50-4A4C-A2C9-47618FDA7EBD}" type="datetime1">
              <a:rPr lang="en-US" smtClean="0"/>
              <a:t>9/15/2025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3514-39BA-4DF7-825D-F55692095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246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DD27B-3F65-469A-BFF6-AEA294A8EA15}" type="datetime1">
              <a:rPr lang="en-US" smtClean="0"/>
              <a:t>9/15/2025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3514-39BA-4DF7-825D-F55692095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313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44C33-B62E-42AB-B39D-6D4131DD6869}" type="datetime1">
              <a:rPr lang="en-US" smtClean="0"/>
              <a:t>9/15/2025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D3514-39BA-4DF7-825D-F55692095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630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2323" y="1380645"/>
            <a:ext cx="9144000" cy="1408964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7D35"/>
                </a:solidFill>
              </a:rPr>
              <a:t>Роль нормирования труда в сохранении жизни и здоровья </a:t>
            </a:r>
            <a:r>
              <a:rPr lang="ru-RU" sz="4000" b="1" dirty="0" smtClean="0">
                <a:solidFill>
                  <a:srgbClr val="007D35"/>
                </a:solidFill>
              </a:rPr>
              <a:t>работающих</a:t>
            </a:r>
            <a:endParaRPr lang="en-US" sz="4000" dirty="0">
              <a:solidFill>
                <a:srgbClr val="007D35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746" y="142153"/>
            <a:ext cx="11261154" cy="144132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17356" y="3001239"/>
            <a:ext cx="112985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i="0" dirty="0" err="1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Габдрахманов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 </a:t>
            </a:r>
            <a:r>
              <a:rPr lang="ru-RU" sz="2400" b="0" i="0" dirty="0" err="1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Фанил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 </a:t>
            </a:r>
            <a:r>
              <a:rPr lang="ru-RU" sz="2400" b="0" i="0" dirty="0" err="1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Исхакович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Председатель Межрегиональной ассоциации охраны труда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Кандидат экономических наук, доцент</a:t>
            </a:r>
            <a:endParaRPr lang="en-US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8481" y="4497347"/>
            <a:ext cx="107163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Российская Федерация, </a:t>
            </a:r>
            <a:r>
              <a:rPr lang="ru-RU" sz="2400" b="1" dirty="0"/>
              <a:t>Республика Татарстан, г</a:t>
            </a:r>
            <a:r>
              <a:rPr lang="ru-RU" sz="2400" b="1" dirty="0" smtClean="0"/>
              <a:t>. Казань</a:t>
            </a:r>
            <a:r>
              <a:rPr lang="ru-RU" sz="2400" dirty="0"/>
              <a:t>, </a:t>
            </a:r>
            <a:endParaRPr lang="en-US" sz="2400" dirty="0" smtClean="0"/>
          </a:p>
          <a:p>
            <a:pPr algn="ctr"/>
            <a:r>
              <a:rPr lang="ru-RU" sz="2400" dirty="0" smtClean="0"/>
              <a:t>ул. Маршала </a:t>
            </a:r>
            <a:r>
              <a:rPr lang="ru-RU" sz="2400" dirty="0"/>
              <a:t>Чуйкова 15 "Б</a:t>
            </a:r>
            <a:r>
              <a:rPr lang="ru-RU" sz="2400" dirty="0" smtClean="0"/>
              <a:t>"</a:t>
            </a:r>
            <a:endParaRPr lang="en-US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00436" y="5563618"/>
            <a:ext cx="28456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Наш сайт: </a:t>
            </a:r>
            <a:r>
              <a:rPr lang="en-US" sz="2400" dirty="0" smtClean="0">
                <a:solidFill>
                  <a:srgbClr val="0070C0"/>
                </a:solidFill>
              </a:rPr>
              <a:t>maot16.ru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22776" y="556361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/>
              <a:t>8 (843) </a:t>
            </a:r>
            <a:r>
              <a:rPr lang="en-US" sz="2400" dirty="0" smtClean="0"/>
              <a:t>526-60-41, </a:t>
            </a:r>
            <a:r>
              <a:rPr lang="ru-RU" sz="2400" dirty="0" smtClean="0"/>
              <a:t>8</a:t>
            </a:r>
            <a:r>
              <a:rPr lang="ru-RU" sz="2400" dirty="0"/>
              <a:t> </a:t>
            </a:r>
            <a:r>
              <a:rPr lang="ru-RU" sz="2400" dirty="0" smtClean="0"/>
              <a:t>906 326-59-07</a:t>
            </a:r>
            <a:endParaRPr lang="en-US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833607" y="5563617"/>
            <a:ext cx="23086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maot16@mail.ru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46087" y="6104880"/>
            <a:ext cx="50626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Почтовый адрес: </a:t>
            </a:r>
            <a:r>
              <a:rPr lang="en-US" sz="2000" dirty="0" smtClean="0"/>
              <a:t>420094</a:t>
            </a:r>
            <a:r>
              <a:rPr lang="en-US" sz="2000" dirty="0" smtClean="0">
                <a:solidFill>
                  <a:srgbClr val="161616"/>
                </a:solidFill>
                <a:latin typeface="helvetica" panose="020B0604020202020204" pitchFamily="34" charset="0"/>
              </a:rPr>
              <a:t> </a:t>
            </a:r>
            <a:r>
              <a:rPr lang="ru-RU" sz="2000" dirty="0" smtClean="0"/>
              <a:t>г</a:t>
            </a:r>
            <a:r>
              <a:rPr lang="ru-RU" sz="2000" dirty="0"/>
              <a:t>. Казань, </a:t>
            </a:r>
            <a:r>
              <a:rPr lang="ru-RU" sz="2000" dirty="0" smtClean="0"/>
              <a:t>а/я </a:t>
            </a:r>
            <a:r>
              <a:rPr lang="ru-RU" sz="2000" dirty="0"/>
              <a:t>66</a:t>
            </a:r>
            <a:endParaRPr lang="en-US" sz="28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31110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730250"/>
            <a:ext cx="10515600" cy="5915950"/>
          </a:xfr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258336" y="182562"/>
            <a:ext cx="1905000" cy="365125"/>
          </a:xfrm>
        </p:spPr>
        <p:txBody>
          <a:bodyPr/>
          <a:lstStyle/>
          <a:p>
            <a:r>
              <a:rPr lang="ru-RU" sz="3200" dirty="0"/>
              <a:t>Слайд </a:t>
            </a:r>
            <a:r>
              <a:rPr lang="ru-RU" sz="3200" dirty="0" smtClean="0"/>
              <a:t> </a:t>
            </a:r>
            <a:fld id="{4F5D3514-39BA-4DF7-825D-F556920952D6}" type="slidenum">
              <a:rPr lang="en-US" sz="3200" smtClean="0"/>
              <a:t>2</a:t>
            </a:fld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99552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3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519" y="715866"/>
            <a:ext cx="10342961" cy="5823046"/>
          </a:xfrm>
          <a:prstGeom prst="rect">
            <a:avLst/>
          </a:prstGeom>
        </p:spPr>
      </p:pic>
      <p:sp>
        <p:nvSpPr>
          <p:cNvPr id="6" name="Номер слайда 2"/>
          <p:cNvSpPr txBox="1">
            <a:spLocks/>
          </p:cNvSpPr>
          <p:nvPr/>
        </p:nvSpPr>
        <p:spPr>
          <a:xfrm>
            <a:off x="747132" y="157131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solidFill>
                  <a:schemeClr val="bg1">
                    <a:lumMod val="65000"/>
                  </a:schemeClr>
                </a:solidFill>
              </a:rPr>
              <a:t>Слайд  </a:t>
            </a:r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3</a:t>
            </a:r>
            <a:endParaRPr lang="en-US" sz="3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45277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4717" y="5806662"/>
            <a:ext cx="11422565" cy="8506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В рамках деловой поездки в г. Казань заместитель Министра труда и социальной защиты Республики Беларусь Старовойтов Игорь Григорьевич посетил Межрегиональную ассоциацию охраны труда, встретился с председателем ассоциации </a:t>
            </a:r>
            <a:r>
              <a:rPr lang="ru-RU" dirty="0" err="1"/>
              <a:t>Габдрахмановым</a:t>
            </a:r>
            <a:r>
              <a:rPr lang="ru-RU" dirty="0"/>
              <a:t> </a:t>
            </a:r>
            <a:r>
              <a:rPr lang="ru-RU" dirty="0" err="1"/>
              <a:t>Фанилом</a:t>
            </a:r>
            <a:r>
              <a:rPr lang="ru-RU" dirty="0"/>
              <a:t> </a:t>
            </a:r>
            <a:r>
              <a:rPr lang="ru-RU" dirty="0" err="1"/>
              <a:t>Исхаковичем</a:t>
            </a:r>
            <a:r>
              <a:rPr lang="ru-RU" dirty="0"/>
              <a:t>.</a:t>
            </a:r>
            <a:endParaRPr lang="en-US" dirty="0"/>
          </a:p>
        </p:txBody>
      </p:sp>
      <p:pic>
        <p:nvPicPr>
          <p:cNvPr id="1026" name="Picture 2" descr="http://maot16.ru/uploaded/zamministr-belarussii-v-MAOT/IMG_32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454" y="278787"/>
            <a:ext cx="7895054" cy="5263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2"/>
          </p:nvPr>
        </p:nvSpPr>
        <p:spPr>
          <a:xfrm>
            <a:off x="-624468" y="278787"/>
            <a:ext cx="2743200" cy="365125"/>
          </a:xfrm>
        </p:spPr>
        <p:txBody>
          <a:bodyPr/>
          <a:lstStyle/>
          <a:p>
            <a:pPr lvl="0"/>
            <a:r>
              <a:rPr lang="ru-RU" sz="3200" dirty="0"/>
              <a:t>Слайд </a:t>
            </a:r>
            <a:fld id="{86CB4B4D-7CA3-9044-876B-883B54F8677D}" type="slidenum">
              <a:rPr lang="en-US" sz="3200" smtClean="0"/>
              <a:pPr lvl="0"/>
              <a:t>4</a:t>
            </a:fld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2020429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ot16.ru/uploaded/zamministr-belarussii-v-MAOT/IMG_32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954" y="616027"/>
            <a:ext cx="9081740" cy="6054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2"/>
          </p:nvPr>
        </p:nvSpPr>
        <p:spPr>
          <a:xfrm>
            <a:off x="-1014761" y="63421"/>
            <a:ext cx="2743200" cy="365125"/>
          </a:xfrm>
        </p:spPr>
        <p:txBody>
          <a:bodyPr/>
          <a:lstStyle/>
          <a:p>
            <a:pPr lvl="0"/>
            <a:r>
              <a:rPr lang="ru-RU" sz="3200" dirty="0"/>
              <a:t>Слайд </a:t>
            </a:r>
            <a:fld id="{86CB4B4D-7CA3-9044-876B-883B54F8677D}" type="slidenum">
              <a:rPr lang="en-US" sz="3200" smtClean="0"/>
              <a:pPr lvl="0"/>
              <a:t>5</a:t>
            </a:fld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1200365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6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8" t="39675" r="6601" b="4668"/>
          <a:stretch/>
        </p:blipFill>
        <p:spPr>
          <a:xfrm rot="10800000">
            <a:off x="2495551" y="451066"/>
            <a:ext cx="7200897" cy="6087846"/>
          </a:xfrm>
          <a:prstGeom prst="rect">
            <a:avLst/>
          </a:prstGeom>
        </p:spPr>
      </p:pic>
      <p:sp>
        <p:nvSpPr>
          <p:cNvPr id="6" name="Номер слайда 2"/>
          <p:cNvSpPr txBox="1">
            <a:spLocks/>
          </p:cNvSpPr>
          <p:nvPr/>
        </p:nvSpPr>
        <p:spPr>
          <a:xfrm>
            <a:off x="0" y="182562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solidFill>
                  <a:schemeClr val="bg1">
                    <a:lumMod val="65000"/>
                  </a:schemeClr>
                </a:solidFill>
              </a:rPr>
              <a:t>Слайд  </a:t>
            </a:r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6</a:t>
            </a:r>
            <a:endParaRPr lang="en-US" sz="3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52623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title"/>
          </p:nvPr>
        </p:nvSpPr>
        <p:spPr>
          <a:xfrm>
            <a:off x="1703511" y="692696"/>
            <a:ext cx="8784978" cy="10668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786384">
              <a:defRPr sz="1800">
                <a:solidFill>
                  <a:srgbClr val="000000"/>
                </a:solidFill>
              </a:defRPr>
            </a:pPr>
            <a:r>
              <a:rPr sz="3354" dirty="0">
                <a:solidFill>
                  <a:srgbClr val="424456"/>
                </a:solidFill>
                <a:effectLst>
                  <a:outerShdw blurRad="32766" dist="32766" dir="2700000" rotWithShape="0">
                    <a:srgbClr val="000000">
                      <a:alpha val="43137"/>
                    </a:srgbClr>
                  </a:outerShdw>
                </a:effectLst>
                <a:latin typeface="Trebuchet MS Bold"/>
                <a:ea typeface="Trebuchet MS Bold"/>
                <a:cs typeface="Trebuchet MS Bold"/>
                <a:sym typeface="Trebuchet MS Bold"/>
              </a:rPr>
              <a:t>«</a:t>
            </a:r>
            <a:r>
              <a:rPr sz="3354" dirty="0" err="1">
                <a:solidFill>
                  <a:srgbClr val="424456"/>
                </a:solidFill>
                <a:effectLst>
                  <a:outerShdw blurRad="32766" dist="32766" dir="2700000" rotWithShape="0">
                    <a:srgbClr val="000000">
                      <a:alpha val="43137"/>
                    </a:srgbClr>
                  </a:outerShdw>
                </a:effectLst>
                <a:latin typeface="Trebuchet MS Bold"/>
                <a:ea typeface="Trebuchet MS Bold"/>
                <a:cs typeface="Trebuchet MS Bold"/>
                <a:sym typeface="Trebuchet MS Bold"/>
              </a:rPr>
              <a:t>Музей</a:t>
            </a:r>
            <a:r>
              <a:rPr sz="3354" dirty="0">
                <a:solidFill>
                  <a:srgbClr val="424456"/>
                </a:solidFill>
                <a:effectLst>
                  <a:outerShdw blurRad="32766" dist="32766" dir="2700000" rotWithShape="0">
                    <a:srgbClr val="000000">
                      <a:alpha val="43137"/>
                    </a:srgbClr>
                  </a:outerShdw>
                </a:effectLst>
                <a:latin typeface="Trebuchet MS Bold"/>
                <a:ea typeface="Trebuchet MS Bold"/>
                <a:cs typeface="Trebuchet MS Bold"/>
                <a:sym typeface="Trebuchet MS Bold"/>
              </a:rPr>
              <a:t> </a:t>
            </a:r>
            <a:r>
              <a:rPr sz="3354" dirty="0" err="1">
                <a:solidFill>
                  <a:srgbClr val="424456"/>
                </a:solidFill>
                <a:effectLst>
                  <a:outerShdw blurRad="32766" dist="32766" dir="2700000" rotWithShape="0">
                    <a:srgbClr val="000000">
                      <a:alpha val="43137"/>
                    </a:srgbClr>
                  </a:outerShdw>
                </a:effectLst>
                <a:latin typeface="Trebuchet MS Bold"/>
                <a:ea typeface="Trebuchet MS Bold"/>
                <a:cs typeface="Trebuchet MS Bold"/>
                <a:sym typeface="Trebuchet MS Bold"/>
              </a:rPr>
              <a:t>охраны</a:t>
            </a:r>
            <a:r>
              <a:rPr sz="3354" dirty="0">
                <a:solidFill>
                  <a:srgbClr val="424456"/>
                </a:solidFill>
                <a:effectLst>
                  <a:outerShdw blurRad="32766" dist="32766" dir="2700000" rotWithShape="0">
                    <a:srgbClr val="000000">
                      <a:alpha val="43137"/>
                    </a:srgbClr>
                  </a:outerShdw>
                </a:effectLst>
                <a:latin typeface="Trebuchet MS Bold"/>
                <a:ea typeface="Trebuchet MS Bold"/>
                <a:cs typeface="Trebuchet MS Bold"/>
                <a:sym typeface="Trebuchet MS Bold"/>
              </a:rPr>
              <a:t> </a:t>
            </a:r>
            <a:r>
              <a:rPr sz="3354" dirty="0" err="1">
                <a:solidFill>
                  <a:srgbClr val="424456"/>
                </a:solidFill>
                <a:effectLst>
                  <a:outerShdw blurRad="32766" dist="32766" dir="2700000" rotWithShape="0">
                    <a:srgbClr val="000000">
                      <a:alpha val="43137"/>
                    </a:srgbClr>
                  </a:outerShdw>
                </a:effectLst>
                <a:latin typeface="Trebuchet MS Bold"/>
                <a:ea typeface="Trebuchet MS Bold"/>
                <a:cs typeface="Trebuchet MS Bold"/>
                <a:sym typeface="Trebuchet MS Bold"/>
              </a:rPr>
              <a:t>труда</a:t>
            </a:r>
            <a:r>
              <a:rPr sz="3354" dirty="0">
                <a:solidFill>
                  <a:srgbClr val="424456"/>
                </a:solidFill>
                <a:effectLst>
                  <a:outerShdw blurRad="32766" dist="32766" dir="2700000" rotWithShape="0">
                    <a:srgbClr val="000000">
                      <a:alpha val="43137"/>
                    </a:srgbClr>
                  </a:outerShdw>
                </a:effectLst>
                <a:latin typeface="Trebuchet MS Bold"/>
                <a:ea typeface="Trebuchet MS Bold"/>
                <a:cs typeface="Trebuchet MS Bold"/>
                <a:sym typeface="Trebuchet MS Bold"/>
              </a:rPr>
              <a:t> </a:t>
            </a:r>
            <a:br>
              <a:rPr sz="3354" dirty="0">
                <a:solidFill>
                  <a:srgbClr val="424456"/>
                </a:solidFill>
                <a:effectLst>
                  <a:outerShdw blurRad="32766" dist="32766" dir="2700000" rotWithShape="0">
                    <a:srgbClr val="000000">
                      <a:alpha val="43137"/>
                    </a:srgbClr>
                  </a:outerShdw>
                </a:effectLst>
                <a:latin typeface="Trebuchet MS Bold"/>
                <a:ea typeface="Trebuchet MS Bold"/>
                <a:cs typeface="Trebuchet MS Bold"/>
                <a:sym typeface="Trebuchet MS Bold"/>
              </a:rPr>
            </a:br>
            <a:r>
              <a:rPr sz="3354" dirty="0" err="1">
                <a:solidFill>
                  <a:srgbClr val="424456"/>
                </a:solidFill>
                <a:effectLst>
                  <a:outerShdw blurRad="32766" dist="32766" dir="2700000" rotWithShape="0">
                    <a:srgbClr val="000000">
                      <a:alpha val="43137"/>
                    </a:srgbClr>
                  </a:outerShdw>
                </a:effectLst>
                <a:latin typeface="Trebuchet MS Bold"/>
                <a:ea typeface="Trebuchet MS Bold"/>
                <a:cs typeface="Trebuchet MS Bold"/>
                <a:sym typeface="Trebuchet MS Bold"/>
              </a:rPr>
              <a:t>Республики</a:t>
            </a:r>
            <a:r>
              <a:rPr sz="3354" dirty="0">
                <a:solidFill>
                  <a:srgbClr val="424456"/>
                </a:solidFill>
                <a:effectLst>
                  <a:outerShdw blurRad="32766" dist="32766" dir="2700000" rotWithShape="0">
                    <a:srgbClr val="000000">
                      <a:alpha val="43137"/>
                    </a:srgbClr>
                  </a:outerShdw>
                </a:effectLst>
                <a:latin typeface="Trebuchet MS Bold"/>
                <a:ea typeface="Trebuchet MS Bold"/>
                <a:cs typeface="Trebuchet MS Bold"/>
                <a:sym typeface="Trebuchet MS Bold"/>
              </a:rPr>
              <a:t> </a:t>
            </a:r>
            <a:r>
              <a:rPr sz="3354" dirty="0" err="1">
                <a:solidFill>
                  <a:srgbClr val="424456"/>
                </a:solidFill>
                <a:effectLst>
                  <a:outerShdw blurRad="32766" dist="32766" dir="2700000" rotWithShape="0">
                    <a:srgbClr val="000000">
                      <a:alpha val="43137"/>
                    </a:srgbClr>
                  </a:outerShdw>
                </a:effectLst>
                <a:latin typeface="Trebuchet MS Bold"/>
                <a:ea typeface="Trebuchet MS Bold"/>
                <a:cs typeface="Trebuchet MS Bold"/>
                <a:sym typeface="Trebuchet MS Bold"/>
              </a:rPr>
              <a:t>Татарстан</a:t>
            </a:r>
            <a:r>
              <a:rPr sz="3354" dirty="0">
                <a:solidFill>
                  <a:srgbClr val="424456"/>
                </a:solidFill>
                <a:effectLst>
                  <a:outerShdw blurRad="32766" dist="32766" dir="2700000" rotWithShape="0">
                    <a:srgbClr val="000000">
                      <a:alpha val="43137"/>
                    </a:srgbClr>
                  </a:outerShdw>
                </a:effectLst>
                <a:latin typeface="Trebuchet MS Bold"/>
                <a:ea typeface="Trebuchet MS Bold"/>
                <a:cs typeface="Trebuchet MS Bold"/>
                <a:sym typeface="Trebuchet MS Bold"/>
              </a:rPr>
              <a:t>»</a:t>
            </a:r>
          </a:p>
        </p:txBody>
      </p:sp>
      <p:pic>
        <p:nvPicPr>
          <p:cNvPr id="94" name="image1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063552" y="4811995"/>
            <a:ext cx="2212037" cy="151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Shape 95"/>
          <p:cNvSpPr/>
          <p:nvPr/>
        </p:nvSpPr>
        <p:spPr>
          <a:xfrm>
            <a:off x="1919535" y="2022730"/>
            <a:ext cx="4968554" cy="2308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rPr dirty="0"/>
              <a:t>В 2008 </a:t>
            </a:r>
            <a:r>
              <a:rPr dirty="0" err="1"/>
              <a:t>году</a:t>
            </a:r>
            <a:r>
              <a:rPr dirty="0"/>
              <a:t> </a:t>
            </a:r>
            <a:r>
              <a:rPr dirty="0" err="1"/>
              <a:t>на</a:t>
            </a:r>
            <a:r>
              <a:rPr dirty="0"/>
              <a:t> </a:t>
            </a:r>
            <a:r>
              <a:rPr dirty="0" err="1"/>
              <a:t>базе</a:t>
            </a:r>
            <a:r>
              <a:rPr dirty="0"/>
              <a:t> «МАОТ» </a:t>
            </a:r>
            <a:r>
              <a:rPr dirty="0" err="1"/>
              <a:t>был</a:t>
            </a:r>
            <a:r>
              <a:rPr dirty="0"/>
              <a:t> </a:t>
            </a:r>
            <a:r>
              <a:rPr dirty="0" err="1"/>
              <a:t>создан</a:t>
            </a:r>
            <a:r>
              <a:rPr dirty="0"/>
              <a:t> </a:t>
            </a:r>
            <a:r>
              <a:rPr dirty="0" err="1"/>
              <a:t>единственный</a:t>
            </a:r>
            <a:r>
              <a:rPr dirty="0"/>
              <a:t> в </a:t>
            </a:r>
            <a:r>
              <a:rPr dirty="0" err="1"/>
              <a:t>России</a:t>
            </a:r>
            <a:r>
              <a:rPr dirty="0"/>
              <a:t> «</a:t>
            </a:r>
            <a:r>
              <a:rPr dirty="0" err="1"/>
              <a:t>Музей</a:t>
            </a:r>
            <a:r>
              <a:rPr dirty="0"/>
              <a:t> </a:t>
            </a:r>
            <a:r>
              <a:rPr dirty="0" err="1"/>
              <a:t>охраны</a:t>
            </a:r>
            <a:r>
              <a:rPr dirty="0"/>
              <a:t> </a:t>
            </a:r>
            <a:r>
              <a:rPr dirty="0" err="1"/>
              <a:t>труда</a:t>
            </a:r>
            <a:r>
              <a:rPr dirty="0"/>
              <a:t>».</a:t>
            </a:r>
          </a:p>
          <a:p>
            <a:pPr lvl="0"/>
            <a:endParaRPr dirty="0"/>
          </a:p>
          <a:p>
            <a:pPr lvl="0"/>
            <a:r>
              <a:rPr dirty="0" err="1"/>
              <a:t>Среди</a:t>
            </a:r>
            <a:r>
              <a:rPr dirty="0"/>
              <a:t> </a:t>
            </a:r>
            <a:r>
              <a:rPr dirty="0" err="1"/>
              <a:t>экспонатов</a:t>
            </a:r>
            <a:r>
              <a:rPr dirty="0"/>
              <a:t> </a:t>
            </a:r>
            <a:r>
              <a:rPr dirty="0" err="1"/>
              <a:t>музея</a:t>
            </a:r>
            <a:r>
              <a:rPr dirty="0"/>
              <a:t> – </a:t>
            </a:r>
            <a:r>
              <a:rPr dirty="0" err="1"/>
              <a:t>документы</a:t>
            </a:r>
            <a:r>
              <a:rPr dirty="0"/>
              <a:t> XX </a:t>
            </a:r>
            <a:r>
              <a:rPr dirty="0" err="1"/>
              <a:t>века</a:t>
            </a:r>
            <a:r>
              <a:rPr dirty="0"/>
              <a:t> </a:t>
            </a:r>
            <a:r>
              <a:rPr dirty="0" err="1"/>
              <a:t>из</a:t>
            </a:r>
            <a:r>
              <a:rPr dirty="0"/>
              <a:t> </a:t>
            </a:r>
            <a:r>
              <a:rPr dirty="0" err="1"/>
              <a:t>архива</a:t>
            </a:r>
            <a:r>
              <a:rPr dirty="0"/>
              <a:t> </a:t>
            </a:r>
            <a:r>
              <a:rPr dirty="0" err="1"/>
              <a:t>Республики</a:t>
            </a:r>
            <a:r>
              <a:rPr dirty="0"/>
              <a:t> </a:t>
            </a:r>
            <a:r>
              <a:rPr dirty="0" err="1"/>
              <a:t>Татарстан</a:t>
            </a:r>
            <a:r>
              <a:rPr dirty="0"/>
              <a:t>, </a:t>
            </a:r>
            <a:r>
              <a:rPr dirty="0" err="1"/>
              <a:t>плакаты</a:t>
            </a:r>
            <a:r>
              <a:rPr dirty="0"/>
              <a:t> </a:t>
            </a:r>
            <a:r>
              <a:rPr dirty="0" err="1"/>
              <a:t>по</a:t>
            </a:r>
            <a:r>
              <a:rPr dirty="0"/>
              <a:t> </a:t>
            </a:r>
            <a:r>
              <a:rPr dirty="0" err="1"/>
              <a:t>охране</a:t>
            </a:r>
            <a:r>
              <a:rPr dirty="0"/>
              <a:t> </a:t>
            </a:r>
            <a:r>
              <a:rPr dirty="0" err="1"/>
              <a:t>труда</a:t>
            </a:r>
            <a:r>
              <a:rPr dirty="0"/>
              <a:t> 1931 г, </a:t>
            </a:r>
            <a:r>
              <a:rPr dirty="0" err="1"/>
              <a:t>старинные</a:t>
            </a:r>
            <a:r>
              <a:rPr dirty="0"/>
              <a:t> </a:t>
            </a:r>
            <a:r>
              <a:rPr dirty="0" err="1"/>
              <a:t>приборы</a:t>
            </a:r>
            <a:r>
              <a:rPr dirty="0"/>
              <a:t> </a:t>
            </a:r>
            <a:r>
              <a:rPr dirty="0" err="1"/>
              <a:t>для</a:t>
            </a:r>
            <a:r>
              <a:rPr dirty="0"/>
              <a:t> </a:t>
            </a:r>
            <a:r>
              <a:rPr dirty="0" err="1"/>
              <a:t>замеров</a:t>
            </a:r>
            <a:r>
              <a:rPr dirty="0"/>
              <a:t> </a:t>
            </a:r>
            <a:r>
              <a:rPr dirty="0" err="1"/>
              <a:t>вредных</a:t>
            </a:r>
            <a:r>
              <a:rPr dirty="0"/>
              <a:t> </a:t>
            </a:r>
            <a:r>
              <a:rPr dirty="0" err="1"/>
              <a:t>факторов</a:t>
            </a:r>
            <a:r>
              <a:rPr dirty="0"/>
              <a:t> </a:t>
            </a:r>
            <a:r>
              <a:rPr dirty="0" err="1"/>
              <a:t>рабочей</a:t>
            </a:r>
            <a:r>
              <a:rPr dirty="0"/>
              <a:t> </a:t>
            </a:r>
            <a:r>
              <a:rPr dirty="0" err="1"/>
              <a:t>среды</a:t>
            </a:r>
            <a:r>
              <a:rPr dirty="0"/>
              <a:t> и </a:t>
            </a:r>
            <a:r>
              <a:rPr dirty="0" err="1"/>
              <a:t>многое</a:t>
            </a:r>
            <a:r>
              <a:rPr dirty="0"/>
              <a:t> </a:t>
            </a:r>
            <a:r>
              <a:rPr dirty="0" err="1"/>
              <a:t>другое</a:t>
            </a:r>
            <a:r>
              <a:rPr dirty="0"/>
              <a:t>.</a:t>
            </a:r>
          </a:p>
        </p:txBody>
      </p:sp>
      <p:pic>
        <p:nvPicPr>
          <p:cNvPr id="96" name="image12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53871" y="1226096"/>
            <a:ext cx="1622359" cy="2232249"/>
          </a:xfrm>
          <a:prstGeom prst="rect">
            <a:avLst/>
          </a:prstGeom>
          <a:ln w="12700">
            <a:miter lim="400000"/>
          </a:ln>
        </p:spPr>
      </p:pic>
      <p:pic>
        <p:nvPicPr>
          <p:cNvPr id="97" name="image13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4403813" y="4828281"/>
            <a:ext cx="2053821" cy="1505735"/>
          </a:xfrm>
          <a:prstGeom prst="rect">
            <a:avLst/>
          </a:prstGeom>
          <a:ln w="12700">
            <a:miter lim="400000"/>
          </a:ln>
        </p:spPr>
      </p:pic>
      <p:pic>
        <p:nvPicPr>
          <p:cNvPr id="98" name="image14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8739341" y="2342220"/>
            <a:ext cx="1887771" cy="2565275"/>
          </a:xfrm>
          <a:prstGeom prst="rect">
            <a:avLst/>
          </a:prstGeom>
          <a:ln w="12700">
            <a:miter lim="400000"/>
          </a:ln>
        </p:spPr>
      </p:pic>
      <p:pic>
        <p:nvPicPr>
          <p:cNvPr id="99" name="image15.jpg"/>
          <p:cNvPicPr/>
          <p:nvPr/>
        </p:nvPicPr>
        <p:blipFill>
          <a:blip r:embed="rId6"/>
          <a:stretch>
            <a:fillRect/>
          </a:stretch>
        </p:blipFill>
        <p:spPr>
          <a:xfrm>
            <a:off x="6609527" y="4828281"/>
            <a:ext cx="2053821" cy="15057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" name="image16.jpg"/>
          <p:cNvPicPr/>
          <p:nvPr/>
        </p:nvPicPr>
        <p:blipFill>
          <a:blip r:embed="rId7"/>
          <a:stretch>
            <a:fillRect/>
          </a:stretch>
        </p:blipFill>
        <p:spPr>
          <a:xfrm>
            <a:off x="7048902" y="1874698"/>
            <a:ext cx="1738259" cy="2362765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A0A4F97A-8E70-4D22-B948-0FA8AFA536B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367989" y="195469"/>
            <a:ext cx="1962615" cy="365125"/>
          </a:xfrm>
        </p:spPr>
        <p:txBody>
          <a:bodyPr/>
          <a:lstStyle/>
          <a:p>
            <a:pPr lvl="0"/>
            <a:r>
              <a:rPr lang="ru-RU" sz="3600" dirty="0"/>
              <a:t>Слайд </a:t>
            </a:r>
            <a:r>
              <a:rPr lang="en-US" sz="3600" dirty="0" smtClean="0"/>
              <a:t>7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405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044F390-DF25-4C73-8E86-C040B37DB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5" t="21754" r="2268" b="19766"/>
          <a:stretch/>
        </p:blipFill>
        <p:spPr>
          <a:xfrm>
            <a:off x="444706" y="641088"/>
            <a:ext cx="11488232" cy="5269057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>
          <a:xfrm>
            <a:off x="0" y="111668"/>
            <a:ext cx="2743200" cy="365125"/>
          </a:xfrm>
        </p:spPr>
        <p:txBody>
          <a:bodyPr/>
          <a:lstStyle/>
          <a:p>
            <a:pPr lvl="0"/>
            <a:r>
              <a:rPr lang="ru-RU" sz="3200" dirty="0"/>
              <a:t>Слайд </a:t>
            </a:r>
            <a:fld id="{86CB4B4D-7CA3-9044-876B-883B54F8677D}" type="slidenum">
              <a:rPr lang="en-US" sz="3200" smtClean="0"/>
              <a:pPr lvl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04264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4642" y="1031404"/>
            <a:ext cx="9144000" cy="1475871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D35"/>
                </a:solidFill>
              </a:rPr>
              <a:t>Спасибо за внимание!</a:t>
            </a:r>
            <a:endParaRPr lang="en-US" sz="4800" dirty="0">
              <a:solidFill>
                <a:srgbClr val="007D35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746" y="142153"/>
            <a:ext cx="11261154" cy="144132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17356" y="3001239"/>
            <a:ext cx="112985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i="0" dirty="0" err="1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Габдрахманов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 </a:t>
            </a:r>
            <a:r>
              <a:rPr lang="ru-RU" sz="2400" b="0" i="0" dirty="0" err="1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Фанил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 </a:t>
            </a:r>
            <a:r>
              <a:rPr lang="ru-RU" sz="2400" b="0" i="0" dirty="0" err="1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Исхакович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Председатель Межрегиональной ассоциации охраны труда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Кандидат экономических наук, доцент</a:t>
            </a:r>
            <a:endParaRPr lang="en-US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8481" y="4497347"/>
            <a:ext cx="107163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Российская Федерация, </a:t>
            </a:r>
            <a:r>
              <a:rPr lang="ru-RU" sz="2400" b="1" dirty="0"/>
              <a:t>Республика Татарстан, г</a:t>
            </a:r>
            <a:r>
              <a:rPr lang="ru-RU" sz="2400" b="1" dirty="0" smtClean="0"/>
              <a:t>. Казань</a:t>
            </a:r>
            <a:r>
              <a:rPr lang="ru-RU" sz="2400" dirty="0"/>
              <a:t>, </a:t>
            </a:r>
            <a:endParaRPr lang="en-US" sz="2400" dirty="0" smtClean="0"/>
          </a:p>
          <a:p>
            <a:pPr algn="ctr"/>
            <a:r>
              <a:rPr lang="ru-RU" sz="2400" dirty="0" smtClean="0"/>
              <a:t>ул. Маршала </a:t>
            </a:r>
            <a:r>
              <a:rPr lang="ru-RU" sz="2400" dirty="0"/>
              <a:t>Чуйкова 15 "Б</a:t>
            </a:r>
            <a:r>
              <a:rPr lang="ru-RU" sz="2400" dirty="0" smtClean="0"/>
              <a:t>"</a:t>
            </a:r>
            <a:endParaRPr lang="en-US" sz="3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00436" y="5563618"/>
            <a:ext cx="28456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Наш сайт: </a:t>
            </a:r>
            <a:r>
              <a:rPr lang="en-US" sz="2400" dirty="0" smtClean="0">
                <a:solidFill>
                  <a:srgbClr val="0070C0"/>
                </a:solidFill>
              </a:rPr>
              <a:t>maot16.ru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822776" y="556361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/>
              <a:t>8 (843) </a:t>
            </a:r>
            <a:r>
              <a:rPr lang="en-US" sz="2400" dirty="0" smtClean="0"/>
              <a:t>526-60-41, </a:t>
            </a:r>
            <a:r>
              <a:rPr lang="ru-RU" sz="2400" dirty="0" smtClean="0"/>
              <a:t>8</a:t>
            </a:r>
            <a:r>
              <a:rPr lang="ru-RU" sz="2400" dirty="0"/>
              <a:t> </a:t>
            </a:r>
            <a:r>
              <a:rPr lang="ru-RU" sz="2400" dirty="0" smtClean="0"/>
              <a:t>906 326-59-07</a:t>
            </a:r>
            <a:endParaRPr lang="en-US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8833607" y="5563617"/>
            <a:ext cx="23086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maot16@mail.ru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546087" y="6104880"/>
            <a:ext cx="50626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Почтовый адрес: </a:t>
            </a:r>
            <a:r>
              <a:rPr lang="en-US" sz="2000" dirty="0" smtClean="0"/>
              <a:t>420094</a:t>
            </a:r>
            <a:r>
              <a:rPr lang="en-US" sz="2000" dirty="0" smtClean="0">
                <a:solidFill>
                  <a:srgbClr val="161616"/>
                </a:solidFill>
                <a:latin typeface="helvetica" panose="020B0604020202020204" pitchFamily="34" charset="0"/>
              </a:rPr>
              <a:t> </a:t>
            </a:r>
            <a:r>
              <a:rPr lang="ru-RU" sz="2000" dirty="0" smtClean="0"/>
              <a:t>г</a:t>
            </a:r>
            <a:r>
              <a:rPr lang="ru-RU" sz="2000" dirty="0"/>
              <a:t>. Казань, </a:t>
            </a:r>
            <a:r>
              <a:rPr lang="ru-RU" sz="2000" dirty="0" smtClean="0"/>
              <a:t>а/я </a:t>
            </a:r>
            <a:r>
              <a:rPr lang="ru-RU" sz="2000" dirty="0"/>
              <a:t>66</a:t>
            </a:r>
            <a:endParaRPr lang="en-US" sz="28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270340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201</Words>
  <Application>Microsoft Office PowerPoint</Application>
  <PresentationFormat>Широкоэкранный</PresentationFormat>
  <Paragraphs>30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tahoma</vt:lpstr>
      <vt:lpstr>Trebuchet MS Bold</vt:lpstr>
      <vt:lpstr>Тема Office</vt:lpstr>
      <vt:lpstr>Роль нормирования труда в сохранении жизни и здоровья работающих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«Музей охраны труда  Республики Татарстан»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22</cp:revision>
  <dcterms:created xsi:type="dcterms:W3CDTF">2023-07-10T08:52:50Z</dcterms:created>
  <dcterms:modified xsi:type="dcterms:W3CDTF">2025-09-15T14:57:52Z</dcterms:modified>
</cp:coreProperties>
</file>