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8" r:id="rId1"/>
  </p:sldMasterIdLst>
  <p:sldIdLst>
    <p:sldId id="257" r:id="rId2"/>
    <p:sldId id="263" r:id="rId3"/>
    <p:sldId id="264" r:id="rId4"/>
    <p:sldId id="265" r:id="rId5"/>
    <p:sldId id="269" r:id="rId6"/>
    <p:sldId id="270" r:id="rId7"/>
    <p:sldId id="271" r:id="rId8"/>
    <p:sldId id="268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18E"/>
    <a:srgbClr val="B268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0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1442C-1E77-4261-8771-D21C1DDE4F0D}" type="datetimeFigureOut">
              <a:rPr lang="ru-RU" smtClean="0"/>
              <a:t>26.09.2025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63AA3-BA3D-4938-88A6-E005DA0F82B1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1858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1442C-1E77-4261-8771-D21C1DDE4F0D}" type="datetimeFigureOut">
              <a:rPr lang="ru-RU" smtClean="0"/>
              <a:t>26.09.2025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63AA3-BA3D-4938-88A6-E005DA0F82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00022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1442C-1E77-4261-8771-D21C1DDE4F0D}" type="datetimeFigureOut">
              <a:rPr lang="ru-RU" smtClean="0"/>
              <a:t>26.09.2025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63AA3-BA3D-4938-88A6-E005DA0F82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7037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1442C-1E77-4261-8771-D21C1DDE4F0D}" type="datetimeFigureOut">
              <a:rPr lang="ru-RU" smtClean="0"/>
              <a:t>26.09.2025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63AA3-BA3D-4938-88A6-E005DA0F82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15790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1442C-1E77-4261-8771-D21C1DDE4F0D}" type="datetimeFigureOut">
              <a:rPr lang="ru-RU" smtClean="0"/>
              <a:t>26.09.2025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63AA3-BA3D-4938-88A6-E005DA0F82B1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28605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1442C-1E77-4261-8771-D21C1DDE4F0D}" type="datetimeFigureOut">
              <a:rPr lang="ru-RU" smtClean="0"/>
              <a:t>26.09.2025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63AA3-BA3D-4938-88A6-E005DA0F82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6609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1442C-1E77-4261-8771-D21C1DDE4F0D}" type="datetimeFigureOut">
              <a:rPr lang="ru-RU" smtClean="0"/>
              <a:t>26.09.2025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63AA3-BA3D-4938-88A6-E005DA0F82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74404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1442C-1E77-4261-8771-D21C1DDE4F0D}" type="datetimeFigureOut">
              <a:rPr lang="ru-RU" smtClean="0"/>
              <a:t>26.09.2025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63AA3-BA3D-4938-88A6-E005DA0F82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50588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1442C-1E77-4261-8771-D21C1DDE4F0D}" type="datetimeFigureOut">
              <a:rPr lang="ru-RU" smtClean="0"/>
              <a:t>26.09.2025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63AA3-BA3D-4938-88A6-E005DA0F82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26329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2C71442C-1E77-4261-8771-D21C1DDE4F0D}" type="datetimeFigureOut">
              <a:rPr lang="ru-RU" smtClean="0"/>
              <a:t>26.09.2025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7663AA3-BA3D-4938-88A6-E005DA0F82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23004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1442C-1E77-4261-8771-D21C1DDE4F0D}" type="datetimeFigureOut">
              <a:rPr lang="ru-RU" smtClean="0"/>
              <a:t>26.09.2025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63AA3-BA3D-4938-88A6-E005DA0F82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67954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2C71442C-1E77-4261-8771-D21C1DDE4F0D}" type="datetimeFigureOut">
              <a:rPr lang="ru-RU" smtClean="0"/>
              <a:t>26.09.2025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37663AA3-BA3D-4938-88A6-E005DA0F82B1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2351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9C415B-3A55-4530-AB81-FE5E3AE205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848" y="600103"/>
            <a:ext cx="10034954" cy="702303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Нормирование труда как фактор повышения эффективной деятельности предприятий в Республике Казахстан</a:t>
            </a:r>
            <a:endParaRPr lang="ru-RU" sz="24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12835C06-2F9D-408D-A7C2-AEFA38BFB3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74375" y="2189181"/>
            <a:ext cx="10121155" cy="333635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условиях современной экономики мы сталкиваемся с необходимостью постоянного повышения эффективности производственных процессов. </a:t>
            </a:r>
          </a:p>
          <a:p>
            <a:pPr marL="0" indent="0" algn="just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Одним из ключевых инструментов этого процесса остаётся нормирование труда, которое позволяет обеспечить баланс интересов работников и работодателей, повысить производительность и конкурентоспособность предприятий.</a:t>
            </a:r>
            <a:endParaRPr lang="ru-KZ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KZ" dirty="0"/>
          </a:p>
        </p:txBody>
      </p:sp>
      <p:pic>
        <p:nvPicPr>
          <p:cNvPr id="9" name="Рисунок 8" descr="C:\Users\User\Desktop\Мои документы\Доки с компа\1\фото асель\Разное 2014\логотип ТОО КазЦНТ.jpg">
            <a:extLst>
              <a:ext uri="{FF2B5EF4-FFF2-40B4-BE49-F238E27FC236}">
                <a16:creationId xmlns:a16="http://schemas.microsoft.com/office/drawing/2014/main" id="{9F120E10-D945-4379-9842-3339C8D067CB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15" y="93689"/>
            <a:ext cx="1479550" cy="139128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8C18FD84-C157-4C93-8337-D0C5BAF45E5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8776" y="5047129"/>
            <a:ext cx="2483224" cy="1285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67122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F56CF58-622B-4347-A926-A64701D71F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55694" y="737179"/>
            <a:ext cx="9287435" cy="1031631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Значение нормирования труда в современных условиях</a:t>
            </a:r>
            <a:br>
              <a:rPr lang="ru-KZ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KZ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KZ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F431F63-8D01-4B96-9D09-9BEFD36205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20588" y="1768810"/>
            <a:ext cx="10085294" cy="4109972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Нормирование труда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это не только техническая работа по расчету норм времени и выработки. Это целая система управления персоналом, которая: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ru-K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K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Данный процесс регулируется Трудовым кодексом Республики Казахстан, а также рядом государственных стандартов и методических рекомендаций, принятых Министерством труда и социальной защиты населения Республики Казахстан.</a:t>
            </a:r>
            <a:endParaRPr lang="ru-K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K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 descr="C:\Users\User\Desktop\Мои документы\Доки с компа\1\фото асель\Разное 2014\логотип ТОО КазЦНТ.jpg">
            <a:extLst>
              <a:ext uri="{FF2B5EF4-FFF2-40B4-BE49-F238E27FC236}">
                <a16:creationId xmlns:a16="http://schemas.microsoft.com/office/drawing/2014/main" id="{FDAFE827-75F5-4232-A7BF-41EA8BD0F8ED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573" y="138513"/>
            <a:ext cx="1479550" cy="1391285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D3610EE-BA85-422D-BFF5-F55C45A2F4A0}"/>
              </a:ext>
            </a:extLst>
          </p:cNvPr>
          <p:cNvSpPr txBox="1"/>
          <p:nvPr/>
        </p:nvSpPr>
        <p:spPr>
          <a:xfrm>
            <a:off x="1380565" y="3005496"/>
            <a:ext cx="72120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определяет оптимальную численность работников;</a:t>
            </a:r>
            <a:endParaRPr lang="ru-KZ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F80259E-B0F4-42C2-8ABC-58A67BCFE968}"/>
              </a:ext>
            </a:extLst>
          </p:cNvPr>
          <p:cNvSpPr txBox="1"/>
          <p:nvPr/>
        </p:nvSpPr>
        <p:spPr>
          <a:xfrm>
            <a:off x="1380565" y="2598898"/>
            <a:ext cx="72120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формирует справедливую оплату труда;</a:t>
            </a:r>
            <a:endParaRPr lang="ru-KZ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94A16C6-222F-41B9-A3E0-CE751B435A71}"/>
              </a:ext>
            </a:extLst>
          </p:cNvPr>
          <p:cNvSpPr txBox="1"/>
          <p:nvPr/>
        </p:nvSpPr>
        <p:spPr>
          <a:xfrm>
            <a:off x="1380565" y="3508858"/>
            <a:ext cx="72120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позволяет объективно оценивать производительность и эффективность;</a:t>
            </a:r>
            <a:endParaRPr lang="ru-KZ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8180EA6-2F46-4A70-8CD2-8DE7CE1F9A55}"/>
              </a:ext>
            </a:extLst>
          </p:cNvPr>
          <p:cNvSpPr txBox="1"/>
          <p:nvPr/>
        </p:nvSpPr>
        <p:spPr>
          <a:xfrm>
            <a:off x="1380565" y="4216744"/>
            <a:ext cx="72120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создает основу для мотивации и удержания кадров.</a:t>
            </a:r>
          </a:p>
        </p:txBody>
      </p:sp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ED1E2AE9-338E-4398-A6B6-76893E2E7FA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8776" y="5253317"/>
            <a:ext cx="2483224" cy="1079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76133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CC745AC-9BD7-4374-B91D-5695982671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3647" y="577085"/>
            <a:ext cx="10058400" cy="82318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Роль нормирования труда в повышении эффективности предприятия</a:t>
            </a:r>
            <a:br>
              <a:rPr lang="ru-KZ" dirty="0"/>
            </a:br>
            <a:endParaRPr lang="ru-KZ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Рисунок 11" descr="C:\Users\User\Desktop\Мои документы\Доки с компа\1\фото асель\Разное 2014\логотип ТОО КазЦНТ.jpg">
            <a:extLst>
              <a:ext uri="{FF2B5EF4-FFF2-40B4-BE49-F238E27FC236}">
                <a16:creationId xmlns:a16="http://schemas.microsoft.com/office/drawing/2014/main" id="{72982AF5-B9F5-459A-A289-5A01E682CABE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750" y="129548"/>
            <a:ext cx="1479550" cy="139128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3" name="Группа 12">
            <a:extLst>
              <a:ext uri="{FF2B5EF4-FFF2-40B4-BE49-F238E27FC236}">
                <a16:creationId xmlns:a16="http://schemas.microsoft.com/office/drawing/2014/main" id="{60B5E4B8-EFFC-4564-81A7-0203F80C4F6F}"/>
              </a:ext>
            </a:extLst>
          </p:cNvPr>
          <p:cNvGrpSpPr/>
          <p:nvPr/>
        </p:nvGrpSpPr>
        <p:grpSpPr>
          <a:xfrm>
            <a:off x="947339" y="1841855"/>
            <a:ext cx="3352802" cy="1652898"/>
            <a:chOff x="7472674" y="1466711"/>
            <a:chExt cx="2490022" cy="1992018"/>
          </a:xfrm>
          <a:solidFill>
            <a:srgbClr val="0070C0"/>
          </a:solidFill>
        </p:grpSpPr>
        <p:sp>
          <p:nvSpPr>
            <p:cNvPr id="14" name="Прямоугольник: скругленные углы 13">
              <a:extLst>
                <a:ext uri="{FF2B5EF4-FFF2-40B4-BE49-F238E27FC236}">
                  <a16:creationId xmlns:a16="http://schemas.microsoft.com/office/drawing/2014/main" id="{490F99A0-3B6C-4513-ABA3-DD33699FDD73}"/>
                </a:ext>
              </a:extLst>
            </p:cNvPr>
            <p:cNvSpPr/>
            <p:nvPr/>
          </p:nvSpPr>
          <p:spPr>
            <a:xfrm>
              <a:off x="7472674" y="1466711"/>
              <a:ext cx="2490022" cy="1992018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Прямоугольник: скругленные углы 13">
              <a:extLst>
                <a:ext uri="{FF2B5EF4-FFF2-40B4-BE49-F238E27FC236}">
                  <a16:creationId xmlns:a16="http://schemas.microsoft.com/office/drawing/2014/main" id="{6A6CADB5-6CD7-47CC-B7B3-3BFC34D34464}"/>
                </a:ext>
              </a:extLst>
            </p:cNvPr>
            <p:cNvSpPr txBox="1"/>
            <p:nvPr/>
          </p:nvSpPr>
          <p:spPr>
            <a:xfrm>
              <a:off x="7472674" y="1583399"/>
              <a:ext cx="2373334" cy="1875330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7602" tIns="127602" rIns="127602" bIns="127602" numCol="1" spcCol="1270" anchor="ctr" anchorCtr="0">
              <a:noAutofit/>
            </a:bodyPr>
            <a:lstStyle/>
            <a:p>
              <a:pPr algn="ctr" defTabSz="2977412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6698" b="1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23281EBE-FBB4-4FF8-9458-575263FDD068}"/>
              </a:ext>
            </a:extLst>
          </p:cNvPr>
          <p:cNvSpPr/>
          <p:nvPr/>
        </p:nvSpPr>
        <p:spPr>
          <a:xfrm>
            <a:off x="923111" y="1911770"/>
            <a:ext cx="340125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>
                <a:solidFill>
                  <a:schemeClr val="bg1"/>
                </a:solidFill>
                <a:latin typeface="Times New Roman" panose="02020603050405020304" pitchFamily="18" charset="0"/>
                <a:ea typeface="MS Mincho" panose="02020609040205080304" pitchFamily="49" charset="-128"/>
              </a:rPr>
              <a:t>Повышение производительности труда</a:t>
            </a:r>
            <a:endParaRPr lang="ru-KZ" sz="1200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CA315BD5-AE2E-4D0B-BFD8-9DF3BE9BCFCC}"/>
              </a:ext>
            </a:extLst>
          </p:cNvPr>
          <p:cNvSpPr/>
          <p:nvPr/>
        </p:nvSpPr>
        <p:spPr>
          <a:xfrm>
            <a:off x="1043288" y="2218736"/>
            <a:ext cx="3123961" cy="11369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1200" i="1" dirty="0">
                <a:solidFill>
                  <a:schemeClr val="bg1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Установление оптимальных норм способствует более рациональному использованию рабочего времени, снижению простоев и повышению объёма выпуска продукции.</a:t>
            </a:r>
            <a:endParaRPr lang="ru-KZ" sz="1200" dirty="0">
              <a:solidFill>
                <a:schemeClr val="bg1"/>
              </a:solidFill>
              <a:effectLst/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grpSp>
        <p:nvGrpSpPr>
          <p:cNvPr id="17" name="Группа 16">
            <a:extLst>
              <a:ext uri="{FF2B5EF4-FFF2-40B4-BE49-F238E27FC236}">
                <a16:creationId xmlns:a16="http://schemas.microsoft.com/office/drawing/2014/main" id="{0076CF5B-7191-456A-96EA-18AEEC92A8E0}"/>
              </a:ext>
            </a:extLst>
          </p:cNvPr>
          <p:cNvGrpSpPr/>
          <p:nvPr/>
        </p:nvGrpSpPr>
        <p:grpSpPr>
          <a:xfrm>
            <a:off x="4652679" y="1845162"/>
            <a:ext cx="3352802" cy="1652898"/>
            <a:chOff x="7472674" y="1466711"/>
            <a:chExt cx="2490022" cy="1992018"/>
          </a:xfrm>
          <a:solidFill>
            <a:srgbClr val="002060"/>
          </a:solidFill>
        </p:grpSpPr>
        <p:sp>
          <p:nvSpPr>
            <p:cNvPr id="18" name="Прямоугольник: скругленные углы 17">
              <a:extLst>
                <a:ext uri="{FF2B5EF4-FFF2-40B4-BE49-F238E27FC236}">
                  <a16:creationId xmlns:a16="http://schemas.microsoft.com/office/drawing/2014/main" id="{8F396569-C381-4D5B-9B20-B9AD0243122E}"/>
                </a:ext>
              </a:extLst>
            </p:cNvPr>
            <p:cNvSpPr/>
            <p:nvPr/>
          </p:nvSpPr>
          <p:spPr>
            <a:xfrm>
              <a:off x="7472674" y="1466711"/>
              <a:ext cx="2490022" cy="1992018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Прямоугольник: скругленные углы 13">
              <a:extLst>
                <a:ext uri="{FF2B5EF4-FFF2-40B4-BE49-F238E27FC236}">
                  <a16:creationId xmlns:a16="http://schemas.microsoft.com/office/drawing/2014/main" id="{A212B7E2-81E5-43F0-A703-AC0116D534E9}"/>
                </a:ext>
              </a:extLst>
            </p:cNvPr>
            <p:cNvSpPr txBox="1"/>
            <p:nvPr/>
          </p:nvSpPr>
          <p:spPr>
            <a:xfrm>
              <a:off x="7472674" y="1583399"/>
              <a:ext cx="2373334" cy="1875330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7602" tIns="127602" rIns="127602" bIns="127602" numCol="1" spcCol="1270" anchor="ctr" anchorCtr="0">
              <a:noAutofit/>
            </a:bodyPr>
            <a:lstStyle/>
            <a:p>
              <a:pPr algn="ctr" defTabSz="2977412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6698" b="1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BD7FF18C-8B07-4F69-9208-6561CE29BEDE}"/>
              </a:ext>
            </a:extLst>
          </p:cNvPr>
          <p:cNvSpPr/>
          <p:nvPr/>
        </p:nvSpPr>
        <p:spPr>
          <a:xfrm>
            <a:off x="5285622" y="1902315"/>
            <a:ext cx="2128724" cy="2874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1200" b="1" dirty="0">
                <a:solidFill>
                  <a:schemeClr val="bg1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Стимулирование персонала</a:t>
            </a:r>
            <a:endParaRPr lang="ru-KZ" sz="1200" dirty="0">
              <a:solidFill>
                <a:schemeClr val="bg1"/>
              </a:solidFill>
              <a:effectLst/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22D73E54-425B-417A-A203-62906095AC29}"/>
              </a:ext>
            </a:extLst>
          </p:cNvPr>
          <p:cNvSpPr/>
          <p:nvPr/>
        </p:nvSpPr>
        <p:spPr>
          <a:xfrm>
            <a:off x="4795535" y="2187029"/>
            <a:ext cx="310889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i="1" dirty="0">
                <a:solidFill>
                  <a:schemeClr val="bg1"/>
                </a:solidFill>
                <a:latin typeface="Times New Roman" panose="02020603050405020304" pitchFamily="18" charset="0"/>
                <a:ea typeface="MS Mincho" panose="02020609040205080304" pitchFamily="49" charset="-128"/>
              </a:rPr>
              <a:t>На многих казахстанских предприятиях применяется сдельная или смешанная система оплаты труда. установленные нормы позволяют более эффективно мотивировать работников через премии и доплаты за перевыполнение показателей.</a:t>
            </a:r>
            <a:endParaRPr lang="ru-KZ" sz="1200" dirty="0">
              <a:solidFill>
                <a:schemeClr val="bg1"/>
              </a:solidFill>
            </a:endParaRPr>
          </a:p>
        </p:txBody>
      </p:sp>
      <p:grpSp>
        <p:nvGrpSpPr>
          <p:cNvPr id="21" name="Группа 20">
            <a:extLst>
              <a:ext uri="{FF2B5EF4-FFF2-40B4-BE49-F238E27FC236}">
                <a16:creationId xmlns:a16="http://schemas.microsoft.com/office/drawing/2014/main" id="{8A85399C-4CF1-4BF0-A313-96B8C1F3A0E6}"/>
              </a:ext>
            </a:extLst>
          </p:cNvPr>
          <p:cNvGrpSpPr/>
          <p:nvPr/>
        </p:nvGrpSpPr>
        <p:grpSpPr>
          <a:xfrm>
            <a:off x="8258462" y="1817977"/>
            <a:ext cx="3352802" cy="1652898"/>
            <a:chOff x="7472674" y="1466711"/>
            <a:chExt cx="2490022" cy="1992018"/>
          </a:xfrm>
          <a:solidFill>
            <a:schemeClr val="accent1"/>
          </a:solidFill>
        </p:grpSpPr>
        <p:sp>
          <p:nvSpPr>
            <p:cNvPr id="22" name="Прямоугольник: скругленные углы 21">
              <a:extLst>
                <a:ext uri="{FF2B5EF4-FFF2-40B4-BE49-F238E27FC236}">
                  <a16:creationId xmlns:a16="http://schemas.microsoft.com/office/drawing/2014/main" id="{07AF8635-3A8D-4A0D-9B58-F2D8F09C4789}"/>
                </a:ext>
              </a:extLst>
            </p:cNvPr>
            <p:cNvSpPr/>
            <p:nvPr/>
          </p:nvSpPr>
          <p:spPr>
            <a:xfrm>
              <a:off x="7472674" y="1466711"/>
              <a:ext cx="2490022" cy="1992018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3" name="Прямоугольник: скругленные углы 13">
              <a:extLst>
                <a:ext uri="{FF2B5EF4-FFF2-40B4-BE49-F238E27FC236}">
                  <a16:creationId xmlns:a16="http://schemas.microsoft.com/office/drawing/2014/main" id="{E692AC03-C711-4A5F-B6DF-7A9F5C91452B}"/>
                </a:ext>
              </a:extLst>
            </p:cNvPr>
            <p:cNvSpPr txBox="1"/>
            <p:nvPr/>
          </p:nvSpPr>
          <p:spPr>
            <a:xfrm>
              <a:off x="7472674" y="1583399"/>
              <a:ext cx="2373334" cy="1875330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7602" tIns="127602" rIns="127602" bIns="127602" numCol="1" spcCol="1270" anchor="ctr" anchorCtr="0">
              <a:noAutofit/>
            </a:bodyPr>
            <a:lstStyle/>
            <a:p>
              <a:pPr algn="ctr" defTabSz="2977412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6698" b="1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A5D9AE47-506A-41BD-B936-93C1559AF92B}"/>
              </a:ext>
            </a:extLst>
          </p:cNvPr>
          <p:cNvSpPr/>
          <p:nvPr/>
        </p:nvSpPr>
        <p:spPr>
          <a:xfrm>
            <a:off x="8465807" y="1868758"/>
            <a:ext cx="2938112" cy="2874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1200" b="1" dirty="0">
                <a:solidFill>
                  <a:schemeClr val="bg1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Планирование и управление затратами</a:t>
            </a:r>
            <a:endParaRPr lang="ru-KZ" sz="1200" dirty="0">
              <a:solidFill>
                <a:schemeClr val="bg1"/>
              </a:solidFill>
              <a:effectLst/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25" name="Прямоугольник 24">
            <a:extLst>
              <a:ext uri="{FF2B5EF4-FFF2-40B4-BE49-F238E27FC236}">
                <a16:creationId xmlns:a16="http://schemas.microsoft.com/office/drawing/2014/main" id="{91321A6D-450E-4FFA-B4C1-152D755A8FF5}"/>
              </a:ext>
            </a:extLst>
          </p:cNvPr>
          <p:cNvSpPr/>
          <p:nvPr/>
        </p:nvSpPr>
        <p:spPr>
          <a:xfrm>
            <a:off x="8389668" y="2178366"/>
            <a:ext cx="3064475" cy="924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1200" i="1" dirty="0">
                <a:solidFill>
                  <a:schemeClr val="bg1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Нормы труда являются основой для расчёта фонда оплаты труда, что позволяет планировать расходы и оптимизировать издержки на персонал.</a:t>
            </a:r>
            <a:endParaRPr lang="ru-KZ" sz="1200" dirty="0">
              <a:solidFill>
                <a:schemeClr val="bg1"/>
              </a:solidFill>
              <a:effectLst/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grpSp>
        <p:nvGrpSpPr>
          <p:cNvPr id="26" name="Группа 25">
            <a:extLst>
              <a:ext uri="{FF2B5EF4-FFF2-40B4-BE49-F238E27FC236}">
                <a16:creationId xmlns:a16="http://schemas.microsoft.com/office/drawing/2014/main" id="{B7E13F47-F64F-4C4E-AA1C-010348331FDB}"/>
              </a:ext>
            </a:extLst>
          </p:cNvPr>
          <p:cNvGrpSpPr/>
          <p:nvPr/>
        </p:nvGrpSpPr>
        <p:grpSpPr>
          <a:xfrm>
            <a:off x="2647965" y="4006256"/>
            <a:ext cx="3352802" cy="1652898"/>
            <a:chOff x="7472674" y="1466711"/>
            <a:chExt cx="2490022" cy="1992018"/>
          </a:xfrm>
          <a:solidFill>
            <a:schemeClr val="accent2">
              <a:lumMod val="75000"/>
            </a:schemeClr>
          </a:solidFill>
        </p:grpSpPr>
        <p:sp>
          <p:nvSpPr>
            <p:cNvPr id="27" name="Прямоугольник: скругленные углы 26">
              <a:extLst>
                <a:ext uri="{FF2B5EF4-FFF2-40B4-BE49-F238E27FC236}">
                  <a16:creationId xmlns:a16="http://schemas.microsoft.com/office/drawing/2014/main" id="{54006C89-D6E5-44AB-8F5F-4FE2BA07E0B8}"/>
                </a:ext>
              </a:extLst>
            </p:cNvPr>
            <p:cNvSpPr/>
            <p:nvPr/>
          </p:nvSpPr>
          <p:spPr>
            <a:xfrm>
              <a:off x="7472674" y="1466711"/>
              <a:ext cx="2490022" cy="1992018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8" name="Прямоугольник: скругленные углы 13">
              <a:extLst>
                <a:ext uri="{FF2B5EF4-FFF2-40B4-BE49-F238E27FC236}">
                  <a16:creationId xmlns:a16="http://schemas.microsoft.com/office/drawing/2014/main" id="{430E6AFE-E97F-4C70-947A-0C097E70021B}"/>
                </a:ext>
              </a:extLst>
            </p:cNvPr>
            <p:cNvSpPr txBox="1"/>
            <p:nvPr/>
          </p:nvSpPr>
          <p:spPr>
            <a:xfrm>
              <a:off x="7472674" y="1583399"/>
              <a:ext cx="2373334" cy="1875330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7602" tIns="127602" rIns="127602" bIns="127602" numCol="1" spcCol="1270" anchor="ctr" anchorCtr="0">
              <a:noAutofit/>
            </a:bodyPr>
            <a:lstStyle/>
            <a:p>
              <a:pPr algn="ctr" defTabSz="2977412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6698" b="1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grpSp>
        <p:nvGrpSpPr>
          <p:cNvPr id="29" name="Группа 28">
            <a:extLst>
              <a:ext uri="{FF2B5EF4-FFF2-40B4-BE49-F238E27FC236}">
                <a16:creationId xmlns:a16="http://schemas.microsoft.com/office/drawing/2014/main" id="{8AAB2EF8-C4D9-4042-98D1-C4DD377FD1F2}"/>
              </a:ext>
            </a:extLst>
          </p:cNvPr>
          <p:cNvGrpSpPr/>
          <p:nvPr/>
        </p:nvGrpSpPr>
        <p:grpSpPr>
          <a:xfrm>
            <a:off x="6370113" y="3985267"/>
            <a:ext cx="3352802" cy="1652898"/>
            <a:chOff x="7472674" y="1466711"/>
            <a:chExt cx="2490022" cy="1992018"/>
          </a:xfrm>
          <a:solidFill>
            <a:srgbClr val="002060"/>
          </a:solidFill>
        </p:grpSpPr>
        <p:sp>
          <p:nvSpPr>
            <p:cNvPr id="30" name="Прямоугольник: скругленные углы 29">
              <a:extLst>
                <a:ext uri="{FF2B5EF4-FFF2-40B4-BE49-F238E27FC236}">
                  <a16:creationId xmlns:a16="http://schemas.microsoft.com/office/drawing/2014/main" id="{20E79575-E1D9-40CA-85D1-910553C86FBF}"/>
                </a:ext>
              </a:extLst>
            </p:cNvPr>
            <p:cNvSpPr/>
            <p:nvPr/>
          </p:nvSpPr>
          <p:spPr>
            <a:xfrm>
              <a:off x="7472674" y="1466711"/>
              <a:ext cx="2490022" cy="1992018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" name="Прямоугольник: скругленные углы 13">
              <a:extLst>
                <a:ext uri="{FF2B5EF4-FFF2-40B4-BE49-F238E27FC236}">
                  <a16:creationId xmlns:a16="http://schemas.microsoft.com/office/drawing/2014/main" id="{9A84859C-D48C-4222-81DC-0D3D9395DD7C}"/>
                </a:ext>
              </a:extLst>
            </p:cNvPr>
            <p:cNvSpPr txBox="1"/>
            <p:nvPr/>
          </p:nvSpPr>
          <p:spPr>
            <a:xfrm>
              <a:off x="7472674" y="1583399"/>
              <a:ext cx="2373334" cy="1875330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7602" tIns="127602" rIns="127602" bIns="127602" numCol="1" spcCol="1270" anchor="ctr" anchorCtr="0">
              <a:noAutofit/>
            </a:bodyPr>
            <a:lstStyle/>
            <a:p>
              <a:pPr algn="ctr" defTabSz="2977412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6698" b="1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sp>
        <p:nvSpPr>
          <p:cNvPr id="32" name="Прямоугольник 31">
            <a:extLst>
              <a:ext uri="{FF2B5EF4-FFF2-40B4-BE49-F238E27FC236}">
                <a16:creationId xmlns:a16="http://schemas.microsoft.com/office/drawing/2014/main" id="{4C1535D1-4E17-4D68-8DAA-A1544C3591B1}"/>
              </a:ext>
            </a:extLst>
          </p:cNvPr>
          <p:cNvSpPr/>
          <p:nvPr/>
        </p:nvSpPr>
        <p:spPr>
          <a:xfrm>
            <a:off x="2696003" y="4068940"/>
            <a:ext cx="3256725" cy="2874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1200" b="1" dirty="0">
                <a:solidFill>
                  <a:schemeClr val="bg1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Оценка и сравнение эффективности работы</a:t>
            </a:r>
            <a:endParaRPr lang="ru-KZ" sz="1200" dirty="0">
              <a:solidFill>
                <a:schemeClr val="bg1"/>
              </a:solidFill>
              <a:effectLst/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33" name="Прямоугольник 32">
            <a:extLst>
              <a:ext uri="{FF2B5EF4-FFF2-40B4-BE49-F238E27FC236}">
                <a16:creationId xmlns:a16="http://schemas.microsoft.com/office/drawing/2014/main" id="{EA25886D-21B4-47F2-A80B-2FF2AAA6E48D}"/>
              </a:ext>
            </a:extLst>
          </p:cNvPr>
          <p:cNvSpPr/>
          <p:nvPr/>
        </p:nvSpPr>
        <p:spPr>
          <a:xfrm>
            <a:off x="2729956" y="4421010"/>
            <a:ext cx="3188820" cy="924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1200" i="1" dirty="0">
                <a:solidFill>
                  <a:schemeClr val="bg1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Нормативные показатели позволяют объективно оценивать работу сотрудников, выявлять отстающих и формировать меры для повышения квалификации.</a:t>
            </a:r>
            <a:endParaRPr lang="ru-KZ" sz="1200" dirty="0">
              <a:solidFill>
                <a:schemeClr val="bg1"/>
              </a:solidFill>
              <a:effectLst/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34" name="Прямоугольник 33">
            <a:extLst>
              <a:ext uri="{FF2B5EF4-FFF2-40B4-BE49-F238E27FC236}">
                <a16:creationId xmlns:a16="http://schemas.microsoft.com/office/drawing/2014/main" id="{717BBE39-8891-4310-B7A9-C1257AC98F28}"/>
              </a:ext>
            </a:extLst>
          </p:cNvPr>
          <p:cNvSpPr/>
          <p:nvPr/>
        </p:nvSpPr>
        <p:spPr>
          <a:xfrm>
            <a:off x="6635418" y="3999169"/>
            <a:ext cx="290861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b="1" dirty="0">
                <a:solidFill>
                  <a:schemeClr val="bg1"/>
                </a:solidFill>
                <a:latin typeface="Times New Roman" panose="02020603050405020304" pitchFamily="18" charset="0"/>
                <a:ea typeface="MS Mincho" panose="02020609040205080304" pitchFamily="49" charset="-128"/>
              </a:rPr>
              <a:t>Рациональное распределение нагрузки</a:t>
            </a:r>
            <a:endParaRPr lang="ru-KZ" sz="1200" dirty="0">
              <a:solidFill>
                <a:schemeClr val="bg1"/>
              </a:solidFill>
            </a:endParaRPr>
          </a:p>
        </p:txBody>
      </p:sp>
      <p:sp>
        <p:nvSpPr>
          <p:cNvPr id="35" name="Прямоугольник 34">
            <a:extLst>
              <a:ext uri="{FF2B5EF4-FFF2-40B4-BE49-F238E27FC236}">
                <a16:creationId xmlns:a16="http://schemas.microsoft.com/office/drawing/2014/main" id="{784AB300-B8BB-4069-BAB2-1582307972C1}"/>
              </a:ext>
            </a:extLst>
          </p:cNvPr>
          <p:cNvSpPr/>
          <p:nvPr/>
        </p:nvSpPr>
        <p:spPr>
          <a:xfrm>
            <a:off x="6463554" y="4201298"/>
            <a:ext cx="3165920" cy="13492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1200" i="1" dirty="0">
                <a:solidFill>
                  <a:schemeClr val="bg1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Особенно важно на крупных промышленных предприятиях Казахстана (например, в сфере горнодобывающей или нефтехимической промышленности), где неправильное распределение труда может привести к серьёзным потерям.</a:t>
            </a:r>
            <a:endParaRPr lang="ru-KZ" sz="1200" dirty="0">
              <a:solidFill>
                <a:schemeClr val="bg1"/>
              </a:solidFill>
              <a:effectLst/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pic>
        <p:nvPicPr>
          <p:cNvPr id="36" name="Рисунок 35">
            <a:extLst>
              <a:ext uri="{FF2B5EF4-FFF2-40B4-BE49-F238E27FC236}">
                <a16:creationId xmlns:a16="http://schemas.microsoft.com/office/drawing/2014/main" id="{378FDEBA-2225-4ABD-9FE0-7776F49567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6356" y="5074023"/>
            <a:ext cx="2375644" cy="1258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51353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4B7DF80-877F-4A5E-8D64-F9C026D818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2941" y="730998"/>
            <a:ext cx="9362740" cy="515815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из практики, на примере завода по производству </a:t>
            </a:r>
            <a:r>
              <a:rPr lang="ru-RU" sz="240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газоблоков</a:t>
            </a:r>
            <a:endParaRPr lang="ru-KZ" sz="24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D005A48-C75F-4552-BBA1-D05FC20FD1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320" y="1758162"/>
            <a:ext cx="10058400" cy="4368840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 внедрения нормирования и сдельной оплаты труда трудовой процесс был слабо регламентирован, рабочие часто простаивали, высокий процент нерегламентированных перерывов, текучесть кадров достигала 25–30%.</a:t>
            </a:r>
            <a:endParaRPr lang="ru-KZ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 внедрения сдельной оплаты труда на основе обоснованных норм ситуация изменилась:</a:t>
            </a:r>
            <a:endParaRPr lang="ru-K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K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i="1" dirty="0"/>
          </a:p>
          <a:p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Ключевым фактором стало введение сдельной оплаты труда, где заработок зависел не только от количества, но и от качества работы.</a:t>
            </a:r>
            <a:b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K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 descr="C:\Users\User\Desktop\Мои документы\Доки с компа\1\фото асель\Разное 2014\логотип ТОО КазЦНТ.jpg">
            <a:extLst>
              <a:ext uri="{FF2B5EF4-FFF2-40B4-BE49-F238E27FC236}">
                <a16:creationId xmlns:a16="http://schemas.microsoft.com/office/drawing/2014/main" id="{8FA6EF5D-7C66-46F8-B77C-5A6210A178B2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750" y="129548"/>
            <a:ext cx="1479550" cy="1391285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E4ACFA8-9406-495B-A9E6-21489BF53FEF}"/>
              </a:ext>
            </a:extLst>
          </p:cNvPr>
          <p:cNvSpPr txBox="1"/>
          <p:nvPr/>
        </p:nvSpPr>
        <p:spPr>
          <a:xfrm>
            <a:off x="1097280" y="3429000"/>
            <a:ext cx="72120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производительность труда выросла на 12–15%;</a:t>
            </a:r>
            <a:endParaRPr lang="ru-KZ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23436F4-FAAB-476D-97D4-43845076F2C6}"/>
              </a:ext>
            </a:extLst>
          </p:cNvPr>
          <p:cNvSpPr txBox="1"/>
          <p:nvPr/>
        </p:nvSpPr>
        <p:spPr>
          <a:xfrm>
            <a:off x="1097279" y="3847560"/>
            <a:ext cx="87190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выпуск продукции увеличился при прежней численности персонала;</a:t>
            </a:r>
            <a:endParaRPr lang="ru-KZ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B48BAFF-4D00-4F46-BDAA-F85D231C5024}"/>
              </a:ext>
            </a:extLst>
          </p:cNvPr>
          <p:cNvSpPr txBox="1"/>
          <p:nvPr/>
        </p:nvSpPr>
        <p:spPr>
          <a:xfrm>
            <a:off x="1097279" y="4376478"/>
            <a:ext cx="87190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текучесть кадров снизилась на 15–20%.</a:t>
            </a:r>
            <a:endParaRPr lang="ru-KZ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C13070B4-9585-4B52-A565-205AFAEE54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5600" y="4997411"/>
            <a:ext cx="1676400" cy="1339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88039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User\Desktop\Мои документы\Доки с компа\1\фото асель\Разное 2014\логотип ТОО КазЦНТ.jpg">
            <a:extLst>
              <a:ext uri="{FF2B5EF4-FFF2-40B4-BE49-F238E27FC236}">
                <a16:creationId xmlns:a16="http://schemas.microsoft.com/office/drawing/2014/main" id="{EBB9B31F-9704-470B-8991-8AF8782903D0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750" y="176077"/>
            <a:ext cx="1479550" cy="139128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B9487BDB-72D1-46F9-8070-2081280354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5394" y="503434"/>
            <a:ext cx="9130616" cy="600168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Влияние нормирования труда на производство позволило</a:t>
            </a:r>
            <a:endParaRPr lang="ru-KZ" sz="24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E71028CB-075D-473B-A75E-ED96F449E90D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1096963" y="1846263"/>
            <a:ext cx="1005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выстроить ритмичный выпуск продукции;</a:t>
            </a:r>
            <a:endParaRPr lang="ru-KZ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бъект 5">
            <a:extLst>
              <a:ext uri="{FF2B5EF4-FFF2-40B4-BE49-F238E27FC236}">
                <a16:creationId xmlns:a16="http://schemas.microsoft.com/office/drawing/2014/main" id="{FC03966F-7C83-4566-8BEF-F22581EB6179}"/>
              </a:ext>
            </a:extLst>
          </p:cNvPr>
          <p:cNvSpPr txBox="1">
            <a:spLocks/>
          </p:cNvSpPr>
          <p:nvPr/>
        </p:nvSpPr>
        <p:spPr>
          <a:xfrm>
            <a:off x="1096963" y="2309830"/>
            <a:ext cx="10058400" cy="369332"/>
          </a:xfrm>
          <a:prstGeom prst="rect">
            <a:avLst/>
          </a:prstGeom>
          <a:noFill/>
        </p:spPr>
        <p:txBody>
          <a:bodyPr vert="horz" wrap="square" lIns="0" tIns="45720" rIns="0" bIns="45720" rtlCol="0">
            <a:sp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синхронизировать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работу всех цехов и участков;</a:t>
            </a:r>
            <a:endParaRPr lang="ru-K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бъект 5">
            <a:extLst>
              <a:ext uri="{FF2B5EF4-FFF2-40B4-BE49-F238E27FC236}">
                <a16:creationId xmlns:a16="http://schemas.microsoft.com/office/drawing/2014/main" id="{5DF07BA9-E6AA-48E4-A5D3-985F7EDB5EC1}"/>
              </a:ext>
            </a:extLst>
          </p:cNvPr>
          <p:cNvSpPr txBox="1">
            <a:spLocks/>
          </p:cNvSpPr>
          <p:nvPr/>
        </p:nvSpPr>
        <p:spPr>
          <a:xfrm>
            <a:off x="1096963" y="2726293"/>
            <a:ext cx="10058400" cy="369332"/>
          </a:xfrm>
          <a:prstGeom prst="rect">
            <a:avLst/>
          </a:prstGeom>
          <a:noFill/>
        </p:spPr>
        <p:txBody>
          <a:bodyPr vert="horz" wrap="square" lIns="0" tIns="45720" rIns="0" bIns="45720" rtlCol="0">
            <a:sp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снизить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издержки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счёт более рационального использования рабочего времени;</a:t>
            </a:r>
            <a:endParaRPr lang="ru-K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Объект 5">
            <a:extLst>
              <a:ext uri="{FF2B5EF4-FFF2-40B4-BE49-F238E27FC236}">
                <a16:creationId xmlns:a16="http://schemas.microsoft.com/office/drawing/2014/main" id="{6F4D2C50-263C-45F3-BC45-2429ACCDD920}"/>
              </a:ext>
            </a:extLst>
          </p:cNvPr>
          <p:cNvSpPr txBox="1">
            <a:spLocks/>
          </p:cNvSpPr>
          <p:nvPr/>
        </p:nvSpPr>
        <p:spPr>
          <a:xfrm>
            <a:off x="1096963" y="3142756"/>
            <a:ext cx="10058400" cy="369332"/>
          </a:xfrm>
          <a:prstGeom prst="rect">
            <a:avLst/>
          </a:prstGeom>
          <a:noFill/>
        </p:spPr>
        <p:txBody>
          <a:bodyPr vert="horz" wrap="square" lIns="0" tIns="45720" rIns="0" bIns="45720" rtlCol="0">
            <a:sp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укрепить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дисциплину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повысить управляемость производства.</a:t>
            </a:r>
            <a:endParaRPr lang="ru-K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Объект 5">
            <a:extLst>
              <a:ext uri="{FF2B5EF4-FFF2-40B4-BE49-F238E27FC236}">
                <a16:creationId xmlns:a16="http://schemas.microsoft.com/office/drawing/2014/main" id="{6A41CC63-9A5B-4C48-994A-AE9552600B9D}"/>
              </a:ext>
            </a:extLst>
          </p:cNvPr>
          <p:cNvSpPr txBox="1">
            <a:spLocks/>
          </p:cNvSpPr>
          <p:nvPr/>
        </p:nvSpPr>
        <p:spPr>
          <a:xfrm>
            <a:off x="1096963" y="3614523"/>
            <a:ext cx="10058400" cy="646331"/>
          </a:xfrm>
          <a:prstGeom prst="rect">
            <a:avLst/>
          </a:prstGeom>
          <a:noFill/>
        </p:spPr>
        <p:txBody>
          <a:bodyPr vert="horz" wrap="square" lIns="0" tIns="45720" rIns="0" bIns="45720" rtlCol="0">
            <a:sp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внедрить систему бригадного сдельного заработка, что повысило командную работу и снизило текучесть кадров.</a:t>
            </a:r>
            <a:endParaRPr lang="ru-K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F0626A23-D2C0-4498-AE19-3BA9DECC1DD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2211" y="4997411"/>
            <a:ext cx="2339789" cy="1339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90249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EEE472-F587-40C4-9B51-66A77B66F2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8800" y="515570"/>
            <a:ext cx="9326880" cy="47333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Перспективы развития систем нормирования в Республике Казахстан</a:t>
            </a:r>
            <a:endParaRPr lang="ru-KZ" sz="24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C:\Users\User\Desktop\Мои документы\Доки с компа\1\фото асель\Разное 2014\логотип ТОО КазЦНТ.jpg">
            <a:extLst>
              <a:ext uri="{FF2B5EF4-FFF2-40B4-BE49-F238E27FC236}">
                <a16:creationId xmlns:a16="http://schemas.microsoft.com/office/drawing/2014/main" id="{0E9EFBF1-F0A0-4DA1-8944-24279775F78C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750" y="176077"/>
            <a:ext cx="1479550" cy="139128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олилиния 17">
            <a:extLst>
              <a:ext uri="{FF2B5EF4-FFF2-40B4-BE49-F238E27FC236}">
                <a16:creationId xmlns:a16="http://schemas.microsoft.com/office/drawing/2014/main" id="{6E586EBA-9E77-41E6-98B7-43F85DFADB9B}"/>
              </a:ext>
            </a:extLst>
          </p:cNvPr>
          <p:cNvSpPr/>
          <p:nvPr/>
        </p:nvSpPr>
        <p:spPr>
          <a:xfrm>
            <a:off x="1147482" y="3365590"/>
            <a:ext cx="2625931" cy="850239"/>
          </a:xfrm>
          <a:custGeom>
            <a:avLst/>
            <a:gdLst>
              <a:gd name="connsiteX0" fmla="*/ 0 w 2407017"/>
              <a:gd name="connsiteY0" fmla="*/ 0 h 747418"/>
              <a:gd name="connsiteX1" fmla="*/ 2407017 w 2407017"/>
              <a:gd name="connsiteY1" fmla="*/ 0 h 747418"/>
              <a:gd name="connsiteX2" fmla="*/ 2407017 w 2407017"/>
              <a:gd name="connsiteY2" fmla="*/ 747418 h 747418"/>
              <a:gd name="connsiteX3" fmla="*/ 0 w 2407017"/>
              <a:gd name="connsiteY3" fmla="*/ 747418 h 747418"/>
              <a:gd name="connsiteX4" fmla="*/ 0 w 2407017"/>
              <a:gd name="connsiteY4" fmla="*/ 0 h 747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07017" h="747418">
                <a:moveTo>
                  <a:pt x="0" y="0"/>
                </a:moveTo>
                <a:lnTo>
                  <a:pt x="2407017" y="0"/>
                </a:lnTo>
                <a:lnTo>
                  <a:pt x="2407017" y="747418"/>
                </a:lnTo>
                <a:lnTo>
                  <a:pt x="0" y="747418"/>
                </a:lnTo>
                <a:lnTo>
                  <a:pt x="0" y="0"/>
                </a:lnTo>
                <a:close/>
              </a:path>
            </a:pathLst>
          </a:custGeo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contourW="19050" prstMaterial="metal">
            <a:bevelT w="88900" h="203200"/>
            <a:bevelB w="165100" h="2540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alpha val="80000"/>
              <a:hueOff val="0"/>
              <a:satOff val="0"/>
              <a:lumOff val="0"/>
              <a:alphaOff val="0"/>
            </a:schemeClr>
          </a:fillRef>
          <a:effectRef idx="1">
            <a:schemeClr val="accent2">
              <a:alpha val="8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255" tIns="8255" rIns="8255" bIns="8255" numCol="1" spcCol="1270" anchor="ctr" anchorCtr="0">
            <a:noAutofit/>
          </a:bodyPr>
          <a:lstStyle/>
          <a:p>
            <a:pPr lvl="0"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b="1" kern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дальнейшего развития необходимо</a:t>
            </a:r>
          </a:p>
        </p:txBody>
      </p:sp>
      <p:sp>
        <p:nvSpPr>
          <p:cNvPr id="8" name="Полилиния 16">
            <a:extLst>
              <a:ext uri="{FF2B5EF4-FFF2-40B4-BE49-F238E27FC236}">
                <a16:creationId xmlns:a16="http://schemas.microsoft.com/office/drawing/2014/main" id="{47B3BF24-54D6-4A2A-961D-C1F937F1503B}"/>
              </a:ext>
            </a:extLst>
          </p:cNvPr>
          <p:cNvSpPr/>
          <p:nvPr/>
        </p:nvSpPr>
        <p:spPr>
          <a:xfrm>
            <a:off x="3773413" y="2085726"/>
            <a:ext cx="1162405" cy="1541930"/>
          </a:xfrm>
          <a:custGeom>
            <a:avLst/>
            <a:gdLst>
              <a:gd name="connsiteX0" fmla="*/ 0 w 1162405"/>
              <a:gd name="connsiteY0" fmla="*/ 2185235 h 2185235"/>
              <a:gd name="connsiteX1" fmla="*/ 581202 w 1162405"/>
              <a:gd name="connsiteY1" fmla="*/ 2185235 h 2185235"/>
              <a:gd name="connsiteX2" fmla="*/ 581202 w 1162405"/>
              <a:gd name="connsiteY2" fmla="*/ 0 h 2185235"/>
              <a:gd name="connsiteX3" fmla="*/ 1162405 w 1162405"/>
              <a:gd name="connsiteY3" fmla="*/ 0 h 2185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62405" h="2185235">
                <a:moveTo>
                  <a:pt x="0" y="2185235"/>
                </a:moveTo>
                <a:lnTo>
                  <a:pt x="581202" y="2185235"/>
                </a:lnTo>
                <a:lnTo>
                  <a:pt x="581202" y="0"/>
                </a:lnTo>
                <a:lnTo>
                  <a:pt x="1162405" y="0"/>
                </a:lnTo>
              </a:path>
            </a:pathLst>
          </a:custGeom>
          <a:noFill/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z="-110000"/>
        </p:spPr>
        <p:style>
          <a:lnRef idx="2">
            <a:schemeClr val="accent2">
              <a:tint val="9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2">
              <a:tint val="9000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32024" tIns="1030739" rIns="532023" bIns="1030738" numCol="1" spcCol="1270" anchor="ctr" anchorCtr="0">
            <a:noAutofit/>
          </a:bodyPr>
          <a:lstStyle/>
          <a:p>
            <a:pPr lvl="0"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1300" kern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олилиния 12">
            <a:extLst>
              <a:ext uri="{FF2B5EF4-FFF2-40B4-BE49-F238E27FC236}">
                <a16:creationId xmlns:a16="http://schemas.microsoft.com/office/drawing/2014/main" id="{5DDAA5F3-C15B-4FB3-8261-EC1B267C61D1}"/>
              </a:ext>
            </a:extLst>
          </p:cNvPr>
          <p:cNvSpPr/>
          <p:nvPr/>
        </p:nvSpPr>
        <p:spPr>
          <a:xfrm>
            <a:off x="3787977" y="3953762"/>
            <a:ext cx="1162405" cy="1451955"/>
          </a:xfrm>
          <a:custGeom>
            <a:avLst/>
            <a:gdLst>
              <a:gd name="connsiteX0" fmla="*/ 0 w 1162405"/>
              <a:gd name="connsiteY0" fmla="*/ 0 h 1289255"/>
              <a:gd name="connsiteX1" fmla="*/ 581202 w 1162405"/>
              <a:gd name="connsiteY1" fmla="*/ 0 h 1289255"/>
              <a:gd name="connsiteX2" fmla="*/ 581202 w 1162405"/>
              <a:gd name="connsiteY2" fmla="*/ 1289255 h 1289255"/>
              <a:gd name="connsiteX3" fmla="*/ 1162405 w 1162405"/>
              <a:gd name="connsiteY3" fmla="*/ 1289255 h 12892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62405" h="1289255">
                <a:moveTo>
                  <a:pt x="0" y="0"/>
                </a:moveTo>
                <a:lnTo>
                  <a:pt x="581202" y="0"/>
                </a:lnTo>
                <a:lnTo>
                  <a:pt x="581202" y="1289255"/>
                </a:lnTo>
                <a:lnTo>
                  <a:pt x="1162405" y="1289255"/>
                </a:lnTo>
              </a:path>
            </a:pathLst>
          </a:custGeom>
          <a:noFill/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z="-110000"/>
        </p:spPr>
        <p:style>
          <a:lnRef idx="2">
            <a:schemeClr val="accent2">
              <a:tint val="9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2">
              <a:tint val="9000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50505" tIns="601230" rIns="550505" bIns="601230" numCol="1" spcCol="1270" anchor="ctr" anchorCtr="0">
            <a:noAutofit/>
          </a:bodyPr>
          <a:lstStyle/>
          <a:p>
            <a:pPr lvl="0"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1300" kern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олилиния 18">
            <a:extLst>
              <a:ext uri="{FF2B5EF4-FFF2-40B4-BE49-F238E27FC236}">
                <a16:creationId xmlns:a16="http://schemas.microsoft.com/office/drawing/2014/main" id="{E0157F7A-1662-4AA2-85F6-7A1861A1DBAF}"/>
              </a:ext>
            </a:extLst>
          </p:cNvPr>
          <p:cNvSpPr/>
          <p:nvPr/>
        </p:nvSpPr>
        <p:spPr>
          <a:xfrm>
            <a:off x="4950380" y="1780207"/>
            <a:ext cx="3790207" cy="828522"/>
          </a:xfrm>
          <a:custGeom>
            <a:avLst/>
            <a:gdLst>
              <a:gd name="connsiteX0" fmla="*/ 0 w 2279266"/>
              <a:gd name="connsiteY0" fmla="*/ 0 h 694898"/>
              <a:gd name="connsiteX1" fmla="*/ 2279266 w 2279266"/>
              <a:gd name="connsiteY1" fmla="*/ 0 h 694898"/>
              <a:gd name="connsiteX2" fmla="*/ 2279266 w 2279266"/>
              <a:gd name="connsiteY2" fmla="*/ 694898 h 694898"/>
              <a:gd name="connsiteX3" fmla="*/ 0 w 2279266"/>
              <a:gd name="connsiteY3" fmla="*/ 694898 h 694898"/>
              <a:gd name="connsiteX4" fmla="*/ 0 w 2279266"/>
              <a:gd name="connsiteY4" fmla="*/ 0 h 694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79266" h="694898">
                <a:moveTo>
                  <a:pt x="0" y="0"/>
                </a:moveTo>
                <a:lnTo>
                  <a:pt x="2279266" y="0"/>
                </a:lnTo>
                <a:lnTo>
                  <a:pt x="2279266" y="694898"/>
                </a:lnTo>
                <a:lnTo>
                  <a:pt x="0" y="694898"/>
                </a:lnTo>
                <a:lnTo>
                  <a:pt x="0" y="0"/>
                </a:lnTo>
                <a:close/>
              </a:path>
            </a:pathLst>
          </a:custGeom>
          <a:solidFill>
            <a:srgbClr val="002060">
              <a:alpha val="70000"/>
            </a:srgbClr>
          </a:solidFill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contourW="19050" prstMaterial="metal">
            <a:bevelT w="88900" h="203200"/>
            <a:bevelB w="165100" h="2540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alpha val="70000"/>
              <a:hueOff val="0"/>
              <a:satOff val="0"/>
              <a:lumOff val="0"/>
              <a:alphaOff val="0"/>
            </a:schemeClr>
          </a:fillRef>
          <a:effectRef idx="1">
            <a:schemeClr val="accent2">
              <a:alpha val="7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255" tIns="8255" rIns="8255" bIns="8255" numCol="1" spcCol="1270" anchor="ctr" anchorCtr="0">
            <a:noAutofit/>
          </a:bodyPr>
          <a:lstStyle/>
          <a:p>
            <a:pPr algn="ctr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Цифровая трансформация нормирования труда: внедрение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ERP-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системы, автоматизированный учет рабочего времени, анализ простоев и выработки</a:t>
            </a:r>
            <a:endParaRPr lang="ru-KZ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олилиния 18">
            <a:extLst>
              <a:ext uri="{FF2B5EF4-FFF2-40B4-BE49-F238E27FC236}">
                <a16:creationId xmlns:a16="http://schemas.microsoft.com/office/drawing/2014/main" id="{38D29C83-726B-4245-9133-33AAB215D67E}"/>
              </a:ext>
            </a:extLst>
          </p:cNvPr>
          <p:cNvSpPr/>
          <p:nvPr/>
        </p:nvSpPr>
        <p:spPr>
          <a:xfrm>
            <a:off x="4935818" y="2913013"/>
            <a:ext cx="3804769" cy="633920"/>
          </a:xfrm>
          <a:custGeom>
            <a:avLst/>
            <a:gdLst>
              <a:gd name="connsiteX0" fmla="*/ 0 w 2279266"/>
              <a:gd name="connsiteY0" fmla="*/ 0 h 694898"/>
              <a:gd name="connsiteX1" fmla="*/ 2279266 w 2279266"/>
              <a:gd name="connsiteY1" fmla="*/ 0 h 694898"/>
              <a:gd name="connsiteX2" fmla="*/ 2279266 w 2279266"/>
              <a:gd name="connsiteY2" fmla="*/ 694898 h 694898"/>
              <a:gd name="connsiteX3" fmla="*/ 0 w 2279266"/>
              <a:gd name="connsiteY3" fmla="*/ 694898 h 694898"/>
              <a:gd name="connsiteX4" fmla="*/ 0 w 2279266"/>
              <a:gd name="connsiteY4" fmla="*/ 0 h 694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79266" h="694898">
                <a:moveTo>
                  <a:pt x="0" y="0"/>
                </a:moveTo>
                <a:lnTo>
                  <a:pt x="2279266" y="0"/>
                </a:lnTo>
                <a:lnTo>
                  <a:pt x="2279266" y="694898"/>
                </a:lnTo>
                <a:lnTo>
                  <a:pt x="0" y="694898"/>
                </a:lnTo>
                <a:lnTo>
                  <a:pt x="0" y="0"/>
                </a:lnTo>
                <a:close/>
              </a:path>
            </a:pathLst>
          </a:custGeom>
          <a:solidFill>
            <a:srgbClr val="002060">
              <a:alpha val="70000"/>
            </a:srgbClr>
          </a:solidFill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contourW="19050" prstMaterial="metal">
            <a:bevelT w="88900" h="203200"/>
            <a:bevelB w="165100" h="2540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alpha val="70000"/>
              <a:hueOff val="0"/>
              <a:satOff val="0"/>
              <a:lumOff val="0"/>
              <a:alphaOff val="0"/>
            </a:schemeClr>
          </a:fillRef>
          <a:effectRef idx="1">
            <a:schemeClr val="accent2">
              <a:alpha val="7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255" tIns="8255" rIns="8255" bIns="8255" numCol="1" spcCol="1270" anchor="ctr" anchorCtr="0">
            <a:noAutofit/>
          </a:bodyPr>
          <a:lstStyle/>
          <a:p>
            <a:pPr lvl="0"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300" kern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Регулярное обновление нормативов с учетом технического прогресса и международного опыта </a:t>
            </a:r>
          </a:p>
        </p:txBody>
      </p:sp>
      <p:sp>
        <p:nvSpPr>
          <p:cNvPr id="12" name="Полилиния 18">
            <a:extLst>
              <a:ext uri="{FF2B5EF4-FFF2-40B4-BE49-F238E27FC236}">
                <a16:creationId xmlns:a16="http://schemas.microsoft.com/office/drawing/2014/main" id="{2B6B40C0-972F-4F23-AE51-7F45DB98EA3B}"/>
              </a:ext>
            </a:extLst>
          </p:cNvPr>
          <p:cNvSpPr/>
          <p:nvPr/>
        </p:nvSpPr>
        <p:spPr>
          <a:xfrm>
            <a:off x="4964945" y="4045819"/>
            <a:ext cx="3775642" cy="633920"/>
          </a:xfrm>
          <a:custGeom>
            <a:avLst/>
            <a:gdLst>
              <a:gd name="connsiteX0" fmla="*/ 0 w 2279266"/>
              <a:gd name="connsiteY0" fmla="*/ 0 h 694898"/>
              <a:gd name="connsiteX1" fmla="*/ 2279266 w 2279266"/>
              <a:gd name="connsiteY1" fmla="*/ 0 h 694898"/>
              <a:gd name="connsiteX2" fmla="*/ 2279266 w 2279266"/>
              <a:gd name="connsiteY2" fmla="*/ 694898 h 694898"/>
              <a:gd name="connsiteX3" fmla="*/ 0 w 2279266"/>
              <a:gd name="connsiteY3" fmla="*/ 694898 h 694898"/>
              <a:gd name="connsiteX4" fmla="*/ 0 w 2279266"/>
              <a:gd name="connsiteY4" fmla="*/ 0 h 694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79266" h="694898">
                <a:moveTo>
                  <a:pt x="0" y="0"/>
                </a:moveTo>
                <a:lnTo>
                  <a:pt x="2279266" y="0"/>
                </a:lnTo>
                <a:lnTo>
                  <a:pt x="2279266" y="694898"/>
                </a:lnTo>
                <a:lnTo>
                  <a:pt x="0" y="694898"/>
                </a:lnTo>
                <a:lnTo>
                  <a:pt x="0" y="0"/>
                </a:lnTo>
                <a:close/>
              </a:path>
            </a:pathLst>
          </a:custGeom>
          <a:solidFill>
            <a:srgbClr val="002060">
              <a:alpha val="70000"/>
            </a:srgbClr>
          </a:solidFill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contourW="19050" prstMaterial="metal">
            <a:bevelT w="88900" h="203200"/>
            <a:bevelB w="165100" h="2540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alpha val="70000"/>
              <a:hueOff val="0"/>
              <a:satOff val="0"/>
              <a:lumOff val="0"/>
              <a:alphaOff val="0"/>
            </a:schemeClr>
          </a:fillRef>
          <a:effectRef idx="1">
            <a:schemeClr val="accent2">
              <a:alpha val="7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255" tIns="8255" rIns="8255" bIns="8255" numCol="1" spcCol="1270" anchor="ctr" anchorCtr="0">
            <a:noAutofit/>
          </a:bodyPr>
          <a:lstStyle/>
          <a:p>
            <a:pPr lvl="0"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300" kern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специалистов по нормированию труда нового поколения</a:t>
            </a:r>
          </a:p>
        </p:txBody>
      </p:sp>
      <p:sp>
        <p:nvSpPr>
          <p:cNvPr id="13" name="Полилиния 18">
            <a:extLst>
              <a:ext uri="{FF2B5EF4-FFF2-40B4-BE49-F238E27FC236}">
                <a16:creationId xmlns:a16="http://schemas.microsoft.com/office/drawing/2014/main" id="{D0E4F3A5-D628-4FB5-A037-2E8244A2E693}"/>
              </a:ext>
            </a:extLst>
          </p:cNvPr>
          <p:cNvSpPr/>
          <p:nvPr/>
        </p:nvSpPr>
        <p:spPr>
          <a:xfrm>
            <a:off x="4964945" y="5108354"/>
            <a:ext cx="3775641" cy="633920"/>
          </a:xfrm>
          <a:custGeom>
            <a:avLst/>
            <a:gdLst>
              <a:gd name="connsiteX0" fmla="*/ 0 w 2279266"/>
              <a:gd name="connsiteY0" fmla="*/ 0 h 694898"/>
              <a:gd name="connsiteX1" fmla="*/ 2279266 w 2279266"/>
              <a:gd name="connsiteY1" fmla="*/ 0 h 694898"/>
              <a:gd name="connsiteX2" fmla="*/ 2279266 w 2279266"/>
              <a:gd name="connsiteY2" fmla="*/ 694898 h 694898"/>
              <a:gd name="connsiteX3" fmla="*/ 0 w 2279266"/>
              <a:gd name="connsiteY3" fmla="*/ 694898 h 694898"/>
              <a:gd name="connsiteX4" fmla="*/ 0 w 2279266"/>
              <a:gd name="connsiteY4" fmla="*/ 0 h 694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79266" h="694898">
                <a:moveTo>
                  <a:pt x="0" y="0"/>
                </a:moveTo>
                <a:lnTo>
                  <a:pt x="2279266" y="0"/>
                </a:lnTo>
                <a:lnTo>
                  <a:pt x="2279266" y="694898"/>
                </a:lnTo>
                <a:lnTo>
                  <a:pt x="0" y="694898"/>
                </a:lnTo>
                <a:lnTo>
                  <a:pt x="0" y="0"/>
                </a:lnTo>
                <a:close/>
              </a:path>
            </a:pathLst>
          </a:custGeom>
          <a:solidFill>
            <a:srgbClr val="002060">
              <a:alpha val="70000"/>
            </a:srgbClr>
          </a:solidFill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contourW="19050" prstMaterial="metal">
            <a:bevelT w="88900" h="203200"/>
            <a:bevelB w="165100" h="2540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alpha val="70000"/>
              <a:hueOff val="0"/>
              <a:satOff val="0"/>
              <a:lumOff val="0"/>
              <a:alphaOff val="0"/>
            </a:schemeClr>
          </a:fillRef>
          <a:effectRef idx="1">
            <a:schemeClr val="accent2">
              <a:alpha val="7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255" tIns="8255" rIns="8255" bIns="8255" numCol="1" spcCol="1270" anchor="ctr" anchorCtr="0">
            <a:noAutofit/>
          </a:bodyPr>
          <a:lstStyle/>
          <a:p>
            <a:pPr lvl="0"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300" kern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Использования нормирования как инструмента мотивации и развития персонала, а не только контроля</a:t>
            </a:r>
          </a:p>
        </p:txBody>
      </p:sp>
      <p:cxnSp>
        <p:nvCxnSpPr>
          <p:cNvPr id="16" name="Прямая соединительная линия 15">
            <a:extLst>
              <a:ext uri="{FF2B5EF4-FFF2-40B4-BE49-F238E27FC236}">
                <a16:creationId xmlns:a16="http://schemas.microsoft.com/office/drawing/2014/main" id="{1219CE46-9259-4616-86E3-9370A1BA94DB}"/>
              </a:ext>
            </a:extLst>
          </p:cNvPr>
          <p:cNvCxnSpPr>
            <a:cxnSpLocks/>
          </p:cNvCxnSpPr>
          <p:nvPr/>
        </p:nvCxnSpPr>
        <p:spPr>
          <a:xfrm>
            <a:off x="4369179" y="3155576"/>
            <a:ext cx="56663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>
            <a:extLst>
              <a:ext uri="{FF2B5EF4-FFF2-40B4-BE49-F238E27FC236}">
                <a16:creationId xmlns:a16="http://schemas.microsoft.com/office/drawing/2014/main" id="{0FE17484-9C53-4637-AF94-F1F70C532FEE}"/>
              </a:ext>
            </a:extLst>
          </p:cNvPr>
          <p:cNvCxnSpPr>
            <a:cxnSpLocks/>
          </p:cNvCxnSpPr>
          <p:nvPr/>
        </p:nvCxnSpPr>
        <p:spPr>
          <a:xfrm>
            <a:off x="4369179" y="4362779"/>
            <a:ext cx="58120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10916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A1923635-45CE-4A37-8AE7-3853EBCD7A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Опыт строительного завода и других предприятий Казахстана показывает, что:</a:t>
            </a:r>
            <a:endParaRPr lang="ru-KZ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нормирование труда и сдельная оплата труда — это мощный фактор повышения эффективной деятельности производства;</a:t>
            </a:r>
            <a:endParaRPr lang="ru-K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оно позволяет не только увеличить производительность и снизить издержки, но и создать справедливую и прозрачную систему оплаты труда;</a:t>
            </a:r>
            <a:endParaRPr lang="ru-K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работников это стимул трудиться эффективнее, для работодателей — инструмент управления и планирования, для государства — гарантия устойчивого развития экономики.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Таким образом, нормирование труда выступает не просто как технический инструмент, а как стратегический фактор, обеспечивающий конкурентоспособность и устойчивое развитие предприятий в Республике Казахстан.</a:t>
            </a:r>
            <a:endParaRPr lang="ru-KZ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KZ" dirty="0"/>
          </a:p>
        </p:txBody>
      </p:sp>
      <p:pic>
        <p:nvPicPr>
          <p:cNvPr id="4" name="Рисунок 3" descr="C:\Users\User\Desktop\Мои документы\Доки с компа\1\фото асель\Разное 2014\логотип ТОО КазЦНТ.jpg">
            <a:extLst>
              <a:ext uri="{FF2B5EF4-FFF2-40B4-BE49-F238E27FC236}">
                <a16:creationId xmlns:a16="http://schemas.microsoft.com/office/drawing/2014/main" id="{F3C9F1B5-FB8F-4F9D-8D13-1BD251C8AD22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750" y="176077"/>
            <a:ext cx="1479550" cy="139128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5BEF62BB-E369-4089-A8E5-AA9B7D0F08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85858" y="323468"/>
            <a:ext cx="9117422" cy="896003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Влияние нормирования труда на производство</a:t>
            </a:r>
            <a:endParaRPr lang="ru-KZ" sz="24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42527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108C5187-F724-4B78-931D-FB7AF40337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2823307"/>
            <a:ext cx="10058400" cy="1211385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БЛАГОДАРЮ ЗА ВНИМАНИЕ!</a:t>
            </a:r>
            <a:endParaRPr lang="ru-KZ" sz="4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2">
            <a:extLst>
              <a:ext uri="{FF2B5EF4-FFF2-40B4-BE49-F238E27FC236}">
                <a16:creationId xmlns:a16="http://schemas.microsoft.com/office/drawing/2014/main" id="{DE411DF6-23B4-4394-B013-58B8184434FF}"/>
              </a:ext>
            </a:extLst>
          </p:cNvPr>
          <p:cNvSpPr txBox="1">
            <a:spLocks/>
          </p:cNvSpPr>
          <p:nvPr/>
        </p:nvSpPr>
        <p:spPr>
          <a:xfrm>
            <a:off x="4920635" y="5177258"/>
            <a:ext cx="7026031" cy="150544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Докладчик: Генеральный директор ТОО «Казахский центр </a:t>
            </a:r>
          </a:p>
          <a:p>
            <a: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организации и нормирования труда», </a:t>
            </a:r>
          </a:p>
          <a:p>
            <a:pPr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магистр экономических наук Галеева А.Е.</a:t>
            </a:r>
            <a:endParaRPr lang="ru-K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2">
            <a:extLst>
              <a:ext uri="{FF2B5EF4-FFF2-40B4-BE49-F238E27FC236}">
                <a16:creationId xmlns:a16="http://schemas.microsoft.com/office/drawing/2014/main" id="{6BC5BFEC-29B3-4396-A178-FBF4BE654AB4}"/>
              </a:ext>
            </a:extLst>
          </p:cNvPr>
          <p:cNvSpPr txBox="1">
            <a:spLocks/>
          </p:cNvSpPr>
          <p:nvPr/>
        </p:nvSpPr>
        <p:spPr>
          <a:xfrm>
            <a:off x="1604682" y="536878"/>
            <a:ext cx="9698853" cy="79817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Международная конференция «Развитие систем нормирования труда </a:t>
            </a: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государствах – участниках СНГ: Современные подходы и решения»</a:t>
            </a:r>
            <a:endParaRPr lang="ru-KZ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C:\Users\User\Desktop\Мои документы\Доки с компа\1\фото асель\Разное 2014\логотип ТОО КазЦНТ.jpg">
            <a:extLst>
              <a:ext uri="{FF2B5EF4-FFF2-40B4-BE49-F238E27FC236}">
                <a16:creationId xmlns:a16="http://schemas.microsoft.com/office/drawing/2014/main" id="{96A23AF5-3945-482D-A340-4E85DE7A54DD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750" y="176077"/>
            <a:ext cx="1479550" cy="139128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08226326"/>
      </p:ext>
    </p:extLst>
  </p:cSld>
  <p:clrMapOvr>
    <a:masterClrMapping/>
  </p:clrMapOvr>
</p:sld>
</file>

<file path=ppt/theme/theme1.xml><?xml version="1.0" encoding="utf-8"?>
<a:theme xmlns:a="http://schemas.openxmlformats.org/drawingml/2006/main" name="Ретро">
  <a:themeElements>
    <a:clrScheme name="Ретро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1742</TotalTime>
  <Words>585</Words>
  <Application>Microsoft Office PowerPoint</Application>
  <PresentationFormat>Широкоэкранный</PresentationFormat>
  <Paragraphs>62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5" baseType="lpstr">
      <vt:lpstr>MS Mincho</vt:lpstr>
      <vt:lpstr>Calibri</vt:lpstr>
      <vt:lpstr>Calibri Light</vt:lpstr>
      <vt:lpstr>Cambria</vt:lpstr>
      <vt:lpstr>Times New Roman</vt:lpstr>
      <vt:lpstr>Wingdings</vt:lpstr>
      <vt:lpstr>Ретро</vt:lpstr>
      <vt:lpstr>Нормирование труда как фактор повышения эффективной деятельности предприятий в Республике Казахстан</vt:lpstr>
      <vt:lpstr>Значение нормирования труда в современных условиях  </vt:lpstr>
      <vt:lpstr>Роль нормирования труда в повышении эффективности предприятия </vt:lpstr>
      <vt:lpstr>Пример из практики, на примере завода по производству газоблоков</vt:lpstr>
      <vt:lpstr>Влияние нормирования труда на производство позволило</vt:lpstr>
      <vt:lpstr>Перспективы развития систем нормирования в Республике Казахстан</vt:lpstr>
      <vt:lpstr>Влияние нормирования труда на производство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Пошаговый план автоматизации сдельной оплаты труда на производстве:</dc:title>
  <dc:creator>Текенова Марал</dc:creator>
  <cp:lastModifiedBy>Галеева Асель</cp:lastModifiedBy>
  <cp:revision>120</cp:revision>
  <dcterms:created xsi:type="dcterms:W3CDTF">2025-06-11T04:52:21Z</dcterms:created>
  <dcterms:modified xsi:type="dcterms:W3CDTF">2025-09-26T12:47:40Z</dcterms:modified>
</cp:coreProperties>
</file>