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9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293" r:id="rId10"/>
    <p:sldId id="301" r:id="rId11"/>
  </p:sldIdLst>
  <p:sldSz cx="9144000" cy="6858000" type="screen4x3"/>
  <p:notesSz cx="6797675" cy="9926638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4E063AA-8074-4251-8D83-B6D41FCF2A18}">
          <p14:sldIdLst>
            <p14:sldId id="289"/>
            <p14:sldId id="294"/>
            <p14:sldId id="295"/>
            <p14:sldId id="296"/>
            <p14:sldId id="297"/>
            <p14:sldId id="298"/>
            <p14:sldId id="299"/>
            <p14:sldId id="300"/>
            <p14:sldId id="293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50021"/>
    <a:srgbClr val="640000"/>
    <a:srgbClr val="E60000"/>
    <a:srgbClr val="FF6565"/>
    <a:srgbClr val="A20000"/>
    <a:srgbClr val="161932"/>
    <a:srgbClr val="3682D6"/>
    <a:srgbClr val="1B9AD9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2" autoAdjust="0"/>
    <p:restoredTop sz="94620" autoAdjust="0"/>
  </p:normalViewPr>
  <p:slideViewPr>
    <p:cSldViewPr>
      <p:cViewPr varScale="1">
        <p:scale>
          <a:sx n="108" d="100"/>
          <a:sy n="108" d="100"/>
        </p:scale>
        <p:origin x="156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8902622A-7571-4C5C-94D6-C4C9B4ED5BB0}" type="datetimeFigureOut">
              <a:rPr lang="ru-RU" smtClean="0"/>
              <a:t>16.09.2025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0992" tIns="45496" rIns="90992" bIns="45496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4059370B-F160-400F-9FB7-BC444707D4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072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3048000" y="457200"/>
            <a:ext cx="5867400" cy="1752600"/>
          </a:xfrm>
        </p:spPr>
        <p:txBody>
          <a:bodyPr/>
          <a:lstStyle>
            <a:lvl1pPr>
              <a:defRPr sz="4000" b="1"/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1"/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178300" y="5957888"/>
            <a:ext cx="13081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ru-RU" sz="2800" b="1">
                <a:solidFill>
                  <a:schemeClr val="tx2"/>
                </a:solidFill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B3F65-48E4-4E2A-9CF7-B9FD2DC6A42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82273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172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172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F9620-DAAF-489A-8ADB-ECC8F30CB6F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5954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867400" y="6443663"/>
            <a:ext cx="2895600" cy="290512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429000" y="644683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fld id="{BDF11D28-D6E3-4099-A896-7910E246561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7601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51CB4-2F88-4A26-A78C-CF9A64E79A4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711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E28DB-2DF1-47AD-979E-274AE4F765A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72661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FF1B6-534C-40C3-B333-24C3BBC0FEE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95416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7905C-5FE9-4207-A761-6DA0A82BD50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3401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BEBE3-869A-4C16-B102-945089DD8B0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70855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CC74F-257D-4770-BBDC-D98901D04E1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6165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7334-2399-4770-8796-0AE6B9FA54E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82713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149DE-A805-497F-8767-D36828CAF92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44063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2" name="Object 18"/>
          <p:cNvGraphicFramePr>
            <a:graphicFrameLocks noChangeAspect="1"/>
          </p:cNvGraphicFramePr>
          <p:nvPr/>
        </p:nvGraphicFramePr>
        <p:xfrm>
          <a:off x="0" y="-26988"/>
          <a:ext cx="91440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Image" r:id="rId15" imgW="6450794" imgH="952045" progId="Photoshop.Image.6">
                  <p:embed/>
                </p:oleObj>
              </mc:Choice>
              <mc:Fallback>
                <p:oleObj name="Image" r:id="rId15" imgW="6450794" imgH="952045" progId="Photoshop.Image.6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6988"/>
                        <a:ext cx="9144000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ru-RU" altLang="ru-RU"/>
              <a:t>www.themegallery.com</a:t>
            </a:r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43663"/>
            <a:ext cx="2895600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46838"/>
            <a:ext cx="21336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fld id="{F515A13B-B0BA-44E6-B279-7B5D3A2A43DE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152400"/>
            <a:ext cx="82296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562CD45-CED1-420E-83B0-F21AF62155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Республиканский центр нормирования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Научно-исследовательский институт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Министерства труда и социальной защиты Республики Беларусь</a:t>
            </a:r>
            <a:endParaRPr lang="en-US" altLang="ru-RU" sz="1000" b="1" dirty="0">
              <a:solidFill>
                <a:schemeClr val="tx2"/>
              </a:solidFill>
            </a:endParaRP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CAE9D1B7-51BB-478F-A1A4-05B2B6769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ОПЫТ НОРМИРОВАНИЯ ТРУДА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РЕСПУБЛИКЕ БЕЛАРУСЬ</a:t>
            </a:r>
          </a:p>
          <a:p>
            <a:pPr marL="0" indent="0">
              <a:buNone/>
            </a:pPr>
            <a:endParaRPr lang="ru-BY" dirty="0"/>
          </a:p>
        </p:txBody>
      </p:sp>
      <p:sp>
        <p:nvSpPr>
          <p:cNvPr id="14" name="Номер слайда 1">
            <a:extLst>
              <a:ext uri="{FF2B5EF4-FFF2-40B4-BE49-F238E27FC236}">
                <a16:creationId xmlns:a16="http://schemas.microsoft.com/office/drawing/2014/main" id="{9D35D6EE-365C-4CA1-ABB3-3D7455C6568E}"/>
              </a:ext>
            </a:extLst>
          </p:cNvPr>
          <p:cNvSpPr txBox="1">
            <a:spLocks/>
          </p:cNvSpPr>
          <p:nvPr/>
        </p:nvSpPr>
        <p:spPr bwMode="auto">
          <a:xfrm>
            <a:off x="8662780" y="6457731"/>
            <a:ext cx="459015" cy="4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FA51CB4-2F88-4A26-A78C-CF9A64E79A43}" type="slidenum">
              <a:rPr lang="en-US" altLang="ru-RU" b="0" smtClean="0"/>
              <a:pPr/>
              <a:t>1</a:t>
            </a:fld>
            <a:endParaRPr lang="en-US" altLang="ru-RU" b="0" dirty="0"/>
          </a:p>
        </p:txBody>
      </p:sp>
    </p:spTree>
    <p:extLst>
      <p:ext uri="{BB962C8B-B14F-4D97-AF65-F5344CB8AC3E}">
        <p14:creationId xmlns:p14="http://schemas.microsoft.com/office/powerpoint/2010/main" val="1705748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B05CAD-F81E-47DE-BF67-B9F55FF38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152400"/>
            <a:ext cx="8229600" cy="563563"/>
          </a:xfrm>
        </p:spPr>
        <p:txBody>
          <a:bodyPr/>
          <a:lstStyle/>
          <a:p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Республиканский центр нормирования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Научно-исследовательский институт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Министерства труда и социальной защиты Республики Беларусь</a:t>
            </a:r>
            <a:endParaRPr lang="x-none" sz="1000" dirty="0"/>
          </a:p>
        </p:txBody>
      </p:sp>
      <p:sp>
        <p:nvSpPr>
          <p:cNvPr id="6" name="Номер слайда 1">
            <a:extLst>
              <a:ext uri="{FF2B5EF4-FFF2-40B4-BE49-F238E27FC236}">
                <a16:creationId xmlns:a16="http://schemas.microsoft.com/office/drawing/2014/main" id="{679B8A60-6F27-455E-B208-2FA0AD6D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6584" y="6457731"/>
            <a:ext cx="475211" cy="400269"/>
          </a:xfrm>
        </p:spPr>
        <p:txBody>
          <a:bodyPr/>
          <a:lstStyle/>
          <a:p>
            <a:fld id="{0FA51CB4-2F88-4A26-A78C-CF9A64E79A43}" type="slidenum">
              <a:rPr lang="en-US" altLang="ru-RU" b="0" smtClean="0"/>
              <a:pPr/>
              <a:t>10</a:t>
            </a:fld>
            <a:endParaRPr lang="en-US" altLang="ru-RU" b="0" dirty="0"/>
          </a:p>
        </p:txBody>
      </p:sp>
      <p:sp>
        <p:nvSpPr>
          <p:cNvPr id="11" name="Содержимое 2">
            <a:extLst>
              <a:ext uri="{FF2B5EF4-FFF2-40B4-BE49-F238E27FC236}">
                <a16:creationId xmlns:a16="http://schemas.microsoft.com/office/drawing/2014/main" id="{7864052A-A7BA-40FD-B032-56D9B2CB016A}"/>
              </a:ext>
            </a:extLst>
          </p:cNvPr>
          <p:cNvSpPr txBox="1">
            <a:spLocks/>
          </p:cNvSpPr>
          <p:nvPr/>
        </p:nvSpPr>
        <p:spPr>
          <a:xfrm>
            <a:off x="416984" y="1052736"/>
            <a:ext cx="8229600" cy="5472608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None/>
            </a:pPr>
            <a:endParaRPr lang="ru-RU" altLang="ru-RU" sz="3600" b="1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3600" b="1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3600" b="1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36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  <a:p>
            <a:pPr marL="109728" indent="0" algn="ctr">
              <a:buNone/>
            </a:pPr>
            <a:r>
              <a:rPr lang="ru-RU" altLang="ru-RU" sz="36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  <a:p>
            <a:pPr marL="109728" indent="0" algn="ctr">
              <a:buNone/>
            </a:pPr>
            <a:endParaRPr lang="ru-RU" altLang="ru-RU" sz="3600" b="1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ctr">
              <a:buNone/>
            </a:pPr>
            <a:endParaRPr lang="ru-RU" altLang="ru-RU" sz="3600" b="1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 г. Минск, пр. Победителей, 23 к. 2</a:t>
            </a:r>
          </a:p>
          <a:p>
            <a:pPr marL="109728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Тел.+375 17 203 74 71, +375 17 226 78 46</a:t>
            </a:r>
          </a:p>
          <a:p>
            <a:pPr marL="109728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rcnt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instlab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.by</a:t>
            </a:r>
          </a:p>
          <a:p>
            <a:pPr marL="109728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сайт: http://www.instlab.by</a:t>
            </a:r>
            <a:endParaRPr lang="ru-RU" altLang="ru-RU" sz="1800" b="1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ctr">
              <a:buNone/>
            </a:pPr>
            <a:endParaRPr lang="ru-RU" altLang="ru-RU" sz="3600" b="1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71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562CD45-CED1-420E-83B0-F21AF62155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000" y="152400"/>
            <a:ext cx="8229600" cy="563563"/>
          </a:xfrm>
        </p:spPr>
        <p:txBody>
          <a:bodyPr/>
          <a:lstStyle/>
          <a:p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Республиканский центр нормирования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Научно-исследовательский институт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Министерства труда и социальной защиты Республики Беларусь</a:t>
            </a:r>
            <a:endParaRPr lang="en-US" altLang="ru-RU" sz="1000" b="1" dirty="0">
              <a:solidFill>
                <a:schemeClr val="tx2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60DC4C1-02FC-4F8E-8755-23C7FBF83EC9}"/>
              </a:ext>
            </a:extLst>
          </p:cNvPr>
          <p:cNvSpPr txBox="1">
            <a:spLocks/>
          </p:cNvSpPr>
          <p:nvPr/>
        </p:nvSpPr>
        <p:spPr bwMode="black">
          <a:xfrm>
            <a:off x="395537" y="1170000"/>
            <a:ext cx="8267244" cy="542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НАПРАВЛЕНИЯ ДЕЯТЕЛЬНОСТИ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РЕСПУБЛИКАНСКОГО ЦЕНТРА НОРМИРОВАНИЯ ТРУДА</a:t>
            </a:r>
          </a:p>
          <a:p>
            <a:pPr algn="ctr"/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buClr>
                <a:srgbClr val="002060"/>
              </a:buClr>
              <a:buSzPct val="100000"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Научно-методическое сопровождение работ по развитию и совершенствованию государственной нормативной базы по нормированию труда</a:t>
            </a:r>
          </a:p>
          <a:p>
            <a:pPr indent="450000" algn="just">
              <a:spcBef>
                <a:spcPts val="0"/>
              </a:spcBef>
              <a:buClr>
                <a:srgbClr val="002060"/>
              </a:buClr>
              <a:buSzPct val="100000"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Разработка межотраслевых норм труда и методических материалов по нормированию труда </a:t>
            </a:r>
          </a:p>
          <a:p>
            <a:pPr indent="450000" algn="just">
              <a:spcBef>
                <a:spcPts val="0"/>
              </a:spcBef>
              <a:buClr>
                <a:srgbClr val="002060"/>
              </a:buClr>
              <a:buSzPct val="100000"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Координация разработки отраслевых методических материалов для нормирования труда и их анализ</a:t>
            </a:r>
          </a:p>
          <a:p>
            <a:pPr indent="450000" algn="just">
              <a:spcBef>
                <a:spcPts val="0"/>
              </a:spcBef>
              <a:buClr>
                <a:srgbClr val="002060"/>
              </a:buClr>
              <a:buSzPct val="100000"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Научно-методическое сопровождение разработки и реализации программ в области нормирования труда</a:t>
            </a:r>
            <a:endParaRPr lang="en-US" sz="1900" dirty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buClr>
                <a:srgbClr val="002060"/>
              </a:buClr>
              <a:buSzPct val="100000"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Оказание практической помощи органам госуправления и организациям во внедрении эффективных методов в нормировании труда</a:t>
            </a:r>
          </a:p>
          <a:p>
            <a:pPr indent="450000" algn="just">
              <a:spcBef>
                <a:spcPts val="0"/>
              </a:spcBef>
              <a:buClr>
                <a:srgbClr val="002060"/>
              </a:buClr>
              <a:buSzPct val="100000"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Проведение конференций, семинаров, консультаций по вопросам нормирования труда;</a:t>
            </a:r>
          </a:p>
          <a:p>
            <a:pPr indent="450000" algn="just">
              <a:spcBef>
                <a:spcPts val="0"/>
              </a:spcBef>
              <a:buClr>
                <a:srgbClr val="002060"/>
              </a:buClr>
              <a:buSzPct val="100000"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Изучение  и распространение передового опыта в области нормирования труда</a:t>
            </a:r>
          </a:p>
          <a:p>
            <a:pPr algn="just"/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">
            <a:extLst>
              <a:ext uri="{FF2B5EF4-FFF2-40B4-BE49-F238E27FC236}">
                <a16:creationId xmlns:a16="http://schemas.microsoft.com/office/drawing/2014/main" id="{9D35D6EE-365C-4CA1-ABB3-3D7455C6568E}"/>
              </a:ext>
            </a:extLst>
          </p:cNvPr>
          <p:cNvSpPr txBox="1">
            <a:spLocks/>
          </p:cNvSpPr>
          <p:nvPr/>
        </p:nvSpPr>
        <p:spPr bwMode="auto">
          <a:xfrm>
            <a:off x="8662780" y="6457731"/>
            <a:ext cx="459015" cy="4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FA51CB4-2F88-4A26-A78C-CF9A64E79A43}" type="slidenum">
              <a:rPr lang="en-US" altLang="ru-RU" b="0" smtClean="0"/>
              <a:pPr/>
              <a:t>2</a:t>
            </a:fld>
            <a:endParaRPr lang="en-US" altLang="ru-RU" b="0" dirty="0"/>
          </a:p>
        </p:txBody>
      </p:sp>
    </p:spTree>
    <p:extLst>
      <p:ext uri="{BB962C8B-B14F-4D97-AF65-F5344CB8AC3E}">
        <p14:creationId xmlns:p14="http://schemas.microsoft.com/office/powerpoint/2010/main" val="351360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562CD45-CED1-420E-83B0-F21AF62155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000" y="152400"/>
            <a:ext cx="8229600" cy="563563"/>
          </a:xfrm>
        </p:spPr>
        <p:txBody>
          <a:bodyPr/>
          <a:lstStyle/>
          <a:p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Республиканский центр нормирования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Научно-исследовательский институт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Министерства труда и социальной защиты Республики Беларусь</a:t>
            </a:r>
            <a:endParaRPr lang="en-US" altLang="ru-RU" sz="1000" b="1" dirty="0">
              <a:solidFill>
                <a:schemeClr val="tx2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60DC4C1-02FC-4F8E-8755-23C7FBF83EC9}"/>
              </a:ext>
            </a:extLst>
          </p:cNvPr>
          <p:cNvSpPr txBox="1">
            <a:spLocks/>
          </p:cNvSpPr>
          <p:nvPr/>
        </p:nvSpPr>
        <p:spPr bwMode="black">
          <a:xfrm>
            <a:off x="395537" y="1170000"/>
            <a:ext cx="8267244" cy="542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РЕКОМЕНДАЦИИ, РАЗРАБОТАННЫЕ РЕСПУБЛИКАНСКИМ ЦЕНТРОМ НОРМИРОВАНИЯ ТРУДА</a:t>
            </a:r>
          </a:p>
          <a:p>
            <a:pPr marL="0" indent="0" algn="ctr">
              <a:buNone/>
            </a:pPr>
            <a:b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по установлению норм и нормативов для нормирования труда рабочих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x-none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рекомендаци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x-none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установлению нормированных заданий работникам организаций и учету их выполнения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по анализу состояния нормирования труда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по определению  оптимальных соотношений численности руководителей, специалистов и других служащих аппарата управления коммерческих организаций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по установлению норм управляемости для руководителей производственных структурных подразделений коммерческих организаций</a:t>
            </a:r>
          </a:p>
          <a:p>
            <a:pPr indent="450000" algn="just"/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">
            <a:extLst>
              <a:ext uri="{FF2B5EF4-FFF2-40B4-BE49-F238E27FC236}">
                <a16:creationId xmlns:a16="http://schemas.microsoft.com/office/drawing/2014/main" id="{9D35D6EE-365C-4CA1-ABB3-3D7455C6568E}"/>
              </a:ext>
            </a:extLst>
          </p:cNvPr>
          <p:cNvSpPr txBox="1">
            <a:spLocks/>
          </p:cNvSpPr>
          <p:nvPr/>
        </p:nvSpPr>
        <p:spPr bwMode="auto">
          <a:xfrm>
            <a:off x="8662780" y="6457731"/>
            <a:ext cx="459015" cy="4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FA51CB4-2F88-4A26-A78C-CF9A64E79A43}" type="slidenum">
              <a:rPr lang="en-US" altLang="ru-RU" b="0" smtClean="0"/>
              <a:pPr/>
              <a:t>3</a:t>
            </a:fld>
            <a:endParaRPr lang="en-US" altLang="ru-RU" b="0" dirty="0"/>
          </a:p>
        </p:txBody>
      </p:sp>
    </p:spTree>
    <p:extLst>
      <p:ext uri="{BB962C8B-B14F-4D97-AF65-F5344CB8AC3E}">
        <p14:creationId xmlns:p14="http://schemas.microsoft.com/office/powerpoint/2010/main" val="2418903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562CD45-CED1-420E-83B0-F21AF62155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000" y="152400"/>
            <a:ext cx="8229600" cy="563563"/>
          </a:xfrm>
        </p:spPr>
        <p:txBody>
          <a:bodyPr/>
          <a:lstStyle/>
          <a:p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Республиканский центр нормирования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Научно-исследовательский институт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Министерства труда и социальной защиты Республики Беларусь</a:t>
            </a:r>
            <a:endParaRPr lang="en-US" altLang="ru-RU" sz="1000" b="1" dirty="0">
              <a:solidFill>
                <a:schemeClr val="tx2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60DC4C1-02FC-4F8E-8755-23C7FBF83EC9}"/>
              </a:ext>
            </a:extLst>
          </p:cNvPr>
          <p:cNvSpPr txBox="1">
            <a:spLocks/>
          </p:cNvSpPr>
          <p:nvPr/>
        </p:nvSpPr>
        <p:spPr bwMode="black">
          <a:xfrm>
            <a:off x="395537" y="1170000"/>
            <a:ext cx="8267244" cy="542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indent="450000" algn="ctr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по установлению норм и нормативов для нормирования труда рабочих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последовательность и приведены виды работ, выполняемые при установлении норм труда опытно-статистическим (суммарным) методом</a:t>
            </a:r>
            <a:endParaRPr lang="ru-BY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Описана методология нормирование труда рабочих с применением суммарного опытного метода нормирования труда</a:t>
            </a:r>
            <a:endParaRPr lang="ru-BY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форма экспертной оценки, приведены формулы расчета средних значений экспертных оценок</a:t>
            </a:r>
            <a:endParaRPr lang="ru-BY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главу «Классификация затрат рабочего времени исполнителя и времени использования оборудования» добавлено рекомендательное минимальное время на отдых и личные надобности</a:t>
            </a:r>
            <a:endParaRPr lang="ru-BY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 способ изучения затрат рабочего времени исполнителей, времени использования оборудования с использованием цифровых технологий (видеонаблюдения)</a:t>
            </a:r>
            <a:endParaRPr lang="ru-BY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">
            <a:extLst>
              <a:ext uri="{FF2B5EF4-FFF2-40B4-BE49-F238E27FC236}">
                <a16:creationId xmlns:a16="http://schemas.microsoft.com/office/drawing/2014/main" id="{9D35D6EE-365C-4CA1-ABB3-3D7455C6568E}"/>
              </a:ext>
            </a:extLst>
          </p:cNvPr>
          <p:cNvSpPr txBox="1">
            <a:spLocks/>
          </p:cNvSpPr>
          <p:nvPr/>
        </p:nvSpPr>
        <p:spPr bwMode="auto">
          <a:xfrm>
            <a:off x="8662780" y="6457731"/>
            <a:ext cx="459015" cy="4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FA51CB4-2F88-4A26-A78C-CF9A64E79A43}" type="slidenum">
              <a:rPr lang="en-US" altLang="ru-RU" b="0" smtClean="0"/>
              <a:pPr/>
              <a:t>4</a:t>
            </a:fld>
            <a:endParaRPr lang="en-US" altLang="ru-RU" b="0" dirty="0"/>
          </a:p>
        </p:txBody>
      </p:sp>
    </p:spTree>
    <p:extLst>
      <p:ext uri="{BB962C8B-B14F-4D97-AF65-F5344CB8AC3E}">
        <p14:creationId xmlns:p14="http://schemas.microsoft.com/office/powerpoint/2010/main" val="3577527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562CD45-CED1-420E-83B0-F21AF62155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000" y="152400"/>
            <a:ext cx="8229600" cy="563563"/>
          </a:xfrm>
        </p:spPr>
        <p:txBody>
          <a:bodyPr/>
          <a:lstStyle/>
          <a:p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Республиканский центр нормирования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Научно-исследовательский институт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Министерства труда и социальной защиты Республики Беларусь</a:t>
            </a:r>
            <a:endParaRPr lang="en-US" altLang="ru-RU" sz="1000" b="1" dirty="0">
              <a:solidFill>
                <a:schemeClr val="tx2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60DC4C1-02FC-4F8E-8755-23C7FBF83EC9}"/>
              </a:ext>
            </a:extLst>
          </p:cNvPr>
          <p:cNvSpPr txBox="1">
            <a:spLocks/>
          </p:cNvSpPr>
          <p:nvPr/>
        </p:nvSpPr>
        <p:spPr bwMode="black">
          <a:xfrm>
            <a:off x="395537" y="1170000"/>
            <a:ext cx="8267244" cy="542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indent="450000" algn="ctr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по </a:t>
            </a:r>
            <a:r>
              <a:rPr lang="x-none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установлению нормированных заданий работникам организаций и учету их выполнения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Переработана структура методических рекомендаций, добавлены разделы «Термины и определения» и «Характеристика нормированных заданий», описаны особенности установления нормированных заданий рабочим с повременной формой оплаты труда и служащим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блок-схемы характеристик нормированных заданий, последовательности проведения работ </a:t>
            </a:r>
            <a:endParaRPr lang="ru-BY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применяемой документации при установлении нормированных заданий максимально приспособлены к действующим документам в организации для сокращения трудоемкости при выдаче нормированных заданий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примеры установления нормированных заданий для различных категорий работников</a:t>
            </a:r>
            <a:endParaRPr lang="ru-BY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">
            <a:extLst>
              <a:ext uri="{FF2B5EF4-FFF2-40B4-BE49-F238E27FC236}">
                <a16:creationId xmlns:a16="http://schemas.microsoft.com/office/drawing/2014/main" id="{9D35D6EE-365C-4CA1-ABB3-3D7455C6568E}"/>
              </a:ext>
            </a:extLst>
          </p:cNvPr>
          <p:cNvSpPr txBox="1">
            <a:spLocks/>
          </p:cNvSpPr>
          <p:nvPr/>
        </p:nvSpPr>
        <p:spPr bwMode="auto">
          <a:xfrm>
            <a:off x="8662780" y="6457731"/>
            <a:ext cx="459015" cy="4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FA51CB4-2F88-4A26-A78C-CF9A64E79A43}" type="slidenum">
              <a:rPr lang="en-US" altLang="ru-RU" b="0" smtClean="0"/>
              <a:pPr/>
              <a:t>5</a:t>
            </a:fld>
            <a:endParaRPr lang="en-US" altLang="ru-RU" b="0" dirty="0"/>
          </a:p>
        </p:txBody>
      </p:sp>
    </p:spTree>
    <p:extLst>
      <p:ext uri="{BB962C8B-B14F-4D97-AF65-F5344CB8AC3E}">
        <p14:creationId xmlns:p14="http://schemas.microsoft.com/office/powerpoint/2010/main" val="1049785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562CD45-CED1-420E-83B0-F21AF62155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000" y="152400"/>
            <a:ext cx="8229600" cy="563563"/>
          </a:xfrm>
        </p:spPr>
        <p:txBody>
          <a:bodyPr/>
          <a:lstStyle/>
          <a:p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Республиканский центр нормирования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Научно-исследовательский институт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Министерства труда и социальной защиты Республики Беларусь</a:t>
            </a:r>
            <a:endParaRPr lang="en-US" altLang="ru-RU" sz="1000" b="1" dirty="0">
              <a:solidFill>
                <a:schemeClr val="tx2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60DC4C1-02FC-4F8E-8755-23C7FBF83EC9}"/>
              </a:ext>
            </a:extLst>
          </p:cNvPr>
          <p:cNvSpPr txBox="1">
            <a:spLocks/>
          </p:cNvSpPr>
          <p:nvPr/>
        </p:nvSpPr>
        <p:spPr bwMode="black">
          <a:xfrm>
            <a:off x="395537" y="1170000"/>
            <a:ext cx="8267244" cy="542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indent="450000" algn="ctr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по анализу состояния нормирования труда работников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Установлены показатели анализа состояния нормирования труда по категориям работников, разъяснения по их применению и порядок их расчета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формы для проведения анализа состояния нормирования труда для различных категорий работников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включают следующие разделы: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состояния нормирования труда в организации;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работы по замене и пересмотру норм труда;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количественная оценка состояния нормирования труда в организации;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приложения, включающие формы для проведения оперативного и целевого анализа, учета применяемых нормативных материалов для нормирования труда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indent="450000" algn="just"/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">
            <a:extLst>
              <a:ext uri="{FF2B5EF4-FFF2-40B4-BE49-F238E27FC236}">
                <a16:creationId xmlns:a16="http://schemas.microsoft.com/office/drawing/2014/main" id="{9D35D6EE-365C-4CA1-ABB3-3D7455C6568E}"/>
              </a:ext>
            </a:extLst>
          </p:cNvPr>
          <p:cNvSpPr txBox="1">
            <a:spLocks/>
          </p:cNvSpPr>
          <p:nvPr/>
        </p:nvSpPr>
        <p:spPr bwMode="auto">
          <a:xfrm>
            <a:off x="8662780" y="6457731"/>
            <a:ext cx="459015" cy="4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FA51CB4-2F88-4A26-A78C-CF9A64E79A43}" type="slidenum">
              <a:rPr lang="en-US" altLang="ru-RU" b="0" smtClean="0"/>
              <a:pPr/>
              <a:t>6</a:t>
            </a:fld>
            <a:endParaRPr lang="en-US" altLang="ru-RU" b="0" dirty="0"/>
          </a:p>
        </p:txBody>
      </p:sp>
    </p:spTree>
    <p:extLst>
      <p:ext uri="{BB962C8B-B14F-4D97-AF65-F5344CB8AC3E}">
        <p14:creationId xmlns:p14="http://schemas.microsoft.com/office/powerpoint/2010/main" val="967193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562CD45-CED1-420E-83B0-F21AF62155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000" y="152400"/>
            <a:ext cx="8229600" cy="563563"/>
          </a:xfrm>
        </p:spPr>
        <p:txBody>
          <a:bodyPr/>
          <a:lstStyle/>
          <a:p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Республиканский центр нормирования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Научно-исследовательский институт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Министерства труда и социальной защиты Республики Беларусь</a:t>
            </a:r>
            <a:endParaRPr lang="en-US" altLang="ru-RU" sz="1000" b="1" dirty="0">
              <a:solidFill>
                <a:schemeClr val="tx2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60DC4C1-02FC-4F8E-8755-23C7FBF83EC9}"/>
              </a:ext>
            </a:extLst>
          </p:cNvPr>
          <p:cNvSpPr txBox="1">
            <a:spLocks/>
          </p:cNvSpPr>
          <p:nvPr/>
        </p:nvSpPr>
        <p:spPr bwMode="black">
          <a:xfrm>
            <a:off x="395537" y="1170000"/>
            <a:ext cx="8267244" cy="542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ОТРАСЛЕВЫЕ НОРМЫ ТРУДА ДЛЯ РАБОТНИКОВ УЧРЕЖДЕНИЙ СОЦИАЛЬНОГО ОБСЛУЖИВАНИЯ НАСЕЛЕНИЯ, РАЗРАБОТАННЫЕ РЕСПУБЛИКАНСКИМ ЦЕНТРОМ НОРМИРОВАНИЯ ТРУДА</a:t>
            </a:r>
          </a:p>
          <a:p>
            <a:pPr marL="0" indent="0" algn="ctr">
              <a:buNone/>
            </a:pPr>
            <a:b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Примерные нормативы численности работников территориальных центров социального обслуживания населения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Примерные нормативы численности работников социальных пансионатов</a:t>
            </a:r>
          </a:p>
          <a:p>
            <a:pPr indent="450000" algn="just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Примерные нормативы численности работников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центров социальной реабилитации,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абилитации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инвалидов</a:t>
            </a:r>
          </a:p>
          <a:p>
            <a:pPr indent="4500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нормативы численности работников домов сопровождаемого проживания</a:t>
            </a:r>
          </a:p>
          <a:p>
            <a:pPr indent="450000" algn="just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Примерные нормативы численности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центров временного пребывания лиц без определенного места жительства</a:t>
            </a:r>
          </a:p>
          <a:p>
            <a:pPr indent="450000" algn="just"/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">
            <a:extLst>
              <a:ext uri="{FF2B5EF4-FFF2-40B4-BE49-F238E27FC236}">
                <a16:creationId xmlns:a16="http://schemas.microsoft.com/office/drawing/2014/main" id="{9D35D6EE-365C-4CA1-ABB3-3D7455C6568E}"/>
              </a:ext>
            </a:extLst>
          </p:cNvPr>
          <p:cNvSpPr txBox="1">
            <a:spLocks/>
          </p:cNvSpPr>
          <p:nvPr/>
        </p:nvSpPr>
        <p:spPr bwMode="auto">
          <a:xfrm>
            <a:off x="8662780" y="6457731"/>
            <a:ext cx="459015" cy="4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FA51CB4-2F88-4A26-A78C-CF9A64E79A43}" type="slidenum">
              <a:rPr lang="en-US" altLang="ru-RU" b="0" smtClean="0"/>
              <a:pPr/>
              <a:t>7</a:t>
            </a:fld>
            <a:endParaRPr lang="en-US" altLang="ru-RU" b="0" dirty="0"/>
          </a:p>
        </p:txBody>
      </p:sp>
    </p:spTree>
    <p:extLst>
      <p:ext uri="{BB962C8B-B14F-4D97-AF65-F5344CB8AC3E}">
        <p14:creationId xmlns:p14="http://schemas.microsoft.com/office/powerpoint/2010/main" val="4065402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562CD45-CED1-420E-83B0-F21AF62155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000" y="152400"/>
            <a:ext cx="8229600" cy="563563"/>
          </a:xfrm>
        </p:spPr>
        <p:txBody>
          <a:bodyPr/>
          <a:lstStyle/>
          <a:p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Республиканский центр нормирования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Научно-исследовательский институт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Министерства труда и социальной защиты Республики Беларусь</a:t>
            </a:r>
            <a:endParaRPr lang="en-US" altLang="ru-RU" sz="1000" b="1" dirty="0">
              <a:solidFill>
                <a:schemeClr val="tx2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60DC4C1-02FC-4F8E-8755-23C7FBF83EC9}"/>
              </a:ext>
            </a:extLst>
          </p:cNvPr>
          <p:cNvSpPr txBox="1">
            <a:spLocks/>
          </p:cNvSpPr>
          <p:nvPr/>
        </p:nvSpPr>
        <p:spPr bwMode="black">
          <a:xfrm>
            <a:off x="395537" y="1170000"/>
            <a:ext cx="8267244" cy="542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ЕДИНЫЕ ПОДХОДЫ ДЛЯ РАСЧЕТА ЧИСЛЕННОСТИ РАБОЧИХ БЮДЖЕТНЫХ ОРГАНИЗАЦИЙ, ОТНОСЯЩИХСЯ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ТЕХНИЧЕСКОМУ ПЕРСОНАЛУ И ВЫПОЛНЯЮЩИХ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 И ТЕ ЖЕ ФУНКЦИИ В РАЗЛИЧНЫХ ОРГАНИЗАЦИЯХ БЮДЖЕТНОЙ СФЕРЫ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Определены категории профессий рабочих бюджетных организаций, относящихся к техническому персоналу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Выработаны единые подходы к нормированию труда рабочих, относящихся к техническому персоналу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Разработаны межотраслевые нормы труда на работы, выполняемые техническим персоналом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Проведена унификация подходов к нормированию труда рабочих, относящихся к техническому персоналу в отраслевых нормах труда для работников бюджетной сферы (образования, культуры, спорта и туризма, здравоохранения) </a:t>
            </a:r>
          </a:p>
          <a:p>
            <a:pPr indent="450000" algn="just"/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">
            <a:extLst>
              <a:ext uri="{FF2B5EF4-FFF2-40B4-BE49-F238E27FC236}">
                <a16:creationId xmlns:a16="http://schemas.microsoft.com/office/drawing/2014/main" id="{9D35D6EE-365C-4CA1-ABB3-3D7455C6568E}"/>
              </a:ext>
            </a:extLst>
          </p:cNvPr>
          <p:cNvSpPr txBox="1">
            <a:spLocks/>
          </p:cNvSpPr>
          <p:nvPr/>
        </p:nvSpPr>
        <p:spPr bwMode="auto">
          <a:xfrm>
            <a:off x="8662780" y="6457731"/>
            <a:ext cx="459015" cy="4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FA51CB4-2F88-4A26-A78C-CF9A64E79A43}" type="slidenum">
              <a:rPr lang="en-US" altLang="ru-RU" b="0" smtClean="0"/>
              <a:pPr/>
              <a:t>8</a:t>
            </a:fld>
            <a:endParaRPr lang="en-US" altLang="ru-RU" b="0" dirty="0"/>
          </a:p>
        </p:txBody>
      </p:sp>
    </p:spTree>
    <p:extLst>
      <p:ext uri="{BB962C8B-B14F-4D97-AF65-F5344CB8AC3E}">
        <p14:creationId xmlns:p14="http://schemas.microsoft.com/office/powerpoint/2010/main" val="2622132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B05CAD-F81E-47DE-BF67-B9F55FF38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152400"/>
            <a:ext cx="8229600" cy="563563"/>
          </a:xfrm>
        </p:spPr>
        <p:txBody>
          <a:bodyPr/>
          <a:lstStyle/>
          <a:p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Республиканский центр нормирования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Научно-исследовательский институт труда</a:t>
            </a:r>
            <a:b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sz="1000" dirty="0">
                <a:solidFill>
                  <a:schemeClr val="accent1">
                    <a:lumMod val="75000"/>
                  </a:schemeClr>
                </a:solidFill>
              </a:rPr>
              <a:t>Министерства труда и социальной защиты Республики Беларусь</a:t>
            </a:r>
            <a:endParaRPr lang="x-none" sz="1000" dirty="0"/>
          </a:p>
        </p:txBody>
      </p:sp>
      <p:sp>
        <p:nvSpPr>
          <p:cNvPr id="6" name="Номер слайда 1">
            <a:extLst>
              <a:ext uri="{FF2B5EF4-FFF2-40B4-BE49-F238E27FC236}">
                <a16:creationId xmlns:a16="http://schemas.microsoft.com/office/drawing/2014/main" id="{679B8A60-6F27-455E-B208-2FA0AD6D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6584" y="6457731"/>
            <a:ext cx="475211" cy="400269"/>
          </a:xfrm>
        </p:spPr>
        <p:txBody>
          <a:bodyPr/>
          <a:lstStyle/>
          <a:p>
            <a:fld id="{0FA51CB4-2F88-4A26-A78C-CF9A64E79A43}" type="slidenum">
              <a:rPr lang="en-US" altLang="ru-RU" b="0" smtClean="0"/>
              <a:pPr/>
              <a:t>9</a:t>
            </a:fld>
            <a:endParaRPr lang="en-US" altLang="ru-RU" b="0" dirty="0"/>
          </a:p>
        </p:txBody>
      </p:sp>
      <p:sp>
        <p:nvSpPr>
          <p:cNvPr id="11" name="Содержимое 2">
            <a:extLst>
              <a:ext uri="{FF2B5EF4-FFF2-40B4-BE49-F238E27FC236}">
                <a16:creationId xmlns:a16="http://schemas.microsoft.com/office/drawing/2014/main" id="{7864052A-A7BA-40FD-B032-56D9B2CB016A}"/>
              </a:ext>
            </a:extLst>
          </p:cNvPr>
          <p:cNvSpPr txBox="1">
            <a:spLocks/>
          </p:cNvSpPr>
          <p:nvPr/>
        </p:nvSpPr>
        <p:spPr>
          <a:xfrm>
            <a:off x="416984" y="1052736"/>
            <a:ext cx="8229600" cy="5472608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ДЕЯТЕЛЬНОСТИ БАЗОВОЙ ОРГАНИЗАЦИИ ГОСУДАРСТВ - УЧАСТНИКОВ СНГ В СФЕРЕ МЕТОДИЧЕСКОГО И ОРГАНИЗАЦИОННО - ТЕХНИЧЕСКОГО ОБЕСПЕЧЕНИЯ РАБОТ В ОБЛАСТИ НОРМИРОВАНИЯ ТРУДА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ctr">
              <a:buNone/>
            </a:pP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исследований в части разработки норм труда по заказам государств –участников СНГ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методических и организационно-технических документов в области нормирования труда по заказам государств – участников СНГ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и организационно-техническое сопровождение работ по нормированию труда в государствах – участниках СНГ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(конференций, семинаров, симпозиумов) по проблемам нормирования труда в государствах – участниках СНГ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экспертиз и консультаций по проблемам нормирования труда в государствах – участниках СНГ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базы нормативных материалов в области нормирования труда и ее актуализация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организации нормирования труда в различных отраслях экономики в государствах – участниках СНГ</a:t>
            </a:r>
          </a:p>
        </p:txBody>
      </p:sp>
    </p:spTree>
    <p:extLst>
      <p:ext uri="{BB962C8B-B14F-4D97-AF65-F5344CB8AC3E}">
        <p14:creationId xmlns:p14="http://schemas.microsoft.com/office/powerpoint/2010/main" val="2404830016"/>
      </p:ext>
    </p:extLst>
  </p:cSld>
  <p:clrMapOvr>
    <a:masterClrMapping/>
  </p:clrMapOvr>
</p:sld>
</file>

<file path=ppt/theme/theme1.xml><?xml version="1.0" encoding="utf-8"?>
<a:theme xmlns:a="http://schemas.openxmlformats.org/drawingml/2006/main" name="cdb2004c031gl">
  <a:themeElements>
    <a:clrScheme name="sample 1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1B9AD9"/>
      </a:accent1>
      <a:accent2>
        <a:srgbClr val="1DB3AC"/>
      </a:accent2>
      <a:accent3>
        <a:srgbClr val="FFFFFF"/>
      </a:accent3>
      <a:accent4>
        <a:srgbClr val="174578"/>
      </a:accent4>
      <a:accent5>
        <a:srgbClr val="ABCAE9"/>
      </a:accent5>
      <a:accent6>
        <a:srgbClr val="19A29B"/>
      </a:accent6>
      <a:hlink>
        <a:srgbClr val="9999FF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1DB3AC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19A29B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2051</TotalTime>
  <Words>908</Words>
  <Application>Microsoft Office PowerPoint</Application>
  <PresentationFormat>Экран (4:3)</PresentationFormat>
  <Paragraphs>101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Wingdings</vt:lpstr>
      <vt:lpstr>Wingdings 3</vt:lpstr>
      <vt:lpstr>cdb2004c031gl</vt:lpstr>
      <vt:lpstr>Image</vt:lpstr>
      <vt:lpstr>Республиканский центр нормирования труда Научно-исследовательский институт труда Министерства труда и социальной защиты Республики Беларусь</vt:lpstr>
      <vt:lpstr>Республиканский центр нормирования труда Научно-исследовательский институт труда Министерства труда и социальной защиты Республики Беларусь</vt:lpstr>
      <vt:lpstr>Республиканский центр нормирования труда Научно-исследовательский институт труда Министерства труда и социальной защиты Республики Беларусь</vt:lpstr>
      <vt:lpstr>Республиканский центр нормирования труда Научно-исследовательский институт труда Министерства труда и социальной защиты Республики Беларусь</vt:lpstr>
      <vt:lpstr>Республиканский центр нормирования труда Научно-исследовательский институт труда Министерства труда и социальной защиты Республики Беларусь</vt:lpstr>
      <vt:lpstr>Республиканский центр нормирования труда Научно-исследовательский институт труда Министерства труда и социальной защиты Республики Беларусь</vt:lpstr>
      <vt:lpstr>Республиканский центр нормирования труда Научно-исследовательский институт труда Министерства труда и социальной защиты Республики Беларусь</vt:lpstr>
      <vt:lpstr>Республиканский центр нормирования труда Научно-исследовательский институт труда Министерства труда и социальной защиты Республики Беларусь</vt:lpstr>
      <vt:lpstr>Республиканский центр нормирования труда Научно-исследовательский институт труда Министерства труда и социальной защиты Республики Беларусь</vt:lpstr>
      <vt:lpstr>Республиканский центр нормирования труда Научно-исследовательский институт труда Министерства труда и социальной защиты Республики Беларусь</vt:lpstr>
    </vt:vector>
  </TitlesOfParts>
  <Company>NII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Инна Эдуардовна Тарасевич</dc:creator>
  <cp:lastModifiedBy>nii01360881</cp:lastModifiedBy>
  <cp:revision>351</cp:revision>
  <cp:lastPrinted>2022-08-11T06:23:55Z</cp:lastPrinted>
  <dcterms:created xsi:type="dcterms:W3CDTF">2016-11-15T07:58:14Z</dcterms:created>
  <dcterms:modified xsi:type="dcterms:W3CDTF">2025-09-16T16:15:41Z</dcterms:modified>
</cp:coreProperties>
</file>