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charts/chart1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1655" r:id="rId3"/>
    <p:sldId id="257" r:id="rId4"/>
    <p:sldId id="258" r:id="rId5"/>
    <p:sldId id="1654" r:id="rId6"/>
    <p:sldId id="272" r:id="rId7"/>
    <p:sldId id="277" r:id="rId8"/>
    <p:sldId id="282" r:id="rId9"/>
    <p:sldId id="281" r:id="rId10"/>
    <p:sldId id="276" r:id="rId11"/>
    <p:sldId id="259" r:id="rId12"/>
    <p:sldId id="260" r:id="rId13"/>
    <p:sldId id="269" r:id="rId14"/>
    <p:sldId id="283" r:id="rId15"/>
    <p:sldId id="284" r:id="rId16"/>
    <p:sldId id="273" r:id="rId17"/>
    <p:sldId id="261" r:id="rId18"/>
    <p:sldId id="262" r:id="rId19"/>
    <p:sldId id="285" r:id="rId20"/>
    <p:sldId id="287" r:id="rId21"/>
    <p:sldId id="1650" r:id="rId22"/>
    <p:sldId id="1651" r:id="rId23"/>
    <p:sldId id="1706" r:id="rId24"/>
    <p:sldId id="1657" r:id="rId25"/>
    <p:sldId id="170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2A17"/>
    <a:srgbClr val="91C4F1"/>
    <a:srgbClr val="73B0F4"/>
    <a:srgbClr val="2567C9"/>
    <a:srgbClr val="002C50"/>
    <a:srgbClr val="CFE5F9"/>
    <a:srgbClr val="F6C6AD"/>
    <a:srgbClr val="FF8C7C"/>
    <a:srgbClr val="E59708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99" autoAdjust="0"/>
    <p:restoredTop sz="95473" autoAdjust="0"/>
  </p:normalViewPr>
  <p:slideViewPr>
    <p:cSldViewPr snapToGrid="0">
      <p:cViewPr>
        <p:scale>
          <a:sx n="125" d="100"/>
          <a:sy n="125" d="100"/>
        </p:scale>
        <p:origin x="1152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42;&#1083;&#1072;&#1076;&#1080;&#1089;&#1083;&#1072;&#1074;\Desktop\&#1051;&#1080;&#1089;&#1090;%20Microsoft%20Excel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.s.safonov\Desktop\&#1055;&#1088;&#1086;&#1075;&#1085;&#1086;&#1079;_&#1079;&#1085;&#1072;&#1095;_26.12_&#1080;&#1085;&#1078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f\Downloads\Telegram%20Desktop\&#1056;&#1072;&#1089;&#1095;&#1077;&#1090;&#1099;_&#1074;&#1099;&#1087;&#1091;&#1089;&#1082;&#1085;&#1080;&#1082;&#1080;_05.05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&#1042;&#1083;&#1072;&#1076;&#1080;&#1089;&#1083;&#1072;&#1074;\Desktop\&#1051;&#1080;&#1089;&#1090;%20Microsoft%20Excel%20(2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f\Downloads\Telegram%20Desktop\&#1053;&#1055;_&#1050;&#1072;&#1076;&#1088;&#1099;_&#1043;&#1088;&#1072;&#1092;&#1080;&#1082;&#1080;_&#1058;&#1072;&#1073;&#1083;&#1080;&#1094;&#1099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zov\&#1042;&#1099;&#1075;&#1088;&#1091;&#1079;&#1082;&#1072;%20&#1087;&#1086;%20&#1053;&#1055;\1\&#1050;&#1085;&#1080;&#1075;&#1072;8%20(1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latogure\Desktop\&#1057;&#1074;&#1086;&#1076;_&#1056;&#1060;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Safonova\Downloads\Telegram%20Desktop\&#1059;&#1088;&#1086;&#1074;&#1085;&#1080;_&#1090;&#1088;&#1091;&#1076;&#1086;&#1091;&#1089;&#1090;&#1088;&#1086;&#1081;&#1089;&#1090;&#1074;&#1072;_&#1057;&#1057;_20.02.xlsx" TargetMode="External"/><Relationship Id="rId1" Type="http://schemas.openxmlformats.org/officeDocument/2006/relationships/themeOverride" Target="../theme/themeOverride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55;&#1088;&#1077;&#1079;&#1077;&#1085;&#1090;&#1072;&#1094;&#1080;&#1080;\&#1057;&#1058;&#1056;&#1040;&#1058;&#1045;&#1043;&#1048;&#1071;%20&#1055;&#1056;&#1054;&#1043;&#1053;&#1054;&#1047;\&#1055;&#1088;&#1086;&#1075;&#1085;&#1086;&#1079;_&#1079;&#1085;&#1072;&#1095;_&#1048;&#1085;&#1078;&#1077;&#1085;&#1077;&#1088;&#1099;%20_26_1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389791779322823E-2"/>
          <c:y val="7.4977525526976077E-2"/>
          <c:w val="0.84388330085839169"/>
          <c:h val="0.660801967596102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Лист1!$C$23</c:f>
              <c:strCache>
                <c:ptCount val="1"/>
                <c:pt idx="0">
                  <c:v>Уровень безработицы (МОТ)</c:v>
                </c:pt>
              </c:strCache>
            </c:strRef>
          </c:tx>
          <c:spPr>
            <a:solidFill>
              <a:srgbClr val="91C4F2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3.3544773616061668E-4"/>
                  <c:y val="6.025967737484473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54-4199-A0B0-E32E746663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rgbClr val="91C4F2"/>
                    </a:solidFill>
                    <a:latin typeface="Montserrat Bold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Лист1!$D$22:$I$22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Лист1!$D$23:$I$23</c:f>
              <c:numCache>
                <c:formatCode>General</c:formatCode>
                <c:ptCount val="6"/>
                <c:pt idx="0">
                  <c:v>4.5999999999999996</c:v>
                </c:pt>
                <c:pt idx="1">
                  <c:v>5.8</c:v>
                </c:pt>
                <c:pt idx="2">
                  <c:v>4.8</c:v>
                </c:pt>
                <c:pt idx="3">
                  <c:v>4</c:v>
                </c:pt>
                <c:pt idx="4">
                  <c:v>3.2</c:v>
                </c:pt>
                <c:pt idx="5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54-4199-A0B0-E32E746663D4}"/>
            </c:ext>
          </c:extLst>
        </c:ser>
        <c:ser>
          <c:idx val="2"/>
          <c:order val="1"/>
          <c:tx>
            <c:strRef>
              <c:f>Лист1!$C$24</c:f>
              <c:strCache>
                <c:ptCount val="1"/>
                <c:pt idx="0">
                  <c:v>Уровень регистрируемой безработицы</c:v>
                </c:pt>
              </c:strCache>
            </c:strRef>
          </c:tx>
          <c:spPr>
            <a:solidFill>
              <a:srgbClr val="C860C8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rgbClr val="C860C8"/>
                    </a:solidFill>
                    <a:latin typeface="Montserrat Bold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[1]Свод!$B$2:$F$2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cat>
          <c:val>
            <c:numRef>
              <c:f>Лист1!$D$24:$I$24</c:f>
              <c:numCache>
                <c:formatCode>General</c:formatCode>
                <c:ptCount val="6"/>
                <c:pt idx="0">
                  <c:v>1</c:v>
                </c:pt>
                <c:pt idx="1">
                  <c:v>3.1</c:v>
                </c:pt>
                <c:pt idx="2">
                  <c:v>1.7</c:v>
                </c:pt>
                <c:pt idx="3">
                  <c:v>0.9</c:v>
                </c:pt>
                <c:pt idx="4">
                  <c:v>0.6</c:v>
                </c:pt>
                <c:pt idx="5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54-4199-A0B0-E32E746663D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2821888"/>
        <c:axId val="442827872"/>
      </c:barChart>
      <c:lineChart>
        <c:grouping val="standard"/>
        <c:varyColors val="0"/>
        <c:ser>
          <c:idx val="1"/>
          <c:order val="2"/>
          <c:tx>
            <c:strRef>
              <c:f>Лист1!$C$25</c:f>
              <c:strCache>
                <c:ptCount val="1"/>
                <c:pt idx="0">
                  <c:v>Уровень занятости</c:v>
                </c:pt>
              </c:strCache>
            </c:strRef>
          </c:tx>
          <c:spPr>
            <a:ln w="28575" cap="rnd">
              <a:solidFill>
                <a:srgbClr val="00B050">
                  <a:alpha val="95000"/>
                </a:srgbClr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28575">
                <a:solidFill>
                  <a:srgbClr val="00B050">
                    <a:alpha val="95000"/>
                  </a:srgbClr>
                </a:solidFill>
                <a:prstDash val="sysDash"/>
              </a:ln>
              <a:effectLst/>
            </c:spPr>
          </c:marker>
          <c:dLbls>
            <c:dLbl>
              <c:idx val="0"/>
              <c:layout>
                <c:manualLayout>
                  <c:x val="-2.1375792205240605E-17"/>
                  <c:y val="-8.7886362636531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54-4199-A0B0-E32E746663D4}"/>
                </c:ext>
              </c:extLst>
            </c:dLbl>
            <c:dLbl>
              <c:idx val="1"/>
              <c:layout>
                <c:manualLayout>
                  <c:x val="1.8988899532714373E-2"/>
                  <c:y val="2.7635337271723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E54-4199-A0B0-E32E746663D4}"/>
                </c:ext>
              </c:extLst>
            </c:dLbl>
            <c:dLbl>
              <c:idx val="2"/>
              <c:layout>
                <c:manualLayout>
                  <c:x val="-4.6638630851380865E-3"/>
                  <c:y val="-6.90535706429890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54-4199-A0B0-E32E746663D4}"/>
                </c:ext>
              </c:extLst>
            </c:dLbl>
            <c:dLbl>
              <c:idx val="3"/>
              <c:layout>
                <c:manualLayout>
                  <c:x val="-1.1703092749429985E-2"/>
                  <c:y val="-8.78865587095706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E54-4199-A0B0-E32E746663D4}"/>
                </c:ext>
              </c:extLst>
            </c:dLbl>
            <c:dLbl>
              <c:idx val="4"/>
              <c:layout>
                <c:manualLayout>
                  <c:x val="-3.9334149032051291E-2"/>
                  <c:y val="-7.2180768350940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54-4199-A0B0-E32E746663D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61,4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E54-4199-A0B0-E32E746663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00" b="0" i="0" u="none" strike="noStrike" kern="1200" baseline="0">
                    <a:solidFill>
                      <a:srgbClr val="00B050"/>
                    </a:solidFill>
                    <a:latin typeface="Montserrat Bold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[1]Свод!$B$2:$F$2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cat>
          <c:val>
            <c:numRef>
              <c:f>Лист1!$D$25:$I$25</c:f>
              <c:numCache>
                <c:formatCode>General</c:formatCode>
                <c:ptCount val="6"/>
                <c:pt idx="0">
                  <c:v>59.4</c:v>
                </c:pt>
                <c:pt idx="1">
                  <c:v>58.3</c:v>
                </c:pt>
                <c:pt idx="2">
                  <c:v>59.3</c:v>
                </c:pt>
                <c:pt idx="3">
                  <c:v>59.7</c:v>
                </c:pt>
                <c:pt idx="4">
                  <c:v>60.8</c:v>
                </c:pt>
                <c:pt idx="5">
                  <c:v>62.2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5E54-4199-A0B0-E32E746663D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42828416"/>
        <c:axId val="442828960"/>
      </c:lineChart>
      <c:catAx>
        <c:axId val="4428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C50"/>
                </a:solidFill>
                <a:latin typeface="Montserrat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827872"/>
        <c:crosses val="autoZero"/>
        <c:auto val="1"/>
        <c:lblAlgn val="ctr"/>
        <c:lblOffset val="100"/>
        <c:noMultiLvlLbl val="0"/>
      </c:catAx>
      <c:valAx>
        <c:axId val="442827872"/>
        <c:scaling>
          <c:orientation val="minMax"/>
        </c:scaling>
        <c:delete val="0"/>
        <c:axPos val="l"/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2C50"/>
                </a:solidFill>
                <a:latin typeface="Montserrat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821888"/>
        <c:crosses val="autoZero"/>
        <c:crossBetween val="between"/>
      </c:valAx>
      <c:valAx>
        <c:axId val="442828960"/>
        <c:scaling>
          <c:orientation val="minMax"/>
        </c:scaling>
        <c:delete val="0"/>
        <c:axPos val="r"/>
        <c:numFmt formatCode="#,##0.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2C50"/>
                </a:solidFill>
                <a:latin typeface="Montserrat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828416"/>
        <c:crosses val="max"/>
        <c:crossBetween val="between"/>
      </c:valAx>
      <c:catAx>
        <c:axId val="4428284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28289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5048343656234193"/>
          <c:w val="1"/>
          <c:h val="0.118454920506652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rgbClr val="002C50"/>
              </a:solidFill>
              <a:latin typeface="Montserrat" pitchFamily="2" charset="-52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5778681998534603E-3"/>
          <c:w val="0.9997541754141156"/>
          <c:h val="0.9907521278756995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A88D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BC-4A2D-89FA-2DA62F1A5A28}"/>
              </c:ext>
            </c:extLst>
          </c:dPt>
          <c:dPt>
            <c:idx val="1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BC-4A2D-89FA-2DA62F1A5A28}"/>
              </c:ext>
            </c:extLst>
          </c:dPt>
          <c:dPt>
            <c:idx val="2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9BC-4A2D-89FA-2DA62F1A5A28}"/>
              </c:ext>
            </c:extLst>
          </c:dPt>
          <c:dPt>
            <c:idx val="3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9BC-4A2D-89FA-2DA62F1A5A28}"/>
              </c:ext>
            </c:extLst>
          </c:dPt>
          <c:dPt>
            <c:idx val="4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9BC-4A2D-89FA-2DA62F1A5A28}"/>
              </c:ext>
            </c:extLst>
          </c:dPt>
          <c:dPt>
            <c:idx val="5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9BC-4A2D-89FA-2DA62F1A5A28}"/>
              </c:ext>
            </c:extLst>
          </c:dPt>
          <c:dPt>
            <c:idx val="6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9BC-4A2D-89FA-2DA62F1A5A28}"/>
              </c:ext>
            </c:extLst>
          </c:dPt>
          <c:dPt>
            <c:idx val="7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9BC-4A2D-89FA-2DA62F1A5A28}"/>
              </c:ext>
            </c:extLst>
          </c:dPt>
          <c:dPt>
            <c:idx val="8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9BC-4A2D-89FA-2DA62F1A5A28}"/>
              </c:ext>
            </c:extLst>
          </c:dPt>
          <c:dPt>
            <c:idx val="9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9BC-4A2D-89FA-2DA62F1A5A28}"/>
              </c:ext>
            </c:extLst>
          </c:dPt>
          <c:dPt>
            <c:idx val="10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19BC-4A2D-89FA-2DA62F1A5A28}"/>
              </c:ext>
            </c:extLst>
          </c:dPt>
          <c:dPt>
            <c:idx val="11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9BC-4A2D-89FA-2DA62F1A5A28}"/>
              </c:ext>
            </c:extLst>
          </c:dPt>
          <c:dPt>
            <c:idx val="12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9BC-4A2D-89FA-2DA62F1A5A28}"/>
              </c:ext>
            </c:extLst>
          </c:dPt>
          <c:dPt>
            <c:idx val="13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9BC-4A2D-89FA-2DA62F1A5A28}"/>
              </c:ext>
            </c:extLst>
          </c:dPt>
          <c:dPt>
            <c:idx val="14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9BC-4A2D-89FA-2DA62F1A5A28}"/>
              </c:ext>
            </c:extLst>
          </c:dPt>
          <c:dPt>
            <c:idx val="15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19BC-4A2D-89FA-2DA62F1A5A28}"/>
              </c:ext>
            </c:extLst>
          </c:dPt>
          <c:dPt>
            <c:idx val="16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19BC-4A2D-89FA-2DA62F1A5A28}"/>
              </c:ext>
            </c:extLst>
          </c:dPt>
          <c:dPt>
            <c:idx val="17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19BC-4A2D-89FA-2DA62F1A5A28}"/>
              </c:ext>
            </c:extLst>
          </c:dPt>
          <c:dPt>
            <c:idx val="18"/>
            <c:invertIfNegative val="0"/>
            <c:bubble3D val="0"/>
            <c:spPr>
              <a:solidFill>
                <a:srgbClr val="4A88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19BC-4A2D-89FA-2DA62F1A5A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2B73D3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Инженеры!$C$154:$C$172</c:f>
              <c:strCache>
                <c:ptCount val="19"/>
                <c:pt idx="0">
                  <c:v>Сельское хозяйство</c:v>
                </c:pt>
                <c:pt idx="1">
                  <c:v>ДПИ</c:v>
                </c:pt>
                <c:pt idx="2">
                  <c:v>Обработка</c:v>
                </c:pt>
                <c:pt idx="3">
                  <c:v>Энергия, газ, пар</c:v>
                </c:pt>
                <c:pt idx="4">
                  <c:v>Водоснабжение, утилизация отходов</c:v>
                </c:pt>
                <c:pt idx="5">
                  <c:v>Строительство</c:v>
                </c:pt>
                <c:pt idx="6">
                  <c:v>Торговля</c:v>
                </c:pt>
                <c:pt idx="7">
                  <c:v>Транспорт и хранение</c:v>
                </c:pt>
                <c:pt idx="8">
                  <c:v>Гостиницы и общепит</c:v>
                </c:pt>
                <c:pt idx="9">
                  <c:v>Информация и связь</c:v>
                </c:pt>
                <c:pt idx="10">
                  <c:v>Финансы и страхование</c:v>
                </c:pt>
                <c:pt idx="11">
                  <c:v>Недвижимость</c:v>
                </c:pt>
                <c:pt idx="12">
                  <c:v>Профдеятельность</c:v>
                </c:pt>
                <c:pt idx="13">
                  <c:v>Админдеятельность</c:v>
                </c:pt>
                <c:pt idx="14">
                  <c:v>Госуправление</c:v>
                </c:pt>
                <c:pt idx="15">
                  <c:v>Образование</c:v>
                </c:pt>
                <c:pt idx="16">
                  <c:v>Здравоохранение</c:v>
                </c:pt>
                <c:pt idx="17">
                  <c:v>Культура и спорт</c:v>
                </c:pt>
                <c:pt idx="18">
                  <c:v>Прочие услуги</c:v>
                </c:pt>
              </c:strCache>
            </c:strRef>
          </c:cat>
          <c:val>
            <c:numRef>
              <c:f>Инженеры!$D$154:$D$172</c:f>
              <c:numCache>
                <c:formatCode>#,##0.00</c:formatCode>
                <c:ptCount val="19"/>
                <c:pt idx="0">
                  <c:v>637.94675569560718</c:v>
                </c:pt>
                <c:pt idx="1">
                  <c:v>204.23252113526078</c:v>
                </c:pt>
                <c:pt idx="2">
                  <c:v>1609.4686308694561</c:v>
                </c:pt>
                <c:pt idx="3">
                  <c:v>187.00789204678338</c:v>
                </c:pt>
                <c:pt idx="4">
                  <c:v>95.400999897865773</c:v>
                </c:pt>
                <c:pt idx="5">
                  <c:v>788.69450910185276</c:v>
                </c:pt>
                <c:pt idx="6">
                  <c:v>1423.2767515397047</c:v>
                </c:pt>
                <c:pt idx="7">
                  <c:v>1060.743380433421</c:v>
                </c:pt>
                <c:pt idx="8">
                  <c:v>404.6804306105588</c:v>
                </c:pt>
                <c:pt idx="9">
                  <c:v>258.9897189253868</c:v>
                </c:pt>
                <c:pt idx="10">
                  <c:v>178.20681663387975</c:v>
                </c:pt>
                <c:pt idx="11">
                  <c:v>167.95350003995668</c:v>
                </c:pt>
                <c:pt idx="12">
                  <c:v>522.40116071662271</c:v>
                </c:pt>
                <c:pt idx="13">
                  <c:v>318.96493379476823</c:v>
                </c:pt>
                <c:pt idx="14">
                  <c:v>572.90992251822115</c:v>
                </c:pt>
                <c:pt idx="15">
                  <c:v>887.78756648342676</c:v>
                </c:pt>
                <c:pt idx="16">
                  <c:v>809.22383847619153</c:v>
                </c:pt>
                <c:pt idx="17">
                  <c:v>174.30067662612794</c:v>
                </c:pt>
                <c:pt idx="18">
                  <c:v>591.15497367616194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19BC-4A2D-89FA-2DA62F1A5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713152"/>
        <c:axId val="201713712"/>
      </c:barChart>
      <c:catAx>
        <c:axId val="201713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1713712"/>
        <c:crosses val="autoZero"/>
        <c:auto val="1"/>
        <c:lblAlgn val="ctr"/>
        <c:lblOffset val="100"/>
        <c:noMultiLvlLbl val="0"/>
      </c:catAx>
      <c:valAx>
        <c:axId val="201713712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20171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A7D971"/>
          </a:solidFill>
          <a:latin typeface="Montserrat" panose="00000500000000000000" pitchFamily="2" charset="-52"/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22259892270036E-2"/>
          <c:y val="1.3505977968259936E-2"/>
          <c:w val="0.56354300687020442"/>
          <c:h val="0.9719368788083376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'Графики по ВЭД'!$B$35</c:f>
              <c:strCache>
                <c:ptCount val="1"/>
                <c:pt idx="0">
                  <c:v>Руководители</c:v>
                </c:pt>
              </c:strCache>
            </c:strRef>
          </c:tx>
          <c:spPr>
            <a:solidFill>
              <a:schemeClr val="accent3">
                <a:shade val="44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ВЭД'!$C$35:$I$35</c:f>
              <c:numCache>
                <c:formatCode>0.0%</c:formatCode>
                <c:ptCount val="7"/>
                <c:pt idx="0">
                  <c:v>8.9421919869257974E-2</c:v>
                </c:pt>
                <c:pt idx="1">
                  <c:v>4.2046689118990017E-2</c:v>
                </c:pt>
                <c:pt idx="2">
                  <c:v>5.0421948204215875E-2</c:v>
                </c:pt>
                <c:pt idx="3">
                  <c:v>0.13627713591140866</c:v>
                </c:pt>
                <c:pt idx="4">
                  <c:v>0.1099566799857578</c:v>
                </c:pt>
                <c:pt idx="5">
                  <c:v>5.101078823035312E-2</c:v>
                </c:pt>
                <c:pt idx="6">
                  <c:v>6.7208302191321304E-2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A6-4C7E-8AA9-D1E4B144EDF4}"/>
            </c:ext>
          </c:extLst>
        </c:ser>
        <c:ser>
          <c:idx val="1"/>
          <c:order val="1"/>
          <c:tx>
            <c:strRef>
              <c:f>'Графики по ВЭД'!$B$36</c:f>
              <c:strCache>
                <c:ptCount val="1"/>
                <c:pt idx="0">
                  <c:v>Специалисты высшего уровня квалификации</c:v>
                </c:pt>
              </c:strCache>
            </c:strRef>
          </c:tx>
          <c:spPr>
            <a:solidFill>
              <a:schemeClr val="accent3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-3.6992498241764037E-3"/>
                  <c:y val="1.2320672280118155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A6-4C7E-8AA9-D1E4B144EDF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ВЭД'!$C$36:$I$36</c:f>
              <c:numCache>
                <c:formatCode>0.0%</c:formatCode>
                <c:ptCount val="7"/>
                <c:pt idx="0">
                  <c:v>0.17232813239627595</c:v>
                </c:pt>
                <c:pt idx="1">
                  <c:v>0.18772566759373222</c:v>
                </c:pt>
                <c:pt idx="2">
                  <c:v>0.16436753236671398</c:v>
                </c:pt>
                <c:pt idx="3">
                  <c:v>0.1947344454725527</c:v>
                </c:pt>
                <c:pt idx="4">
                  <c:v>0.10725659690627844</c:v>
                </c:pt>
                <c:pt idx="5">
                  <c:v>1.5420314872837199E-2</c:v>
                </c:pt>
                <c:pt idx="6">
                  <c:v>2.492376580461899E-2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A6-4C7E-8AA9-D1E4B144EDF4}"/>
            </c:ext>
          </c:extLst>
        </c:ser>
        <c:ser>
          <c:idx val="2"/>
          <c:order val="2"/>
          <c:tx>
            <c:strRef>
              <c:f>'Графики по ВЭД'!$B$37</c:f>
              <c:strCache>
                <c:ptCount val="1"/>
                <c:pt idx="0">
                  <c:v>Специалисты среднего уровня квалификации</c:v>
                </c:pt>
              </c:strCache>
            </c:strRef>
          </c:tx>
          <c:spPr>
            <a:solidFill>
              <a:schemeClr val="accent3">
                <a:shade val="72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-1.8496249120882019E-3"/>
                  <c:y val="1.2320672280118155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A6-4C7E-8AA9-D1E4B144EDF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ВЭД'!$C$37:$I$37</c:f>
              <c:numCache>
                <c:formatCode>0.0%</c:formatCode>
                <c:ptCount val="7"/>
                <c:pt idx="0">
                  <c:v>8.551439614763344E-2</c:v>
                </c:pt>
                <c:pt idx="1">
                  <c:v>0.10809376194524796</c:v>
                </c:pt>
                <c:pt idx="2">
                  <c:v>0.16579923576179109</c:v>
                </c:pt>
                <c:pt idx="3">
                  <c:v>0.12389017190483921</c:v>
                </c:pt>
                <c:pt idx="4">
                  <c:v>0.19406476243225065</c:v>
                </c:pt>
                <c:pt idx="5">
                  <c:v>8.3182163785879948E-2</c:v>
                </c:pt>
                <c:pt idx="6">
                  <c:v>3.43728060376641E-2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A6-4C7E-8AA9-D1E4B144EDF4}"/>
            </c:ext>
          </c:extLst>
        </c:ser>
        <c:ser>
          <c:idx val="3"/>
          <c:order val="3"/>
          <c:tx>
            <c:strRef>
              <c:f>'Графики по ВЭД'!$B$38</c:f>
              <c:strCache>
                <c:ptCount val="1"/>
                <c:pt idx="0">
                  <c:v>Служащие, занятые подготовкой и оформлением документации, учетом и обслуживанием</c:v>
                </c:pt>
              </c:strCache>
            </c:strRef>
          </c:tx>
          <c:spPr>
            <a:solidFill>
              <a:schemeClr val="accent3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6992498241764037E-3"/>
                  <c:y val="2.6458442253920614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A6-4C7E-8AA9-D1E4B144EDF4}"/>
                </c:ext>
              </c:extLst>
            </c:dLbl>
            <c:dLbl>
              <c:idx val="6"/>
              <c:layout>
                <c:manualLayout>
                  <c:x val="0"/>
                  <c:y val="2.6458442253920614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A6-4C7E-8AA9-D1E4B144EDF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ВЭД'!$C$38:$I$38</c:f>
              <c:numCache>
                <c:formatCode>0.0%</c:formatCode>
                <c:ptCount val="7"/>
                <c:pt idx="0">
                  <c:v>3.2011669413474567E-2</c:v>
                </c:pt>
                <c:pt idx="1">
                  <c:v>2.3228202017206701E-2</c:v>
                </c:pt>
                <c:pt idx="2">
                  <c:v>0.11749177552017114</c:v>
                </c:pt>
                <c:pt idx="3">
                  <c:v>5.0724808038159201E-2</c:v>
                </c:pt>
                <c:pt idx="4">
                  <c:v>8.2817383392016455E-2</c:v>
                </c:pt>
                <c:pt idx="5">
                  <c:v>7.2364663831826409E-2</c:v>
                </c:pt>
                <c:pt idx="6">
                  <c:v>1.8124907405085634E-2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1A6-4C7E-8AA9-D1E4B144EDF4}"/>
            </c:ext>
          </c:extLst>
        </c:ser>
        <c:ser>
          <c:idx val="4"/>
          <c:order val="4"/>
          <c:tx>
            <c:strRef>
              <c:f>'Графики по ВЭД'!$B$39</c:f>
              <c:strCache>
                <c:ptCount val="1"/>
                <c:pt idx="0">
                  <c:v>Работники сферы обслуживания и торговли, охраны граждан и собственности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5.5488747362646054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A6-4C7E-8AA9-D1E4B144EDF4}"/>
                </c:ext>
              </c:extLst>
            </c:dLbl>
            <c:dLbl>
              <c:idx val="6"/>
              <c:layout>
                <c:manualLayout>
                  <c:x val="5.548874736264588E-3"/>
                  <c:y val="1.2320672280118155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A6-4C7E-8AA9-D1E4B144EDF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ВЭД'!$C$39:$I$39</c:f>
              <c:numCache>
                <c:formatCode>0.0%</c:formatCode>
                <c:ptCount val="7"/>
                <c:pt idx="0">
                  <c:v>2.5774809174205812E-2</c:v>
                </c:pt>
                <c:pt idx="1">
                  <c:v>2.6195414990014761E-2</c:v>
                </c:pt>
                <c:pt idx="2">
                  <c:v>2.7199264463026621E-2</c:v>
                </c:pt>
                <c:pt idx="3">
                  <c:v>2.0329250061238844E-2</c:v>
                </c:pt>
                <c:pt idx="4">
                  <c:v>2.5037583574000075E-2</c:v>
                </c:pt>
                <c:pt idx="5">
                  <c:v>0.11562853745249647</c:v>
                </c:pt>
                <c:pt idx="6">
                  <c:v>3.0070937828171489E-2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1A6-4C7E-8AA9-D1E4B144EDF4}"/>
            </c:ext>
          </c:extLst>
        </c:ser>
        <c:ser>
          <c:idx val="5"/>
          <c:order val="5"/>
          <c:tx>
            <c:strRef>
              <c:f>'Графики по ВЭД'!$B$40</c:f>
              <c:strCache>
                <c:ptCount val="1"/>
                <c:pt idx="0">
                  <c:v>Квалифицированные работники сельского и лесного хозяйства, рыбоводства и рыболовства</c:v>
                </c:pt>
              </c:strCache>
            </c:strRef>
          </c:tx>
          <c:spPr>
            <a:solidFill>
              <a:schemeClr val="accent3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59399859341123E-2"/>
                  <c:y val="-3.360222166247916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1A6-4C7E-8AA9-D1E4B144EDF4}"/>
                </c:ext>
              </c:extLst>
            </c:dLbl>
            <c:dLbl>
              <c:idx val="1"/>
              <c:layout>
                <c:manualLayout>
                  <c:x val="2.7744373681322994E-2"/>
                  <c:y val="-2.688177732998337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1A6-4C7E-8AA9-D1E4B144EDF4}"/>
                </c:ext>
              </c:extLst>
            </c:dLbl>
            <c:dLbl>
              <c:idx val="2"/>
              <c:layout>
                <c:manualLayout>
                  <c:x val="2.5894748769234758E-2"/>
                  <c:y val="-3.0241999496231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1A6-4C7E-8AA9-D1E4B144EDF4}"/>
                </c:ext>
              </c:extLst>
            </c:dLbl>
            <c:dLbl>
              <c:idx val="3"/>
              <c:layout>
                <c:manualLayout>
                  <c:x val="2.5894748769234824E-2"/>
                  <c:y val="-3.6962443828726974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bg1"/>
                      </a:solidFill>
                      <a:latin typeface="Montserrat" panose="00000500000000000000" pitchFamily="2" charset="-52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1A6-4C7E-8AA9-D1E4B144EDF4}"/>
                </c:ext>
              </c:extLst>
            </c:dLbl>
            <c:dLbl>
              <c:idx val="5"/>
              <c:layout>
                <c:manualLayout>
                  <c:x val="3.6992498241764037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1A6-4C7E-8AA9-D1E4B144EDF4}"/>
                </c:ext>
              </c:extLst>
            </c:dLbl>
            <c:dLbl>
              <c:idx val="6"/>
              <c:layout>
                <c:manualLayout>
                  <c:x val="4.069174806594042E-2"/>
                  <c:y val="-3.360195707805663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1A6-4C7E-8AA9-D1E4B144EDF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2700" cap="flat" cmpd="sng" algn="ctr">
                      <a:solidFill>
                        <a:schemeClr val="accent3"/>
                      </a:solidFill>
                      <a:prstDash val="solid"/>
                      <a:miter lim="800000"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ВЭД'!$C$40:$I$40</c:f>
              <c:numCache>
                <c:formatCode>0.0%</c:formatCode>
                <c:ptCount val="7"/>
                <c:pt idx="0">
                  <c:v>4.9975513305344456E-3</c:v>
                </c:pt>
                <c:pt idx="1">
                  <c:v>7.275358317307426E-3</c:v>
                </c:pt>
                <c:pt idx="2">
                  <c:v>1.0596981823541136E-3</c:v>
                </c:pt>
                <c:pt idx="3">
                  <c:v>3.6132315111253723E-4</c:v>
                </c:pt>
                <c:pt idx="5">
                  <c:v>5.7518169274951142E-4</c:v>
                </c:pt>
                <c:pt idx="6">
                  <c:v>3.1739830191581326E-3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F1A6-4C7E-8AA9-D1E4B144EDF4}"/>
            </c:ext>
          </c:extLst>
        </c:ser>
        <c:ser>
          <c:idx val="6"/>
          <c:order val="6"/>
          <c:tx>
            <c:strRef>
              <c:f>'Графики по ВЭД'!$B$41</c:f>
              <c:strCache>
                <c:ptCount val="1"/>
                <c:pt idx="0">
                  <c:v>Квалифицированные рабочие промышленности, строительства, транспорта и рабочие родственных занятий</c:v>
                </c:pt>
              </c:strCache>
            </c:strRef>
          </c:tx>
          <c:spPr>
            <a:solidFill>
              <a:schemeClr val="accent3">
                <a:tint val="72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ВЭД'!$C$41:$I$41</c:f>
              <c:numCache>
                <c:formatCode>0.0%</c:formatCode>
                <c:ptCount val="7"/>
                <c:pt idx="0">
                  <c:v>0.31030895555732974</c:v>
                </c:pt>
                <c:pt idx="1">
                  <c:v>0.32925829209988183</c:v>
                </c:pt>
                <c:pt idx="2">
                  <c:v>0.26816874104781724</c:v>
                </c:pt>
                <c:pt idx="3">
                  <c:v>0.18866037069088026</c:v>
                </c:pt>
                <c:pt idx="4">
                  <c:v>0.21358349487676542</c:v>
                </c:pt>
                <c:pt idx="5">
                  <c:v>0.37380751902013543</c:v>
                </c:pt>
                <c:pt idx="6">
                  <c:v>0.54152135446947713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F1A6-4C7E-8AA9-D1E4B144EDF4}"/>
            </c:ext>
          </c:extLst>
        </c:ser>
        <c:ser>
          <c:idx val="7"/>
          <c:order val="7"/>
          <c:tx>
            <c:strRef>
              <c:f>'Графики по ВЭД'!$B$42</c:f>
              <c:strCache>
                <c:ptCount val="1"/>
                <c:pt idx="0">
                  <c:v>Операторы производственных установок и машин, сборщики и водители</c:v>
                </c:pt>
              </c:strCache>
            </c:strRef>
          </c:tx>
          <c:spPr>
            <a:solidFill>
              <a:schemeClr val="accent3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ВЭД'!$C$42:$I$42</c:f>
              <c:numCache>
                <c:formatCode>0.0%</c:formatCode>
                <c:ptCount val="7"/>
                <c:pt idx="0">
                  <c:v>0.1939760018902788</c:v>
                </c:pt>
                <c:pt idx="1">
                  <c:v>0.18811433659358037</c:v>
                </c:pt>
                <c:pt idx="2">
                  <c:v>0.14301598317813094</c:v>
                </c:pt>
                <c:pt idx="3">
                  <c:v>0.1651819334950779</c:v>
                </c:pt>
                <c:pt idx="4">
                  <c:v>0.24357617597024964</c:v>
                </c:pt>
                <c:pt idx="5">
                  <c:v>0.20861533686247577</c:v>
                </c:pt>
                <c:pt idx="6">
                  <c:v>0.10407054759001055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F1A6-4C7E-8AA9-D1E4B144EDF4}"/>
            </c:ext>
          </c:extLst>
        </c:ser>
        <c:ser>
          <c:idx val="8"/>
          <c:order val="8"/>
          <c:tx>
            <c:strRef>
              <c:f>'Графики по ВЭД'!$B$43</c:f>
              <c:strCache>
                <c:ptCount val="1"/>
                <c:pt idx="0">
                  <c:v>Неквалифицированные рабочие</c:v>
                </c:pt>
              </c:strCache>
            </c:strRef>
          </c:tx>
          <c:spPr>
            <a:solidFill>
              <a:schemeClr val="accent3">
                <a:tint val="44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'Графики по ВЭД'!$C$34:$I$34</c:f>
              <c:strCache>
                <c:ptCount val="7"/>
                <c:pt idx="0">
                  <c:v>Оценка ВНИИ труда</c:v>
                </c:pt>
                <c:pt idx="1">
                  <c:v>Российская Федерация</c:v>
                </c:pt>
                <c:pt idx="2">
                  <c:v>Германия</c:v>
                </c:pt>
                <c:pt idx="3">
                  <c:v>США</c:v>
                </c:pt>
                <c:pt idx="4">
                  <c:v>Норвегия</c:v>
                </c:pt>
                <c:pt idx="5">
                  <c:v>Аргентина</c:v>
                </c:pt>
                <c:pt idx="6">
                  <c:v>Индия</c:v>
                </c:pt>
              </c:strCache>
            </c:strRef>
          </c:cat>
          <c:val>
            <c:numRef>
              <c:f>'Графики по ВЭД'!$C$43:$I$43</c:f>
              <c:numCache>
                <c:formatCode>0.0%</c:formatCode>
                <c:ptCount val="7"/>
                <c:pt idx="0">
                  <c:v>8.5666564221009434E-2</c:v>
                </c:pt>
                <c:pt idx="1">
                  <c:v>8.8062277324038749E-2</c:v>
                </c:pt>
                <c:pt idx="2">
                  <c:v>6.2475821275778963E-2</c:v>
                </c:pt>
                <c:pt idx="3">
                  <c:v>0.11984056127473072</c:v>
                </c:pt>
                <c:pt idx="4">
                  <c:v>2.3707322862681485E-2</c:v>
                </c:pt>
                <c:pt idx="5">
                  <c:v>7.9395494251246174E-2</c:v>
                </c:pt>
                <c:pt idx="6">
                  <c:v>0.17653339565449255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1A6-4C7E-8AA9-D1E4B144EDF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0"/>
        <c:overlap val="100"/>
        <c:axId val="1047292575"/>
        <c:axId val="1047289215"/>
      </c:barChart>
      <c:catAx>
        <c:axId val="1047292575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1047289215"/>
        <c:crosses val="autoZero"/>
        <c:auto val="1"/>
        <c:lblAlgn val="ctr"/>
        <c:lblOffset val="100"/>
        <c:noMultiLvlLbl val="0"/>
      </c:catAx>
      <c:valAx>
        <c:axId val="1047289215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1047292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347681369081724"/>
          <c:y val="2.0161221402750121E-2"/>
          <c:w val="0.32652318630918281"/>
          <c:h val="0.979838778597249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Montserrat" panose="00000500000000000000" pitchFamily="2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bg1"/>
          </a:solidFill>
          <a:latin typeface="Montserrat" panose="00000500000000000000" pitchFamily="2" charset="-52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93858402759087E-2"/>
          <c:y val="3.4065191187456746E-2"/>
          <c:w val="0.87920091009808277"/>
          <c:h val="0.74538450609334095"/>
        </c:manualLayout>
      </c:layout>
      <c:lineChart>
        <c:grouping val="standard"/>
        <c:varyColors val="0"/>
        <c:ser>
          <c:idx val="0"/>
          <c:order val="0"/>
          <c:tx>
            <c:strRef>
              <c:f>Описание_ситуации!$P$66</c:f>
              <c:strCache>
                <c:ptCount val="1"/>
                <c:pt idx="0">
                  <c:v>СПО в течение года после выпуска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DD-4781-9248-E3B767642331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DD-4781-9248-E3B767642331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DD-4781-9248-E3B76764233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FBDD-4781-9248-E3B76764233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FBDD-4781-9248-E3B76764233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FBDD-4781-9248-E3B76764233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FBDD-4781-9248-E3B767642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2C50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Описание_ситуации!$AH$2:$AO$2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Описание_ситуации!$AH$15:$AO$15</c:f>
              <c:numCache>
                <c:formatCode>0.0%</c:formatCode>
                <c:ptCount val="8"/>
                <c:pt idx="0">
                  <c:v>0.53031011996615063</c:v>
                </c:pt>
                <c:pt idx="1">
                  <c:v>0.57517219813258569</c:v>
                </c:pt>
                <c:pt idx="2">
                  <c:v>0.57517219813258569</c:v>
                </c:pt>
                <c:pt idx="3">
                  <c:v>0.58258609906629277</c:v>
                </c:pt>
                <c:pt idx="4">
                  <c:v>0.59</c:v>
                </c:pt>
                <c:pt idx="5">
                  <c:v>0.61499999999999999</c:v>
                </c:pt>
                <c:pt idx="6">
                  <c:v>0.64500000000000002</c:v>
                </c:pt>
                <c:pt idx="7">
                  <c:v>0.67700000000000005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BDD-4781-9248-E3B767642331}"/>
            </c:ext>
          </c:extLst>
        </c:ser>
        <c:ser>
          <c:idx val="1"/>
          <c:order val="1"/>
          <c:tx>
            <c:strRef>
              <c:f>Описание_ситуации!$P$67</c:f>
              <c:strCache>
                <c:ptCount val="1"/>
                <c:pt idx="0">
                  <c:v>СПО в течение двух лет после выпуска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chemeClr val="accent2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FBDD-4781-9248-E3B767642331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FBDD-4781-9248-E3B767642331}"/>
              </c:ext>
            </c:extLst>
          </c:dPt>
          <c:dLbls>
            <c:dLbl>
              <c:idx val="1"/>
              <c:layout>
                <c:manualLayout>
                  <c:x val="-2.8592569545828048E-2"/>
                  <c:y val="4.0808664739692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BDD-4781-9248-E3B76764233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BDD-4781-9248-E3B76764233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FBDD-4781-9248-E3B76764233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FBDD-4781-9248-E3B76764233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FBDD-4781-9248-E3B76764233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BDD-4781-9248-E3B767642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2C50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Описание_ситуации!$AH$2:$AO$2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Описание_ситуации!$AH$16:$AO$16</c:f>
              <c:numCache>
                <c:formatCode>0.0%</c:formatCode>
                <c:ptCount val="8"/>
                <c:pt idx="0">
                  <c:v>0.63680006416983614</c:v>
                </c:pt>
                <c:pt idx="1">
                  <c:v>0.6685666923918735</c:v>
                </c:pt>
                <c:pt idx="2">
                  <c:v>0.67</c:v>
                </c:pt>
                <c:pt idx="3">
                  <c:v>0.69</c:v>
                </c:pt>
                <c:pt idx="4">
                  <c:v>0.71499999999999997</c:v>
                </c:pt>
                <c:pt idx="5">
                  <c:v>0.745</c:v>
                </c:pt>
                <c:pt idx="6">
                  <c:v>0.78</c:v>
                </c:pt>
                <c:pt idx="7">
                  <c:v>0.81299999999999994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FBDD-4781-9248-E3B767642331}"/>
            </c:ext>
          </c:extLst>
        </c:ser>
        <c:ser>
          <c:idx val="2"/>
          <c:order val="2"/>
          <c:tx>
            <c:strRef>
              <c:f>Описание_ситуации!$P$64</c:f>
              <c:strCache>
                <c:ptCount val="1"/>
                <c:pt idx="0">
                  <c:v>ВО в течение года после выпуска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chemeClr val="accent3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FBDD-4781-9248-E3B767642331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E-FBDD-4781-9248-E3B767642331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BDD-4781-9248-E3B76764233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FBDD-4781-9248-E3B76764233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FBDD-4781-9248-E3B76764233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FBDD-4781-9248-E3B76764233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BDD-4781-9248-E3B767642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2C50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Описание_ситуации!$AH$2:$AO$2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Описание_ситуации!$AH$17:$AO$17</c:f>
              <c:numCache>
                <c:formatCode>0.0%</c:formatCode>
                <c:ptCount val="8"/>
                <c:pt idx="0">
                  <c:v>0.69692230417701195</c:v>
                </c:pt>
                <c:pt idx="1">
                  <c:v>0.7315619024690615</c:v>
                </c:pt>
                <c:pt idx="2">
                  <c:v>0.7315619024690615</c:v>
                </c:pt>
                <c:pt idx="3">
                  <c:v>0.73528095123453086</c:v>
                </c:pt>
                <c:pt idx="4">
                  <c:v>0.7390000000000001</c:v>
                </c:pt>
                <c:pt idx="5">
                  <c:v>0.74900000000000011</c:v>
                </c:pt>
                <c:pt idx="6">
                  <c:v>0.76</c:v>
                </c:pt>
                <c:pt idx="7">
                  <c:v>0.77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FBDD-4781-9248-E3B767642331}"/>
            </c:ext>
          </c:extLst>
        </c:ser>
        <c:ser>
          <c:idx val="3"/>
          <c:order val="3"/>
          <c:tx>
            <c:strRef>
              <c:f>Описание_ситуации!$P$65</c:f>
              <c:strCache>
                <c:ptCount val="1"/>
                <c:pt idx="0">
                  <c:v>ВО в течение двух лет после выпуска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chemeClr val="accent4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4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4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FBDD-4781-9248-E3B767642331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bg1"/>
                </a:solidFill>
                <a:ln w="28575">
                  <a:solidFill>
                    <a:schemeClr val="accent4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4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FBDD-4781-9248-E3B767642331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FBDD-4781-9248-E3B76764233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FBDD-4781-9248-E3B76764233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FBDD-4781-9248-E3B76764233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FBDD-4781-9248-E3B76764233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FBDD-4781-9248-E3B767642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2C50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Описание_ситуации!$AH$2:$AO$2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Описание_ситуации!$AH$18:$AO$18</c:f>
              <c:numCache>
                <c:formatCode>0.0%</c:formatCode>
                <c:ptCount val="8"/>
                <c:pt idx="0">
                  <c:v>0.73087091767470025</c:v>
                </c:pt>
                <c:pt idx="1">
                  <c:v>0.7563598837825195</c:v>
                </c:pt>
                <c:pt idx="2">
                  <c:v>0.75700000000000001</c:v>
                </c:pt>
                <c:pt idx="3">
                  <c:v>0.7659999999999999</c:v>
                </c:pt>
                <c:pt idx="4">
                  <c:v>0.77700000000000002</c:v>
                </c:pt>
                <c:pt idx="5">
                  <c:v>0.78799999999999992</c:v>
                </c:pt>
                <c:pt idx="6">
                  <c:v>0.80099999999999993</c:v>
                </c:pt>
                <c:pt idx="7">
                  <c:v>0.81400000000000006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FBDD-4781-9248-E3B7676423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6558816"/>
        <c:axId val="-176561536"/>
      </c:lineChart>
      <c:catAx>
        <c:axId val="-17655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2C50"/>
                </a:solidFill>
                <a:latin typeface="Montserrat" panose="00000500000000000000" pitchFamily="2" charset="-52"/>
                <a:ea typeface="+mn-ea"/>
                <a:cs typeface="+mn-cs"/>
              </a:defRPr>
            </a:pPr>
            <a:endParaRPr lang="ru-RU"/>
          </a:p>
        </c:txPr>
        <c:crossAx val="-176561536"/>
        <c:crosses val="autoZero"/>
        <c:auto val="1"/>
        <c:lblAlgn val="ctr"/>
        <c:lblOffset val="100"/>
        <c:noMultiLvlLbl val="0"/>
      </c:catAx>
      <c:valAx>
        <c:axId val="-176561536"/>
        <c:scaling>
          <c:orientation val="minMax"/>
          <c:min val="0.5"/>
        </c:scaling>
        <c:delete val="0"/>
        <c:axPos val="l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2C50"/>
                </a:solidFill>
                <a:latin typeface="Montserrat" panose="00000500000000000000" pitchFamily="2" charset="-52"/>
                <a:ea typeface="+mn-ea"/>
                <a:cs typeface="+mn-cs"/>
              </a:defRPr>
            </a:pPr>
            <a:endParaRPr lang="ru-RU"/>
          </a:p>
        </c:txPr>
        <c:crossAx val="-176558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250852825748331E-3"/>
          <c:y val="0.85514714307320716"/>
          <c:w val="0.99287491471742517"/>
          <c:h val="0.127390931715164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002C50"/>
              </a:solidFill>
              <a:latin typeface="Montserrat" panose="00000500000000000000" pitchFamily="2" charset="-52"/>
              <a:ea typeface="+mn-ea"/>
              <a:cs typeface="+mn-cs"/>
            </a:defRPr>
          </a:pPr>
          <a:endParaRPr lang="ru-RU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bg1"/>
          </a:solidFill>
          <a:latin typeface="Montserrat" panose="00000500000000000000" pitchFamily="2" charset="-52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Лист1!$C$44</c:f>
              <c:strCache>
                <c:ptCount val="1"/>
                <c:pt idx="0">
                  <c:v>Рабочая сила, тыс. чел</c:v>
                </c:pt>
              </c:strCache>
            </c:strRef>
          </c:tx>
          <c:spPr>
            <a:solidFill>
              <a:srgbClr val="2567C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2C50"/>
                    </a:solidFill>
                    <a:latin typeface="Montserrat Bold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Лист1!$D$43:$I$43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Лист1!$D$44:$I$44</c:f>
              <c:numCache>
                <c:formatCode>#,##0</c:formatCode>
                <c:ptCount val="6"/>
                <c:pt idx="0">
                  <c:v>75880</c:v>
                </c:pt>
                <c:pt idx="1">
                  <c:v>75466</c:v>
                </c:pt>
                <c:pt idx="2">
                  <c:v>75969</c:v>
                </c:pt>
                <c:pt idx="3">
                  <c:v>75632</c:v>
                </c:pt>
                <c:pt idx="4">
                  <c:v>76037</c:v>
                </c:pt>
                <c:pt idx="5">
                  <c:v>76105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28-4DE1-A5E5-F8545506C80F}"/>
            </c:ext>
          </c:extLst>
        </c:ser>
        <c:ser>
          <c:idx val="1"/>
          <c:order val="1"/>
          <c:tx>
            <c:strRef>
              <c:f>Лист1!$C$45</c:f>
              <c:strCache>
                <c:ptCount val="1"/>
                <c:pt idx="0">
                  <c:v>Потенциальная рабочая сила, тыс. чел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00" b="1" i="0" u="none" strike="noStrike" kern="1200" baseline="0">
                    <a:solidFill>
                      <a:srgbClr val="002C50"/>
                    </a:solidFill>
                    <a:latin typeface="Montserrat Bold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Лист1!$D$43:$I$43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Лист1!$D$45:$I$45</c:f>
              <c:numCache>
                <c:formatCode>#,##0</c:formatCode>
                <c:ptCount val="6"/>
                <c:pt idx="0">
                  <c:v>1585</c:v>
                </c:pt>
                <c:pt idx="1">
                  <c:v>1677</c:v>
                </c:pt>
                <c:pt idx="2">
                  <c:v>1251</c:v>
                </c:pt>
                <c:pt idx="3">
                  <c:v>1024</c:v>
                </c:pt>
                <c:pt idx="4">
                  <c:v>835</c:v>
                </c:pt>
                <c:pt idx="5">
                  <c:v>772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28-4DE1-A5E5-F8545506C80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80"/>
        <c:overlap val="100"/>
        <c:axId val="442825152"/>
        <c:axId val="442832224"/>
      </c:barChart>
      <c:catAx>
        <c:axId val="442825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C50"/>
                </a:solidFill>
                <a:latin typeface="Montserrat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832224"/>
        <c:crosses val="autoZero"/>
        <c:auto val="1"/>
        <c:lblAlgn val="ctr"/>
        <c:lblOffset val="100"/>
        <c:noMultiLvlLbl val="0"/>
      </c:catAx>
      <c:valAx>
        <c:axId val="442832224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2C50"/>
                </a:solidFill>
                <a:latin typeface="Montserrat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825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525105531105845"/>
          <c:y val="0.85928303574237885"/>
          <c:w val="0.70949788937788316"/>
          <c:h val="8.0172214059539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rgbClr val="002C50"/>
              </a:solidFill>
              <a:latin typeface="Montserrat" pitchFamily="2" charset="-52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Росстат_График!$D$49</c:f>
              <c:strCache>
                <c:ptCount val="1"/>
                <c:pt idx="0">
                  <c:v>Занятые, тыс. чел.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2567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3DC7-4EE9-B0A2-F5E4D4A39F1D}"/>
              </c:ext>
            </c:extLst>
          </c:dPt>
          <c:dPt>
            <c:idx val="7"/>
            <c:invertIfNegative val="0"/>
            <c:bubble3D val="0"/>
            <c:spPr>
              <a:solidFill>
                <a:srgbClr val="2567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3DC7-4EE9-B0A2-F5E4D4A39F1D}"/>
              </c:ext>
            </c:extLst>
          </c:dPt>
          <c:dPt>
            <c:idx val="8"/>
            <c:invertIfNegative val="0"/>
            <c:bubble3D val="0"/>
            <c:spPr>
              <a:solidFill>
                <a:srgbClr val="2567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6-3DC7-4EE9-B0A2-F5E4D4A39F1D}"/>
              </c:ext>
            </c:extLst>
          </c:dPt>
          <c:dPt>
            <c:idx val="9"/>
            <c:invertIfNegative val="0"/>
            <c:bubble3D val="0"/>
            <c:spPr>
              <a:solidFill>
                <a:srgbClr val="2567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DC7-4EE9-B0A2-F5E4D4A39F1D}"/>
              </c:ext>
            </c:extLst>
          </c:dPt>
          <c:dPt>
            <c:idx val="10"/>
            <c:invertIfNegative val="0"/>
            <c:bubble3D val="0"/>
            <c:spPr>
              <a:solidFill>
                <a:srgbClr val="2567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8-3DC7-4EE9-B0A2-F5E4D4A39F1D}"/>
              </c:ext>
            </c:extLst>
          </c:dPt>
          <c:dPt>
            <c:idx val="11"/>
            <c:invertIfNegative val="0"/>
            <c:bubble3D val="0"/>
            <c:spPr>
              <a:solidFill>
                <a:srgbClr val="2567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3DC7-4EE9-B0A2-F5E4D4A39F1D}"/>
              </c:ext>
            </c:extLst>
          </c:dPt>
          <c:dPt>
            <c:idx val="12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A-3DC7-4EE9-B0A2-F5E4D4A39F1D}"/>
              </c:ext>
            </c:extLst>
          </c:dPt>
          <c:dPt>
            <c:idx val="13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3DC7-4EE9-B0A2-F5E4D4A39F1D}"/>
              </c:ext>
            </c:extLst>
          </c:dPt>
          <c:dPt>
            <c:idx val="14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C-3DC7-4EE9-B0A2-F5E4D4A39F1D}"/>
              </c:ext>
            </c:extLst>
          </c:dPt>
          <c:dPt>
            <c:idx val="15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3DC7-4EE9-B0A2-F5E4D4A39F1D}"/>
              </c:ext>
            </c:extLst>
          </c:dPt>
          <c:dPt>
            <c:idx val="16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E-3DC7-4EE9-B0A2-F5E4D4A39F1D}"/>
              </c:ext>
            </c:extLst>
          </c:dPt>
          <c:dPt>
            <c:idx val="17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3DC7-4EE9-B0A2-F5E4D4A39F1D}"/>
              </c:ext>
            </c:extLst>
          </c:dPt>
          <c:dPt>
            <c:idx val="18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0-3DC7-4EE9-B0A2-F5E4D4A39F1D}"/>
              </c:ext>
            </c:extLst>
          </c:dPt>
          <c:dPt>
            <c:idx val="19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3DC7-4EE9-B0A2-F5E4D4A39F1D}"/>
              </c:ext>
            </c:extLst>
          </c:dPt>
          <c:dPt>
            <c:idx val="2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2-3DC7-4EE9-B0A2-F5E4D4A39F1D}"/>
              </c:ext>
            </c:extLst>
          </c:dPt>
          <c:dPt>
            <c:idx val="2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3DC7-4EE9-B0A2-F5E4D4A39F1D}"/>
              </c:ext>
            </c:extLst>
          </c:dPt>
          <c:dPt>
            <c:idx val="2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4-3DC7-4EE9-B0A2-F5E4D4A39F1D}"/>
              </c:ext>
            </c:extLst>
          </c:dPt>
          <c:dPt>
            <c:idx val="2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3DC7-4EE9-B0A2-F5E4D4A39F1D}"/>
              </c:ext>
            </c:extLst>
          </c:dPt>
          <c:dPt>
            <c:idx val="24"/>
            <c:invertIfNegative val="0"/>
            <c:bubble3D val="0"/>
            <c:spPr>
              <a:solidFill>
                <a:srgbClr val="C860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6-3DC7-4EE9-B0A2-F5E4D4A39F1D}"/>
              </c:ext>
            </c:extLst>
          </c:dPt>
          <c:dPt>
            <c:idx val="25"/>
            <c:invertIfNegative val="0"/>
            <c:bubble3D val="0"/>
            <c:spPr>
              <a:solidFill>
                <a:srgbClr val="C860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3DC7-4EE9-B0A2-F5E4D4A39F1D}"/>
              </c:ext>
            </c:extLst>
          </c:dPt>
          <c:dPt>
            <c:idx val="26"/>
            <c:invertIfNegative val="0"/>
            <c:bubble3D val="0"/>
            <c:spPr>
              <a:solidFill>
                <a:srgbClr val="C860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8-3DC7-4EE9-B0A2-F5E4D4A39F1D}"/>
              </c:ext>
            </c:extLst>
          </c:dPt>
          <c:dPt>
            <c:idx val="27"/>
            <c:invertIfNegative val="0"/>
            <c:bubble3D val="0"/>
            <c:spPr>
              <a:solidFill>
                <a:srgbClr val="C860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3DC7-4EE9-B0A2-F5E4D4A39F1D}"/>
              </c:ext>
            </c:extLst>
          </c:dPt>
          <c:dPt>
            <c:idx val="28"/>
            <c:invertIfNegative val="0"/>
            <c:bubble3D val="0"/>
            <c:spPr>
              <a:solidFill>
                <a:srgbClr val="C860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A-3DC7-4EE9-B0A2-F5E4D4A39F1D}"/>
              </c:ext>
            </c:extLst>
          </c:dPt>
          <c:dPt>
            <c:idx val="29"/>
            <c:invertIfNegative val="0"/>
            <c:bubble3D val="0"/>
            <c:spPr>
              <a:solidFill>
                <a:srgbClr val="C860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3DC7-4EE9-B0A2-F5E4D4A39F1D}"/>
              </c:ext>
            </c:extLst>
          </c:dPt>
          <c:dPt>
            <c:idx val="30"/>
            <c:invertIfNegative val="0"/>
            <c:bubble3D val="0"/>
            <c:spPr>
              <a:solidFill>
                <a:srgbClr val="E5970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C-3DC7-4EE9-B0A2-F5E4D4A39F1D}"/>
              </c:ext>
            </c:extLst>
          </c:dPt>
          <c:dPt>
            <c:idx val="31"/>
            <c:invertIfNegative val="0"/>
            <c:bubble3D val="0"/>
            <c:spPr>
              <a:solidFill>
                <a:srgbClr val="E5970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3DC7-4EE9-B0A2-F5E4D4A39F1D}"/>
              </c:ext>
            </c:extLst>
          </c:dPt>
          <c:dPt>
            <c:idx val="32"/>
            <c:invertIfNegative val="0"/>
            <c:bubble3D val="0"/>
            <c:spPr>
              <a:solidFill>
                <a:srgbClr val="E5970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E-3DC7-4EE9-B0A2-F5E4D4A39F1D}"/>
              </c:ext>
            </c:extLst>
          </c:dPt>
          <c:dPt>
            <c:idx val="33"/>
            <c:invertIfNegative val="0"/>
            <c:bubble3D val="0"/>
            <c:spPr>
              <a:solidFill>
                <a:srgbClr val="E5970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3DC7-4EE9-B0A2-F5E4D4A39F1D}"/>
              </c:ext>
            </c:extLst>
          </c:dPt>
          <c:dPt>
            <c:idx val="34"/>
            <c:invertIfNegative val="0"/>
            <c:bubble3D val="0"/>
            <c:spPr>
              <a:solidFill>
                <a:srgbClr val="E5970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0-3DC7-4EE9-B0A2-F5E4D4A39F1D}"/>
              </c:ext>
            </c:extLst>
          </c:dPt>
          <c:dPt>
            <c:idx val="35"/>
            <c:invertIfNegative val="0"/>
            <c:bubble3D val="0"/>
            <c:spPr>
              <a:solidFill>
                <a:srgbClr val="E5970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3DC7-4EE9-B0A2-F5E4D4A39F1D}"/>
              </c:ext>
            </c:extLst>
          </c:dPt>
          <c:dLbls>
            <c:dLbl>
              <c:idx val="0"/>
              <c:layout>
                <c:manualLayout>
                  <c:x val="0"/>
                  <c:y val="-1.80301912156520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DC7-4EE9-B0A2-F5E4D4A39F1D}"/>
                </c:ext>
              </c:extLst>
            </c:dLbl>
            <c:dLbl>
              <c:idx val="1"/>
              <c:layout>
                <c:manualLayout>
                  <c:x val="0"/>
                  <c:y val="-1.299514598426342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DC7-4EE9-B0A2-F5E4D4A39F1D}"/>
                </c:ext>
              </c:extLst>
            </c:dLbl>
            <c:dLbl>
              <c:idx val="2"/>
              <c:layout>
                <c:manualLayout>
                  <c:x val="0"/>
                  <c:y val="-1.87248594206363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DC7-4EE9-B0A2-F5E4D4A39F1D}"/>
                </c:ext>
              </c:extLst>
            </c:dLbl>
            <c:dLbl>
              <c:idx val="3"/>
              <c:layout>
                <c:manualLayout>
                  <c:x val="-2.1296781687129767E-17"/>
                  <c:y val="-2.86832139751315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DC7-4EE9-B0A2-F5E4D4A39F1D}"/>
                </c:ext>
              </c:extLst>
            </c:dLbl>
            <c:dLbl>
              <c:idx val="4"/>
              <c:layout>
                <c:manualLayout>
                  <c:x val="-2.1296781687129767E-17"/>
                  <c:y val="-1.123941973550648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DC7-4EE9-B0A2-F5E4D4A39F1D}"/>
                </c:ext>
              </c:extLst>
            </c:dLbl>
            <c:dLbl>
              <c:idx val="5"/>
              <c:layout>
                <c:manualLayout>
                  <c:x val="-2.3233121137493824E-3"/>
                  <c:y val="-1.74143444653480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DC7-4EE9-B0A2-F5E4D4A39F1D}"/>
                </c:ext>
              </c:extLst>
            </c:dLbl>
            <c:dLbl>
              <c:idx val="30"/>
              <c:layout>
                <c:manualLayout>
                  <c:x val="-8.5187126748519068E-17"/>
                  <c:y val="0.1257310473379136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3DC7-4EE9-B0A2-F5E4D4A39F1D}"/>
                </c:ext>
              </c:extLst>
            </c:dLbl>
            <c:dLbl>
              <c:idx val="31"/>
              <c:layout>
                <c:manualLayout>
                  <c:x val="0"/>
                  <c:y val="0.1320341652028395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3DC7-4EE9-B0A2-F5E4D4A39F1D}"/>
                </c:ext>
              </c:extLst>
            </c:dLbl>
            <c:dLbl>
              <c:idx val="32"/>
              <c:layout>
                <c:manualLayout>
                  <c:x val="-8.5187126748519068E-17"/>
                  <c:y val="0.1392541238345685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3DC7-4EE9-B0A2-F5E4D4A39F1D}"/>
                </c:ext>
              </c:extLst>
            </c:dLbl>
            <c:dLbl>
              <c:idx val="33"/>
              <c:layout>
                <c:manualLayout>
                  <c:x val="-1.7037425349703814E-16"/>
                  <c:y val="0.1460431629750508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3DC7-4EE9-B0A2-F5E4D4A39F1D}"/>
                </c:ext>
              </c:extLst>
            </c:dLbl>
            <c:dLbl>
              <c:idx val="34"/>
              <c:layout>
                <c:manualLayout>
                  <c:x val="0"/>
                  <c:y val="0.1553653157881972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3DC7-4EE9-B0A2-F5E4D4A39F1D}"/>
                </c:ext>
              </c:extLst>
            </c:dLbl>
            <c:dLbl>
              <c:idx val="35"/>
              <c:layout>
                <c:manualLayout>
                  <c:x val="0"/>
                  <c:y val="0.1670395527791925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700" b="0" i="0" u="none" strike="noStrike" kern="1200" baseline="0">
                      <a:solidFill>
                        <a:schemeClr val="tx1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3DC7-4EE9-B0A2-F5E4D4A39F1D}"/>
                </c:ext>
              </c:extLst>
            </c:dLbl>
            <c:dLbl>
              <c:idx val="36"/>
              <c:layout>
                <c:manualLayout>
                  <c:x val="0"/>
                  <c:y val="-1.88790376506703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3DC7-4EE9-B0A2-F5E4D4A39F1D}"/>
                </c:ext>
              </c:extLst>
            </c:dLbl>
            <c:dLbl>
              <c:idx val="37"/>
              <c:layout>
                <c:manualLayout>
                  <c:x val="-1.1616560568746806E-3"/>
                  <c:y val="-1.92973976793577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3DC7-4EE9-B0A2-F5E4D4A39F1D}"/>
                </c:ext>
              </c:extLst>
            </c:dLbl>
            <c:dLbl>
              <c:idx val="38"/>
              <c:layout>
                <c:manualLayout>
                  <c:x val="-1.1616560568746806E-3"/>
                  <c:y val="-8.608428871865764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3DC7-4EE9-B0A2-F5E4D4A39F1D}"/>
                </c:ext>
              </c:extLst>
            </c:dLbl>
            <c:dLbl>
              <c:idx val="39"/>
              <c:layout>
                <c:manualLayout>
                  <c:x val="0"/>
                  <c:y val="-9.120335242371642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3DC7-4EE9-B0A2-F5E4D4A39F1D}"/>
                </c:ext>
              </c:extLst>
            </c:dLbl>
            <c:dLbl>
              <c:idx val="40"/>
              <c:layout>
                <c:manualLayout>
                  <c:x val="-1.7037425349703814E-16"/>
                  <c:y val="-9.224708707085716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3DC7-4EE9-B0A2-F5E4D4A39F1D}"/>
                </c:ext>
              </c:extLst>
            </c:dLbl>
            <c:dLbl>
              <c:idx val="41"/>
              <c:layout>
                <c:manualLayout>
                  <c:x val="1.1616560568746806E-3"/>
                  <c:y val="-1.34680747123449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rgbClr val="002C50"/>
                      </a:solidFill>
                      <a:latin typeface="Montserrat" panose="00000500000000000000" pitchFamily="2" charset="-52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3DC7-4EE9-B0A2-F5E4D4A39F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0000500000000000000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Росстат_График!$A$50:$B$91</c:f>
              <c:multiLvlStrCache>
                <c:ptCount val="42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2022</c:v>
                  </c:pt>
                  <c:pt idx="4">
                    <c:v>2023</c:v>
                  </c:pt>
                  <c:pt idx="5">
                    <c:v>2024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2022</c:v>
                  </c:pt>
                  <c:pt idx="10">
                    <c:v>2023</c:v>
                  </c:pt>
                  <c:pt idx="11">
                    <c:v>2024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2022</c:v>
                  </c:pt>
                  <c:pt idx="16">
                    <c:v>2023</c:v>
                  </c:pt>
                  <c:pt idx="17">
                    <c:v>2024</c:v>
                  </c:pt>
                  <c:pt idx="18">
                    <c:v>2019</c:v>
                  </c:pt>
                  <c:pt idx="19">
                    <c:v>2020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2019</c:v>
                  </c:pt>
                  <c:pt idx="25">
                    <c:v>2020</c:v>
                  </c:pt>
                  <c:pt idx="26">
                    <c:v>2021</c:v>
                  </c:pt>
                  <c:pt idx="27">
                    <c:v>2022</c:v>
                  </c:pt>
                  <c:pt idx="28">
                    <c:v>2023</c:v>
                  </c:pt>
                  <c:pt idx="29">
                    <c:v>2024</c:v>
                  </c:pt>
                  <c:pt idx="30">
                    <c:v>2019</c:v>
                  </c:pt>
                  <c:pt idx="31">
                    <c:v>2020</c:v>
                  </c:pt>
                  <c:pt idx="32">
                    <c:v>2021</c:v>
                  </c:pt>
                  <c:pt idx="33">
                    <c:v>2022</c:v>
                  </c:pt>
                  <c:pt idx="34">
                    <c:v>2023</c:v>
                  </c:pt>
                  <c:pt idx="35">
                    <c:v>2024</c:v>
                  </c:pt>
                  <c:pt idx="36">
                    <c:v>2019</c:v>
                  </c:pt>
                  <c:pt idx="37">
                    <c:v>2020</c:v>
                  </c:pt>
                  <c:pt idx="38">
                    <c:v>2021</c:v>
                  </c:pt>
                  <c:pt idx="39">
                    <c:v>2022</c:v>
                  </c:pt>
                  <c:pt idx="40">
                    <c:v>2023</c:v>
                  </c:pt>
                  <c:pt idx="41">
                    <c:v>2024</c:v>
                  </c:pt>
                </c:lvl>
                <c:lvl>
                  <c:pt idx="0">
                    <c:v>15-19</c:v>
                  </c:pt>
                  <c:pt idx="6">
                    <c:v>20-29</c:v>
                  </c:pt>
                  <c:pt idx="12">
                    <c:v>30-39</c:v>
                  </c:pt>
                  <c:pt idx="18">
                    <c:v>40-49</c:v>
                  </c:pt>
                  <c:pt idx="24">
                    <c:v>50-59</c:v>
                  </c:pt>
                  <c:pt idx="30">
                    <c:v>60-69</c:v>
                  </c:pt>
                  <c:pt idx="36">
                    <c:v>70+</c:v>
                  </c:pt>
                </c:lvl>
              </c:multiLvlStrCache>
            </c:multiLvlStrRef>
          </c:cat>
          <c:val>
            <c:numRef>
              <c:f>Росстат_График!$D$50:$D$91</c:f>
              <c:numCache>
                <c:formatCode>#,##0</c:formatCode>
                <c:ptCount val="42"/>
                <c:pt idx="0">
                  <c:v>357.90206501591814</c:v>
                </c:pt>
                <c:pt idx="1">
                  <c:v>340.3194334652494</c:v>
                </c:pt>
                <c:pt idx="2">
                  <c:v>331.65370265258315</c:v>
                </c:pt>
                <c:pt idx="3">
                  <c:v>307.30752469049241</c:v>
                </c:pt>
                <c:pt idx="4">
                  <c:v>406.67304787867528</c:v>
                </c:pt>
                <c:pt idx="5">
                  <c:v>381.16790698975984</c:v>
                </c:pt>
                <c:pt idx="6">
                  <c:v>12840.677500830992</c:v>
                </c:pt>
                <c:pt idx="7">
                  <c:v>11680.747861061202</c:v>
                </c:pt>
                <c:pt idx="8">
                  <c:v>11184.213401325249</c:v>
                </c:pt>
                <c:pt idx="9">
                  <c:v>10384.644748425679</c:v>
                </c:pt>
                <c:pt idx="10">
                  <c:v>10284.361109887061</c:v>
                </c:pt>
                <c:pt idx="11">
                  <c:v>10155.081171826347</c:v>
                </c:pt>
                <c:pt idx="12">
                  <c:v>21304.543316757976</c:v>
                </c:pt>
                <c:pt idx="13">
                  <c:v>21102.215701187175</c:v>
                </c:pt>
                <c:pt idx="14">
                  <c:v>21750.75353262763</c:v>
                </c:pt>
                <c:pt idx="15">
                  <c:v>21917.479944688388</c:v>
                </c:pt>
                <c:pt idx="16">
                  <c:v>21972.828674612825</c:v>
                </c:pt>
                <c:pt idx="17">
                  <c:v>21538.208911228907</c:v>
                </c:pt>
                <c:pt idx="18">
                  <c:v>17978.134887326665</c:v>
                </c:pt>
                <c:pt idx="19">
                  <c:v>18120.987515711633</c:v>
                </c:pt>
                <c:pt idx="20">
                  <c:v>18749.356955671497</c:v>
                </c:pt>
                <c:pt idx="21">
                  <c:v>19335.695163918532</c:v>
                </c:pt>
                <c:pt idx="22">
                  <c:v>19762.658950573394</c:v>
                </c:pt>
                <c:pt idx="23">
                  <c:v>20176.705153239465</c:v>
                </c:pt>
                <c:pt idx="24">
                  <c:v>15249.710857082273</c:v>
                </c:pt>
                <c:pt idx="25">
                  <c:v>14987.546832047723</c:v>
                </c:pt>
                <c:pt idx="26">
                  <c:v>15136.962749591983</c:v>
                </c:pt>
                <c:pt idx="27">
                  <c:v>15316.65372527878</c:v>
                </c:pt>
                <c:pt idx="28">
                  <c:v>15479.139515127137</c:v>
                </c:pt>
                <c:pt idx="29">
                  <c:v>15719.465906837881</c:v>
                </c:pt>
                <c:pt idx="30">
                  <c:v>4335.6606390560364</c:v>
                </c:pt>
                <c:pt idx="31">
                  <c:v>4573.8512321655771</c:v>
                </c:pt>
                <c:pt idx="32">
                  <c:v>4846.6962650627011</c:v>
                </c:pt>
                <c:pt idx="33">
                  <c:v>5103.2598947166043</c:v>
                </c:pt>
                <c:pt idx="34">
                  <c:v>5455.5470741751387</c:v>
                </c:pt>
                <c:pt idx="35">
                  <c:v>5896.7060287465329</c:v>
                </c:pt>
                <c:pt idx="36">
                  <c:v>325.82500498075018</c:v>
                </c:pt>
                <c:pt idx="37">
                  <c:v>310.00923667008414</c:v>
                </c:pt>
                <c:pt idx="38">
                  <c:v>298.24999655458396</c:v>
                </c:pt>
                <c:pt idx="39">
                  <c:v>278.89618790328257</c:v>
                </c:pt>
                <c:pt idx="40">
                  <c:v>274.95300566863602</c:v>
                </c:pt>
                <c:pt idx="41">
                  <c:v>322.45584592869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C7-4EE9-B0A2-F5E4D4A39F1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9"/>
        <c:axId val="216827216"/>
        <c:axId val="216829616"/>
      </c:barChart>
      <c:lineChart>
        <c:grouping val="standard"/>
        <c:varyColors val="0"/>
        <c:ser>
          <c:idx val="0"/>
          <c:order val="0"/>
          <c:tx>
            <c:strRef>
              <c:f>Росстат_График!$C$49</c:f>
              <c:strCache>
                <c:ptCount val="1"/>
                <c:pt idx="0">
                  <c:v>Уровень занятости, %</c:v>
                </c:pt>
              </c:strCache>
            </c:strRef>
          </c:tx>
          <c:spPr>
            <a:ln w="28575" cap="rnd">
              <a:solidFill>
                <a:srgbClr val="2567C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567C9"/>
              </a:solidFill>
              <a:ln w="9525">
                <a:solidFill>
                  <a:srgbClr val="2567C9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5168301095395938E-2"/>
                  <c:y val="-0.1588312943695496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C7-4EE9-B0A2-F5E4D4A39F1D}"/>
                </c:ext>
              </c:extLst>
            </c:dLbl>
            <c:dLbl>
              <c:idx val="1"/>
              <c:layout>
                <c:manualLayout>
                  <c:x val="-1.6666837408764276E-2"/>
                  <c:y val="-0.1588312943695496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DC7-4EE9-B0A2-F5E4D4A39F1D}"/>
                </c:ext>
              </c:extLst>
            </c:dLbl>
            <c:dLbl>
              <c:idx val="2"/>
              <c:layout>
                <c:manualLayout>
                  <c:x val="-1.5400632306770853E-2"/>
                  <c:y val="-0.1588312943695497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DC7-4EE9-B0A2-F5E4D4A39F1D}"/>
                </c:ext>
              </c:extLst>
            </c:dLbl>
            <c:dLbl>
              <c:idx val="3"/>
              <c:layout>
                <c:manualLayout>
                  <c:x val="-1.5609730397008305E-2"/>
                  <c:y val="-0.1478309375075789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DC7-4EE9-B0A2-F5E4D4A39F1D}"/>
                </c:ext>
              </c:extLst>
            </c:dLbl>
            <c:dLbl>
              <c:idx val="4"/>
              <c:layout>
                <c:manualLayout>
                  <c:x val="-1.5400632306770863E-2"/>
                  <c:y val="-0.142330759076593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DC7-4EE9-B0A2-F5E4D4A39F1D}"/>
                </c:ext>
              </c:extLst>
            </c:dLbl>
            <c:dLbl>
              <c:idx val="5"/>
              <c:layout>
                <c:manualLayout>
                  <c:x val="-1.6565215371032966E-2"/>
                  <c:y val="-0.142330759076593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C7-4EE9-B0A2-F5E4D4A39F1D}"/>
                </c:ext>
              </c:extLst>
            </c:dLbl>
            <c:dLbl>
              <c:idx val="36"/>
              <c:layout>
                <c:manualLayout>
                  <c:x val="-1.6571069385807918E-2"/>
                  <c:y val="-0.1698316512315203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DC7-4EE9-B0A2-F5E4D4A39F1D}"/>
                </c:ext>
              </c:extLst>
            </c:dLbl>
            <c:dLbl>
              <c:idx val="37"/>
              <c:layout>
                <c:manualLayout>
                  <c:x val="-1.611802352362679E-2"/>
                  <c:y val="-0.1643314728005349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DC7-4EE9-B0A2-F5E4D4A39F1D}"/>
                </c:ext>
              </c:extLst>
            </c:dLbl>
            <c:dLbl>
              <c:idx val="38"/>
              <c:layout>
                <c:manualLayout>
                  <c:x val="-1.4015426060683449E-2"/>
                  <c:y val="-0.1588312943695496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DC7-4EE9-B0A2-F5E4D4A39F1D}"/>
                </c:ext>
              </c:extLst>
            </c:dLbl>
            <c:dLbl>
              <c:idx val="39"/>
              <c:layout>
                <c:manualLayout>
                  <c:x val="-1.4204126568190112E-2"/>
                  <c:y val="-0.1643314728005350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DC7-4EE9-B0A2-F5E4D4A39F1D}"/>
                </c:ext>
              </c:extLst>
            </c:dLbl>
            <c:dLbl>
              <c:idx val="40"/>
              <c:layout>
                <c:manualLayout>
                  <c:x val="-1.4204126568189942E-2"/>
                  <c:y val="-0.1643314728005349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DC7-4EE9-B0A2-F5E4D4A39F1D}"/>
                </c:ext>
              </c:extLst>
            </c:dLbl>
            <c:dLbl>
              <c:idx val="41"/>
              <c:layout>
                <c:manualLayout>
                  <c:x val="-1.517708211755813E-2"/>
                  <c:y val="-0.164331472800535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DC7-4EE9-B0A2-F5E4D4A39F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rgbClr val="002C50"/>
                    </a:solidFill>
                    <a:latin typeface="Montserrat" panose="00000500000000000000" pitchFamily="2" charset="-52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Росстат_График!$A$50:$B$91</c:f>
              <c:multiLvlStrCache>
                <c:ptCount val="42"/>
                <c:lvl>
                  <c:pt idx="0">
                    <c:v>2019</c:v>
                  </c:pt>
                  <c:pt idx="1">
                    <c:v>2020</c:v>
                  </c:pt>
                  <c:pt idx="2">
                    <c:v>2021</c:v>
                  </c:pt>
                  <c:pt idx="3">
                    <c:v>2022</c:v>
                  </c:pt>
                  <c:pt idx="4">
                    <c:v>2023</c:v>
                  </c:pt>
                  <c:pt idx="5">
                    <c:v>2024</c:v>
                  </c:pt>
                  <c:pt idx="6">
                    <c:v>2019</c:v>
                  </c:pt>
                  <c:pt idx="7">
                    <c:v>2020</c:v>
                  </c:pt>
                  <c:pt idx="8">
                    <c:v>2021</c:v>
                  </c:pt>
                  <c:pt idx="9">
                    <c:v>2022</c:v>
                  </c:pt>
                  <c:pt idx="10">
                    <c:v>2023</c:v>
                  </c:pt>
                  <c:pt idx="11">
                    <c:v>2024</c:v>
                  </c:pt>
                  <c:pt idx="12">
                    <c:v>2019</c:v>
                  </c:pt>
                  <c:pt idx="13">
                    <c:v>2020</c:v>
                  </c:pt>
                  <c:pt idx="14">
                    <c:v>2021</c:v>
                  </c:pt>
                  <c:pt idx="15">
                    <c:v>2022</c:v>
                  </c:pt>
                  <c:pt idx="16">
                    <c:v>2023</c:v>
                  </c:pt>
                  <c:pt idx="17">
                    <c:v>2024</c:v>
                  </c:pt>
                  <c:pt idx="18">
                    <c:v>2019</c:v>
                  </c:pt>
                  <c:pt idx="19">
                    <c:v>2020</c:v>
                  </c:pt>
                  <c:pt idx="20">
                    <c:v>2021</c:v>
                  </c:pt>
                  <c:pt idx="21">
                    <c:v>2022</c:v>
                  </c:pt>
                  <c:pt idx="22">
                    <c:v>2023</c:v>
                  </c:pt>
                  <c:pt idx="23">
                    <c:v>2024</c:v>
                  </c:pt>
                  <c:pt idx="24">
                    <c:v>2019</c:v>
                  </c:pt>
                  <c:pt idx="25">
                    <c:v>2020</c:v>
                  </c:pt>
                  <c:pt idx="26">
                    <c:v>2021</c:v>
                  </c:pt>
                  <c:pt idx="27">
                    <c:v>2022</c:v>
                  </c:pt>
                  <c:pt idx="28">
                    <c:v>2023</c:v>
                  </c:pt>
                  <c:pt idx="29">
                    <c:v>2024</c:v>
                  </c:pt>
                  <c:pt idx="30">
                    <c:v>2019</c:v>
                  </c:pt>
                  <c:pt idx="31">
                    <c:v>2020</c:v>
                  </c:pt>
                  <c:pt idx="32">
                    <c:v>2021</c:v>
                  </c:pt>
                  <c:pt idx="33">
                    <c:v>2022</c:v>
                  </c:pt>
                  <c:pt idx="34">
                    <c:v>2023</c:v>
                  </c:pt>
                  <c:pt idx="35">
                    <c:v>2024</c:v>
                  </c:pt>
                  <c:pt idx="36">
                    <c:v>2019</c:v>
                  </c:pt>
                  <c:pt idx="37">
                    <c:v>2020</c:v>
                  </c:pt>
                  <c:pt idx="38">
                    <c:v>2021</c:v>
                  </c:pt>
                  <c:pt idx="39">
                    <c:v>2022</c:v>
                  </c:pt>
                  <c:pt idx="40">
                    <c:v>2023</c:v>
                  </c:pt>
                  <c:pt idx="41">
                    <c:v>2024</c:v>
                  </c:pt>
                </c:lvl>
                <c:lvl>
                  <c:pt idx="0">
                    <c:v>15-19</c:v>
                  </c:pt>
                  <c:pt idx="6">
                    <c:v>20-29</c:v>
                  </c:pt>
                  <c:pt idx="12">
                    <c:v>30-39</c:v>
                  </c:pt>
                  <c:pt idx="18">
                    <c:v>40-49</c:v>
                  </c:pt>
                  <c:pt idx="24">
                    <c:v>50-59</c:v>
                  </c:pt>
                  <c:pt idx="30">
                    <c:v>60-69</c:v>
                  </c:pt>
                  <c:pt idx="36">
                    <c:v>70+</c:v>
                  </c:pt>
                </c:lvl>
              </c:multiLvlStrCache>
            </c:multiLvlStrRef>
          </c:cat>
          <c:val>
            <c:numRef>
              <c:f>Росстат_График!$C$50:$C$91</c:f>
              <c:numCache>
                <c:formatCode>0.0</c:formatCode>
                <c:ptCount val="42"/>
                <c:pt idx="0">
                  <c:v>5.0579565127878219</c:v>
                </c:pt>
                <c:pt idx="1">
                  <c:v>4.6912607381498725</c:v>
                </c:pt>
                <c:pt idx="2">
                  <c:v>4.4781141638739408</c:v>
                </c:pt>
                <c:pt idx="3">
                  <c:v>4.1312343200654258</c:v>
                </c:pt>
                <c:pt idx="4">
                  <c:v>5.3863623138392214</c:v>
                </c:pt>
                <c:pt idx="5">
                  <c:v>4.9745292574837894</c:v>
                </c:pt>
                <c:pt idx="6">
                  <c:v>69.49967950129242</c:v>
                </c:pt>
                <c:pt idx="7">
                  <c:v>67.190620404864831</c:v>
                </c:pt>
                <c:pt idx="8">
                  <c:v>68.124418299564269</c:v>
                </c:pt>
                <c:pt idx="9">
                  <c:v>66.748323399097899</c:v>
                </c:pt>
                <c:pt idx="10">
                  <c:v>67.995327126244675</c:v>
                </c:pt>
                <c:pt idx="11">
                  <c:v>68.455008898712506</c:v>
                </c:pt>
                <c:pt idx="12">
                  <c:v>87.140935094901877</c:v>
                </c:pt>
                <c:pt idx="13">
                  <c:v>85.351379596799703</c:v>
                </c:pt>
                <c:pt idx="14">
                  <c:v>87.229974894275301</c:v>
                </c:pt>
                <c:pt idx="15">
                  <c:v>88.316829960153228</c:v>
                </c:pt>
                <c:pt idx="16">
                  <c:v>89.431370293238572</c:v>
                </c:pt>
                <c:pt idx="17">
                  <c:v>90.176361200758208</c:v>
                </c:pt>
                <c:pt idx="18">
                  <c:v>89.462680499608993</c:v>
                </c:pt>
                <c:pt idx="19">
                  <c:v>88.774648457587219</c:v>
                </c:pt>
                <c:pt idx="20">
                  <c:v>90.230760479331977</c:v>
                </c:pt>
                <c:pt idx="21">
                  <c:v>91.489272878993802</c:v>
                </c:pt>
                <c:pt idx="22">
                  <c:v>92.125871234491186</c:v>
                </c:pt>
                <c:pt idx="23">
                  <c:v>92.780255228002972</c:v>
                </c:pt>
                <c:pt idx="24">
                  <c:v>74.177442212605456</c:v>
                </c:pt>
                <c:pt idx="25">
                  <c:v>74.96357035464824</c:v>
                </c:pt>
                <c:pt idx="26">
                  <c:v>77.732753087483133</c:v>
                </c:pt>
                <c:pt idx="27">
                  <c:v>80.892269732901312</c:v>
                </c:pt>
                <c:pt idx="28">
                  <c:v>83.536151151239622</c:v>
                </c:pt>
                <c:pt idx="29">
                  <c:v>85.905607334087804</c:v>
                </c:pt>
                <c:pt idx="30">
                  <c:v>24.090255957868784</c:v>
                </c:pt>
                <c:pt idx="31">
                  <c:v>24.652559447160197</c:v>
                </c:pt>
                <c:pt idx="32">
                  <c:v>25.726609581474865</c:v>
                </c:pt>
                <c:pt idx="33">
                  <c:v>26.575847970018039</c:v>
                </c:pt>
                <c:pt idx="34">
                  <c:v>28.244690222304662</c:v>
                </c:pt>
                <c:pt idx="35">
                  <c:v>30.499185423741629</c:v>
                </c:pt>
                <c:pt idx="36">
                  <c:v>2.4490259547371291</c:v>
                </c:pt>
                <c:pt idx="37">
                  <c:v>2.2823319250303182</c:v>
                </c:pt>
                <c:pt idx="38">
                  <c:v>2.1065831735274259</c:v>
                </c:pt>
                <c:pt idx="39">
                  <c:v>1.9228464797956488</c:v>
                </c:pt>
                <c:pt idx="40">
                  <c:v>1.881241096519342</c:v>
                </c:pt>
                <c:pt idx="41">
                  <c:v>2.1290190612957773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DC7-4EE9-B0A2-F5E4D4A39F1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4150096"/>
        <c:axId val="24149616"/>
      </c:lineChart>
      <c:catAx>
        <c:axId val="21682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002C50"/>
                </a:solidFill>
                <a:latin typeface="Montserrat" panose="00000500000000000000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16829616"/>
        <c:crosses val="autoZero"/>
        <c:auto val="1"/>
        <c:lblAlgn val="ctr"/>
        <c:lblOffset val="100"/>
        <c:noMultiLvlLbl val="0"/>
      </c:catAx>
      <c:valAx>
        <c:axId val="216829616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2C50"/>
                </a:solidFill>
                <a:latin typeface="Montserrat" panose="00000500000000000000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16827216"/>
        <c:crosses val="autoZero"/>
        <c:crossBetween val="between"/>
      </c:valAx>
      <c:valAx>
        <c:axId val="24149616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2C50"/>
                </a:solidFill>
                <a:latin typeface="Montserrat" panose="00000500000000000000" pitchFamily="2" charset="-52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4150096"/>
        <c:crosses val="max"/>
        <c:crossBetween val="between"/>
      </c:valAx>
      <c:catAx>
        <c:axId val="24150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1496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002C50"/>
              </a:solidFill>
              <a:latin typeface="Montserrat" panose="00000500000000000000" pitchFamily="2" charset="-52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bg1"/>
          </a:solidFill>
          <a:latin typeface="Montserrat" panose="00000500000000000000" pitchFamily="2" charset="-52"/>
          <a:cs typeface="Arial" panose="020B0604020202020204" pitchFamily="34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'схема 30 нов'!$D$6:$D$7</c:f>
              <c:strCache>
                <c:ptCount val="2"/>
                <c:pt idx="0">
                  <c:v>Мужчины</c:v>
                </c:pt>
                <c:pt idx="1">
                  <c:v>Численость населения </c:v>
                </c:pt>
              </c:strCache>
            </c:strRef>
          </c:tx>
          <c:spPr>
            <a:solidFill>
              <a:srgbClr val="91C4F2"/>
            </a:solidFill>
            <a:ln>
              <a:noFill/>
            </a:ln>
            <a:effectLst/>
          </c:spPr>
          <c:invertIfNegative val="0"/>
          <c:cat>
            <c:numRef>
              <c:f>'схема 30 нов'!$C$8:$C$108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'схема 30 нов'!$D$8:$D$108</c:f>
              <c:numCache>
                <c:formatCode>General</c:formatCode>
                <c:ptCount val="101"/>
                <c:pt idx="0">
                  <c:v>601470</c:v>
                </c:pt>
                <c:pt idx="1">
                  <c:v>594150</c:v>
                </c:pt>
                <c:pt idx="2">
                  <c:v>587899</c:v>
                </c:pt>
                <c:pt idx="3">
                  <c:v>591141</c:v>
                </c:pt>
                <c:pt idx="4">
                  <c:v>598079</c:v>
                </c:pt>
                <c:pt idx="5">
                  <c:v>609392</c:v>
                </c:pt>
                <c:pt idx="6">
                  <c:v>648291</c:v>
                </c:pt>
                <c:pt idx="7">
                  <c:v>679706</c:v>
                </c:pt>
                <c:pt idx="8">
                  <c:v>727124</c:v>
                </c:pt>
                <c:pt idx="9">
                  <c:v>744737</c:v>
                </c:pt>
                <c:pt idx="10">
                  <c:v>772294</c:v>
                </c:pt>
                <c:pt idx="11">
                  <c:v>837136</c:v>
                </c:pt>
                <c:pt idx="12">
                  <c:v>878509</c:v>
                </c:pt>
                <c:pt idx="13">
                  <c:v>978199</c:v>
                </c:pt>
                <c:pt idx="14">
                  <c:v>1009674</c:v>
                </c:pt>
                <c:pt idx="15">
                  <c:v>1002836</c:v>
                </c:pt>
                <c:pt idx="16">
                  <c:v>992909</c:v>
                </c:pt>
                <c:pt idx="17">
                  <c:v>1000165</c:v>
                </c:pt>
                <c:pt idx="18">
                  <c:v>947874</c:v>
                </c:pt>
                <c:pt idx="19">
                  <c:v>927460</c:v>
                </c:pt>
                <c:pt idx="20">
                  <c:v>905555</c:v>
                </c:pt>
                <c:pt idx="21">
                  <c:v>903861</c:v>
                </c:pt>
                <c:pt idx="22">
                  <c:v>855342</c:v>
                </c:pt>
                <c:pt idx="23">
                  <c:v>789517</c:v>
                </c:pt>
                <c:pt idx="24">
                  <c:v>804206</c:v>
                </c:pt>
                <c:pt idx="25">
                  <c:v>782372</c:v>
                </c:pt>
                <c:pt idx="26">
                  <c:v>796443</c:v>
                </c:pt>
                <c:pt idx="27">
                  <c:v>782425</c:v>
                </c:pt>
                <c:pt idx="28">
                  <c:v>731537</c:v>
                </c:pt>
                <c:pt idx="29">
                  <c:v>784493</c:v>
                </c:pt>
                <c:pt idx="30">
                  <c:v>733572</c:v>
                </c:pt>
                <c:pt idx="31">
                  <c:v>720940</c:v>
                </c:pt>
                <c:pt idx="32">
                  <c:v>689694</c:v>
                </c:pt>
                <c:pt idx="33">
                  <c:v>759502</c:v>
                </c:pt>
                <c:pt idx="34">
                  <c:v>806397</c:v>
                </c:pt>
                <c:pt idx="35">
                  <c:v>783505</c:v>
                </c:pt>
                <c:pt idx="36">
                  <c:v>796849</c:v>
                </c:pt>
                <c:pt idx="37">
                  <c:v>883342</c:v>
                </c:pt>
                <c:pt idx="38">
                  <c:v>970811</c:v>
                </c:pt>
                <c:pt idx="39">
                  <c:v>1167262</c:v>
                </c:pt>
                <c:pt idx="40">
                  <c:v>1179847</c:v>
                </c:pt>
                <c:pt idx="41">
                  <c:v>1195366</c:v>
                </c:pt>
                <c:pt idx="42">
                  <c:v>1247673</c:v>
                </c:pt>
                <c:pt idx="43">
                  <c:v>1256083</c:v>
                </c:pt>
                <c:pt idx="44">
                  <c:v>1246542</c:v>
                </c:pt>
                <c:pt idx="45">
                  <c:v>1162717</c:v>
                </c:pt>
                <c:pt idx="46">
                  <c:v>1168230</c:v>
                </c:pt>
                <c:pt idx="47">
                  <c:v>1095226</c:v>
                </c:pt>
                <c:pt idx="48">
                  <c:v>1031930</c:v>
                </c:pt>
                <c:pt idx="49">
                  <c:v>1132370</c:v>
                </c:pt>
                <c:pt idx="50">
                  <c:v>1004806</c:v>
                </c:pt>
                <c:pt idx="51">
                  <c:v>981999</c:v>
                </c:pt>
                <c:pt idx="52">
                  <c:v>913282</c:v>
                </c:pt>
                <c:pt idx="53">
                  <c:v>949091</c:v>
                </c:pt>
                <c:pt idx="54">
                  <c:v>940182</c:v>
                </c:pt>
                <c:pt idx="55">
                  <c:v>878393</c:v>
                </c:pt>
                <c:pt idx="56">
                  <c:v>825412</c:v>
                </c:pt>
                <c:pt idx="57">
                  <c:v>827267</c:v>
                </c:pt>
                <c:pt idx="58">
                  <c:v>786945</c:v>
                </c:pt>
                <c:pt idx="59">
                  <c:v>839511</c:v>
                </c:pt>
                <c:pt idx="60">
                  <c:v>735697</c:v>
                </c:pt>
                <c:pt idx="61">
                  <c:v>723702</c:v>
                </c:pt>
                <c:pt idx="62">
                  <c:v>662067</c:v>
                </c:pt>
                <c:pt idx="63">
                  <c:v>677402</c:v>
                </c:pt>
                <c:pt idx="64">
                  <c:v>719661</c:v>
                </c:pt>
                <c:pt idx="65">
                  <c:v>679445</c:v>
                </c:pt>
                <c:pt idx="66">
                  <c:v>726800</c:v>
                </c:pt>
                <c:pt idx="67">
                  <c:v>709496</c:v>
                </c:pt>
                <c:pt idx="68">
                  <c:v>718706</c:v>
                </c:pt>
                <c:pt idx="69">
                  <c:v>776590</c:v>
                </c:pt>
                <c:pt idx="70">
                  <c:v>682823</c:v>
                </c:pt>
                <c:pt idx="71">
                  <c:v>655017</c:v>
                </c:pt>
                <c:pt idx="72">
                  <c:v>595840</c:v>
                </c:pt>
                <c:pt idx="73">
                  <c:v>564525</c:v>
                </c:pt>
                <c:pt idx="74">
                  <c:v>535827</c:v>
                </c:pt>
                <c:pt idx="75">
                  <c:v>492917</c:v>
                </c:pt>
                <c:pt idx="76">
                  <c:v>417939</c:v>
                </c:pt>
                <c:pt idx="77">
                  <c:v>399856</c:v>
                </c:pt>
                <c:pt idx="78">
                  <c:v>349204</c:v>
                </c:pt>
                <c:pt idx="79">
                  <c:v>336489</c:v>
                </c:pt>
                <c:pt idx="80">
                  <c:v>301607</c:v>
                </c:pt>
                <c:pt idx="81">
                  <c:v>229236</c:v>
                </c:pt>
                <c:pt idx="82">
                  <c:v>197474</c:v>
                </c:pt>
                <c:pt idx="83">
                  <c:v>162667</c:v>
                </c:pt>
                <c:pt idx="84">
                  <c:v>101265</c:v>
                </c:pt>
                <c:pt idx="85">
                  <c:v>59814</c:v>
                </c:pt>
                <c:pt idx="86">
                  <c:v>50668</c:v>
                </c:pt>
                <c:pt idx="87">
                  <c:v>60408</c:v>
                </c:pt>
                <c:pt idx="88">
                  <c:v>75075</c:v>
                </c:pt>
                <c:pt idx="89">
                  <c:v>71115</c:v>
                </c:pt>
                <c:pt idx="90">
                  <c:v>62046</c:v>
                </c:pt>
                <c:pt idx="91">
                  <c:v>49563</c:v>
                </c:pt>
                <c:pt idx="92">
                  <c:v>40443</c:v>
                </c:pt>
                <c:pt idx="93">
                  <c:v>26738</c:v>
                </c:pt>
                <c:pt idx="94">
                  <c:v>18748</c:v>
                </c:pt>
                <c:pt idx="95">
                  <c:v>10699</c:v>
                </c:pt>
                <c:pt idx="96">
                  <c:v>7506</c:v>
                </c:pt>
                <c:pt idx="97">
                  <c:v>7257</c:v>
                </c:pt>
                <c:pt idx="98">
                  <c:v>4324</c:v>
                </c:pt>
                <c:pt idx="99">
                  <c:v>3787</c:v>
                </c:pt>
                <c:pt idx="100" formatCode="0">
                  <c:v>5426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13-42BD-8EFF-30D08A1401EC}"/>
            </c:ext>
          </c:extLst>
        </c:ser>
        <c:ser>
          <c:idx val="1"/>
          <c:order val="1"/>
          <c:tx>
            <c:strRef>
              <c:f>'схема 30 нов'!$E$6:$E$7</c:f>
              <c:strCache>
                <c:ptCount val="2"/>
                <c:pt idx="0">
                  <c:v>Мужчины</c:v>
                </c:pt>
                <c:pt idx="1">
                  <c:v>Численость занятых</c:v>
                </c:pt>
              </c:strCache>
            </c:strRef>
          </c:tx>
          <c:spPr>
            <a:solidFill>
              <a:srgbClr val="2567C9"/>
            </a:solidFill>
            <a:ln>
              <a:noFill/>
            </a:ln>
            <a:effectLst/>
          </c:spPr>
          <c:invertIfNegative val="0"/>
          <c:cat>
            <c:numRef>
              <c:f>'схема 30 нов'!$C$8:$C$108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'схема 30 нов'!$E$8:$E$108</c:f>
              <c:numCache>
                <c:formatCode>General</c:formatCode>
                <c:ptCount val="101"/>
                <c:pt idx="15">
                  <c:v>13253.243197966398</c:v>
                </c:pt>
                <c:pt idx="16">
                  <c:v>21031.04092285216</c:v>
                </c:pt>
                <c:pt idx="17">
                  <c:v>30879.405202262791</c:v>
                </c:pt>
                <c:pt idx="18">
                  <c:v>92532.498260370106</c:v>
                </c:pt>
                <c:pt idx="19">
                  <c:v>153349.50952705642</c:v>
                </c:pt>
                <c:pt idx="20">
                  <c:v>239726.67345289167</c:v>
                </c:pt>
                <c:pt idx="21">
                  <c:v>341868.7479927559</c:v>
                </c:pt>
                <c:pt idx="22">
                  <c:v>453901.11440118781</c:v>
                </c:pt>
                <c:pt idx="23">
                  <c:v>547477.68980335724</c:v>
                </c:pt>
                <c:pt idx="24">
                  <c:v>657856.59246150707</c:v>
                </c:pt>
                <c:pt idx="25">
                  <c:v>707144.31420851429</c:v>
                </c:pt>
                <c:pt idx="26">
                  <c:v>736440.13736202638</c:v>
                </c:pt>
                <c:pt idx="27">
                  <c:v>722246.14575820882</c:v>
                </c:pt>
                <c:pt idx="28">
                  <c:v>687077.79689431854</c:v>
                </c:pt>
                <c:pt idx="29">
                  <c:v>734754.30667270184</c:v>
                </c:pt>
                <c:pt idx="30">
                  <c:v>688010.70295139961</c:v>
                </c:pt>
                <c:pt idx="31">
                  <c:v>678101.81736664695</c:v>
                </c:pt>
                <c:pt idx="32">
                  <c:v>646186.38825359428</c:v>
                </c:pt>
                <c:pt idx="33">
                  <c:v>713616.45214239298</c:v>
                </c:pt>
                <c:pt idx="34">
                  <c:v>758692.2533289342</c:v>
                </c:pt>
                <c:pt idx="35">
                  <c:v>735303.91859303124</c:v>
                </c:pt>
                <c:pt idx="36">
                  <c:v>746345.61349763244</c:v>
                </c:pt>
                <c:pt idx="37">
                  <c:v>828924.53220195707</c:v>
                </c:pt>
                <c:pt idx="38">
                  <c:v>914621.86899764847</c:v>
                </c:pt>
                <c:pt idx="39">
                  <c:v>1098547.3690058407</c:v>
                </c:pt>
                <c:pt idx="40">
                  <c:v>1119496.0692556009</c:v>
                </c:pt>
                <c:pt idx="41">
                  <c:v>1119899.0995827296</c:v>
                </c:pt>
                <c:pt idx="42">
                  <c:v>1169957.996306044</c:v>
                </c:pt>
                <c:pt idx="43">
                  <c:v>1180502.3318309998</c:v>
                </c:pt>
                <c:pt idx="44">
                  <c:v>1171280.7827155236</c:v>
                </c:pt>
                <c:pt idx="45">
                  <c:v>1088170.0829598326</c:v>
                </c:pt>
                <c:pt idx="46">
                  <c:v>1089011.9720498631</c:v>
                </c:pt>
                <c:pt idx="47">
                  <c:v>1022521.7713824213</c:v>
                </c:pt>
                <c:pt idx="48">
                  <c:v>963566.84650170954</c:v>
                </c:pt>
                <c:pt idx="49">
                  <c:v>1048219.8411855828</c:v>
                </c:pt>
                <c:pt idx="50">
                  <c:v>924696.93114348839</c:v>
                </c:pt>
                <c:pt idx="51">
                  <c:v>897362.67753238697</c:v>
                </c:pt>
                <c:pt idx="52">
                  <c:v>836091.63891345938</c:v>
                </c:pt>
                <c:pt idx="53">
                  <c:v>871676.20402069995</c:v>
                </c:pt>
                <c:pt idx="54">
                  <c:v>851391.3948267391</c:v>
                </c:pt>
                <c:pt idx="55">
                  <c:v>780614.14038678736</c:v>
                </c:pt>
                <c:pt idx="56">
                  <c:v>732843.91373816947</c:v>
                </c:pt>
                <c:pt idx="57">
                  <c:v>714426.56951242976</c:v>
                </c:pt>
                <c:pt idx="58">
                  <c:v>662322.6091950275</c:v>
                </c:pt>
                <c:pt idx="59">
                  <c:v>679017.29531589884</c:v>
                </c:pt>
                <c:pt idx="60">
                  <c:v>545065.96243463829</c:v>
                </c:pt>
                <c:pt idx="61">
                  <c:v>502965.10922974441</c:v>
                </c:pt>
                <c:pt idx="62">
                  <c:v>432802.35294177779</c:v>
                </c:pt>
                <c:pt idx="63">
                  <c:v>417343.17440319131</c:v>
                </c:pt>
                <c:pt idx="64">
                  <c:v>397581.95044391626</c:v>
                </c:pt>
                <c:pt idx="65">
                  <c:v>282804.37065630284</c:v>
                </c:pt>
                <c:pt idx="66">
                  <c:v>217537.44404201591</c:v>
                </c:pt>
                <c:pt idx="67">
                  <c:v>163230.15288980911</c:v>
                </c:pt>
                <c:pt idx="68">
                  <c:v>124387.62175588141</c:v>
                </c:pt>
                <c:pt idx="69">
                  <c:v>69989.391329707578</c:v>
                </c:pt>
                <c:pt idx="70">
                  <c:v>42511.01994818556</c:v>
                </c:pt>
                <c:pt idx="71">
                  <c:v>32902.358080623773</c:v>
                </c:pt>
                <c:pt idx="72">
                  <c:v>20477.624927051336</c:v>
                </c:pt>
                <c:pt idx="73">
                  <c:v>14624.323846213172</c:v>
                </c:pt>
                <c:pt idx="74">
                  <c:v>15108.632404853606</c:v>
                </c:pt>
                <c:pt idx="75">
                  <c:v>8987.2794811167696</c:v>
                </c:pt>
                <c:pt idx="76">
                  <c:v>8058.3061622811083</c:v>
                </c:pt>
                <c:pt idx="77">
                  <c:v>8084.3431588130725</c:v>
                </c:pt>
                <c:pt idx="78">
                  <c:v>2280.6827060661899</c:v>
                </c:pt>
                <c:pt idx="79">
                  <c:v>2945.6016004107978</c:v>
                </c:pt>
                <c:pt idx="80">
                  <c:v>3998.3072880953391</c:v>
                </c:pt>
                <c:pt idx="81">
                  <c:v>2788.3952608857981</c:v>
                </c:pt>
                <c:pt idx="82">
                  <c:v>1116.1538742022501</c:v>
                </c:pt>
                <c:pt idx="83">
                  <c:v>652.49084334136194</c:v>
                </c:pt>
                <c:pt idx="84">
                  <c:v>167.76642521617839</c:v>
                </c:pt>
                <c:pt idx="85">
                  <c:v>155.48944872226852</c:v>
                </c:pt>
                <c:pt idx="86">
                  <c:v>207.3639243171763</c:v>
                </c:pt>
                <c:pt idx="87">
                  <c:v>523.4282986231832</c:v>
                </c:pt>
                <c:pt idx="88">
                  <c:v>267.03111708710327</c:v>
                </c:pt>
                <c:pt idx="89">
                  <c:v>205.53846154446811</c:v>
                </c:pt>
                <c:pt idx="90">
                  <c:v>42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13-42BD-8EFF-30D08A1401EC}"/>
            </c:ext>
          </c:extLst>
        </c:ser>
        <c:ser>
          <c:idx val="2"/>
          <c:order val="2"/>
          <c:tx>
            <c:strRef>
              <c:f>'схема 30 нов'!$F$6:$F$7</c:f>
              <c:strCache>
                <c:ptCount val="2"/>
                <c:pt idx="0">
                  <c:v>Женщины</c:v>
                </c:pt>
                <c:pt idx="1">
                  <c:v>Численость населения </c:v>
                </c:pt>
              </c:strCache>
            </c:strRef>
          </c:tx>
          <c:spPr>
            <a:solidFill>
              <a:srgbClr val="F191C1"/>
            </a:solidFill>
            <a:ln>
              <a:noFill/>
            </a:ln>
            <a:effectLst/>
          </c:spPr>
          <c:invertIfNegative val="0"/>
          <c:cat>
            <c:numRef>
              <c:f>'схема 30 нов'!$C$8:$C$108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'схема 30 нов'!$F$8:$F$108</c:f>
              <c:numCache>
                <c:formatCode>General</c:formatCode>
                <c:ptCount val="101"/>
                <c:pt idx="0">
                  <c:v>-567438</c:v>
                </c:pt>
                <c:pt idx="1">
                  <c:v>-560620</c:v>
                </c:pt>
                <c:pt idx="2">
                  <c:v>-554747</c:v>
                </c:pt>
                <c:pt idx="3">
                  <c:v>-557819</c:v>
                </c:pt>
                <c:pt idx="4">
                  <c:v>-564450</c:v>
                </c:pt>
                <c:pt idx="5">
                  <c:v>-575191</c:v>
                </c:pt>
                <c:pt idx="6">
                  <c:v>-611929</c:v>
                </c:pt>
                <c:pt idx="7">
                  <c:v>-643710</c:v>
                </c:pt>
                <c:pt idx="8">
                  <c:v>-685785</c:v>
                </c:pt>
                <c:pt idx="9">
                  <c:v>-702190</c:v>
                </c:pt>
                <c:pt idx="10">
                  <c:v>-728990</c:v>
                </c:pt>
                <c:pt idx="11">
                  <c:v>-786343</c:v>
                </c:pt>
                <c:pt idx="12">
                  <c:v>-829303</c:v>
                </c:pt>
                <c:pt idx="13">
                  <c:v>-924791</c:v>
                </c:pt>
                <c:pt idx="14">
                  <c:v>-956043</c:v>
                </c:pt>
                <c:pt idx="15">
                  <c:v>-946075</c:v>
                </c:pt>
                <c:pt idx="16">
                  <c:v>-940104</c:v>
                </c:pt>
                <c:pt idx="17">
                  <c:v>-943740</c:v>
                </c:pt>
                <c:pt idx="18">
                  <c:v>-895526</c:v>
                </c:pt>
                <c:pt idx="19">
                  <c:v>-870939</c:v>
                </c:pt>
                <c:pt idx="20">
                  <c:v>-852606</c:v>
                </c:pt>
                <c:pt idx="21">
                  <c:v>-854253</c:v>
                </c:pt>
                <c:pt idx="22">
                  <c:v>-806873</c:v>
                </c:pt>
                <c:pt idx="23">
                  <c:v>-743311</c:v>
                </c:pt>
                <c:pt idx="24">
                  <c:v>-759565</c:v>
                </c:pt>
                <c:pt idx="25">
                  <c:v>-741430</c:v>
                </c:pt>
                <c:pt idx="26">
                  <c:v>-760585</c:v>
                </c:pt>
                <c:pt idx="27">
                  <c:v>-736817</c:v>
                </c:pt>
                <c:pt idx="28">
                  <c:v>-693381</c:v>
                </c:pt>
                <c:pt idx="29">
                  <c:v>-745698</c:v>
                </c:pt>
                <c:pt idx="30">
                  <c:v>-702058</c:v>
                </c:pt>
                <c:pt idx="31">
                  <c:v>-704282</c:v>
                </c:pt>
                <c:pt idx="32">
                  <c:v>-676404</c:v>
                </c:pt>
                <c:pt idx="33">
                  <c:v>-746338</c:v>
                </c:pt>
                <c:pt idx="34">
                  <c:v>-806255</c:v>
                </c:pt>
                <c:pt idx="35">
                  <c:v>-776956</c:v>
                </c:pt>
                <c:pt idx="36">
                  <c:v>-805625</c:v>
                </c:pt>
                <c:pt idx="37">
                  <c:v>-908985</c:v>
                </c:pt>
                <c:pt idx="38">
                  <c:v>-1000619</c:v>
                </c:pt>
                <c:pt idx="39">
                  <c:v>-1197549</c:v>
                </c:pt>
                <c:pt idx="40">
                  <c:v>-1233866</c:v>
                </c:pt>
                <c:pt idx="41">
                  <c:v>-1262445</c:v>
                </c:pt>
                <c:pt idx="42">
                  <c:v>-1319107</c:v>
                </c:pt>
                <c:pt idx="43">
                  <c:v>-1325248</c:v>
                </c:pt>
                <c:pt idx="44">
                  <c:v>-1325689</c:v>
                </c:pt>
                <c:pt idx="45">
                  <c:v>-1247141</c:v>
                </c:pt>
                <c:pt idx="46">
                  <c:v>-1280132</c:v>
                </c:pt>
                <c:pt idx="47">
                  <c:v>-1212703</c:v>
                </c:pt>
                <c:pt idx="48">
                  <c:v>-1146096</c:v>
                </c:pt>
                <c:pt idx="49">
                  <c:v>-1240185</c:v>
                </c:pt>
                <c:pt idx="50">
                  <c:v>-1134625</c:v>
                </c:pt>
                <c:pt idx="51">
                  <c:v>-1120049</c:v>
                </c:pt>
                <c:pt idx="52">
                  <c:v>-1063618</c:v>
                </c:pt>
                <c:pt idx="53">
                  <c:v>-1103012</c:v>
                </c:pt>
                <c:pt idx="54">
                  <c:v>-1105288</c:v>
                </c:pt>
                <c:pt idx="55">
                  <c:v>-1034999</c:v>
                </c:pt>
                <c:pt idx="56">
                  <c:v>-989657</c:v>
                </c:pt>
                <c:pt idx="57">
                  <c:v>-998807</c:v>
                </c:pt>
                <c:pt idx="58">
                  <c:v>-955854</c:v>
                </c:pt>
                <c:pt idx="59">
                  <c:v>-1000533</c:v>
                </c:pt>
                <c:pt idx="60">
                  <c:v>-912634</c:v>
                </c:pt>
                <c:pt idx="61">
                  <c:v>-911284</c:v>
                </c:pt>
                <c:pt idx="62">
                  <c:v>-859588</c:v>
                </c:pt>
                <c:pt idx="63">
                  <c:v>-893119</c:v>
                </c:pt>
                <c:pt idx="64">
                  <c:v>-958643</c:v>
                </c:pt>
                <c:pt idx="65">
                  <c:v>-943489</c:v>
                </c:pt>
                <c:pt idx="66">
                  <c:v>-1027475</c:v>
                </c:pt>
                <c:pt idx="67">
                  <c:v>-1039685</c:v>
                </c:pt>
                <c:pt idx="68">
                  <c:v>-1076468</c:v>
                </c:pt>
                <c:pt idx="69">
                  <c:v>-1164717</c:v>
                </c:pt>
                <c:pt idx="70">
                  <c:v>-1071038</c:v>
                </c:pt>
                <c:pt idx="71">
                  <c:v>-1060184</c:v>
                </c:pt>
                <c:pt idx="72">
                  <c:v>-993016</c:v>
                </c:pt>
                <c:pt idx="73">
                  <c:v>-970986</c:v>
                </c:pt>
                <c:pt idx="74">
                  <c:v>-950230</c:v>
                </c:pt>
                <c:pt idx="75">
                  <c:v>-909789</c:v>
                </c:pt>
                <c:pt idx="76">
                  <c:v>-797636</c:v>
                </c:pt>
                <c:pt idx="77">
                  <c:v>-785981</c:v>
                </c:pt>
                <c:pt idx="78">
                  <c:v>-720854</c:v>
                </c:pt>
                <c:pt idx="79">
                  <c:v>-694613</c:v>
                </c:pt>
                <c:pt idx="80">
                  <c:v>-662928</c:v>
                </c:pt>
                <c:pt idx="81">
                  <c:v>-518493</c:v>
                </c:pt>
                <c:pt idx="82">
                  <c:v>-464152</c:v>
                </c:pt>
                <c:pt idx="83">
                  <c:v>-395068</c:v>
                </c:pt>
                <c:pt idx="84">
                  <c:v>-238141</c:v>
                </c:pt>
                <c:pt idx="85">
                  <c:v>-154379</c:v>
                </c:pt>
                <c:pt idx="86">
                  <c:v>-134049</c:v>
                </c:pt>
                <c:pt idx="87">
                  <c:v>-176940</c:v>
                </c:pt>
                <c:pt idx="88">
                  <c:v>-239169</c:v>
                </c:pt>
                <c:pt idx="89">
                  <c:v>-223375</c:v>
                </c:pt>
                <c:pt idx="90">
                  <c:v>-207963</c:v>
                </c:pt>
                <c:pt idx="91">
                  <c:v>-172439</c:v>
                </c:pt>
                <c:pt idx="92">
                  <c:v>-137033</c:v>
                </c:pt>
                <c:pt idx="93">
                  <c:v>-89260</c:v>
                </c:pt>
                <c:pt idx="94">
                  <c:v>-61874</c:v>
                </c:pt>
                <c:pt idx="95">
                  <c:v>-36428</c:v>
                </c:pt>
                <c:pt idx="96">
                  <c:v>-25850</c:v>
                </c:pt>
                <c:pt idx="97">
                  <c:v>-24500</c:v>
                </c:pt>
                <c:pt idx="98">
                  <c:v>-14360</c:v>
                </c:pt>
                <c:pt idx="99">
                  <c:v>-11336</c:v>
                </c:pt>
                <c:pt idx="100">
                  <c:v>-16221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13-42BD-8EFF-30D08A1401EC}"/>
            </c:ext>
          </c:extLst>
        </c:ser>
        <c:ser>
          <c:idx val="3"/>
          <c:order val="3"/>
          <c:tx>
            <c:strRef>
              <c:f>'схема 30 нов'!$G$6:$G$7</c:f>
              <c:strCache>
                <c:ptCount val="2"/>
                <c:pt idx="0">
                  <c:v>Женщины</c:v>
                </c:pt>
                <c:pt idx="1">
                  <c:v>Численость занятых</c:v>
                </c:pt>
              </c:strCache>
            </c:strRef>
          </c:tx>
          <c:spPr>
            <a:solidFill>
              <a:srgbClr val="C82A6E"/>
            </a:solidFill>
            <a:ln>
              <a:noFill/>
            </a:ln>
            <a:effectLst/>
          </c:spPr>
          <c:invertIfNegative val="0"/>
          <c:cat>
            <c:numRef>
              <c:f>'схема 30 нов'!$C$8:$C$108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'схема 30 нов'!$G$8:$G$108</c:f>
              <c:numCache>
                <c:formatCode>General</c:formatCode>
                <c:ptCount val="101"/>
                <c:pt idx="15">
                  <c:v>-9592.1768549009012</c:v>
                </c:pt>
                <c:pt idx="16">
                  <c:v>-13747.123641266318</c:v>
                </c:pt>
                <c:pt idx="17">
                  <c:v>-22869.339418672062</c:v>
                </c:pt>
                <c:pt idx="18">
                  <c:v>-60578.269644090127</c:v>
                </c:pt>
                <c:pt idx="19">
                  <c:v>-99267.943832415927</c:v>
                </c:pt>
                <c:pt idx="20">
                  <c:v>-159021.88364110579</c:v>
                </c:pt>
                <c:pt idx="21">
                  <c:v>-244294.43740221186</c:v>
                </c:pt>
                <c:pt idx="22">
                  <c:v>-343408.9403934349</c:v>
                </c:pt>
                <c:pt idx="23">
                  <c:v>-449107.07784311485</c:v>
                </c:pt>
                <c:pt idx="24">
                  <c:v>-542553.19631867099</c:v>
                </c:pt>
                <c:pt idx="25">
                  <c:v>-594715.16609959793</c:v>
                </c:pt>
                <c:pt idx="26">
                  <c:v>-612567.10436638293</c:v>
                </c:pt>
                <c:pt idx="27">
                  <c:v>-597556.9978390832</c:v>
                </c:pt>
                <c:pt idx="28">
                  <c:v>-557434.5719509162</c:v>
                </c:pt>
                <c:pt idx="29">
                  <c:v>-602780.65056296997</c:v>
                </c:pt>
                <c:pt idx="30">
                  <c:v>-571519.04614736373</c:v>
                </c:pt>
                <c:pt idx="31">
                  <c:v>-561222.42455723509</c:v>
                </c:pt>
                <c:pt idx="32">
                  <c:v>-554311.25624411879</c:v>
                </c:pt>
                <c:pt idx="33">
                  <c:v>-612385.91835510801</c:v>
                </c:pt>
                <c:pt idx="34">
                  <c:v>-680389.16472758539</c:v>
                </c:pt>
                <c:pt idx="35">
                  <c:v>-660275.80635885452</c:v>
                </c:pt>
                <c:pt idx="36">
                  <c:v>-690086.94121249358</c:v>
                </c:pt>
                <c:pt idx="37">
                  <c:v>-786318.30134765536</c:v>
                </c:pt>
                <c:pt idx="38">
                  <c:v>-874714.75206094154</c:v>
                </c:pt>
                <c:pt idx="39">
                  <c:v>-1053974.6559425907</c:v>
                </c:pt>
                <c:pt idx="40">
                  <c:v>-1101878.4722461295</c:v>
                </c:pt>
                <c:pt idx="41">
                  <c:v>-1132144.6858806242</c:v>
                </c:pt>
                <c:pt idx="42">
                  <c:v>-1187295.105258194</c:v>
                </c:pt>
                <c:pt idx="43">
                  <c:v>-1197277.2462953988</c:v>
                </c:pt>
                <c:pt idx="44">
                  <c:v>-1207328.0497731599</c:v>
                </c:pt>
                <c:pt idx="45">
                  <c:v>-1138296.2183105622</c:v>
                </c:pt>
                <c:pt idx="46">
                  <c:v>-1165193.3409858088</c:v>
                </c:pt>
                <c:pt idx="47">
                  <c:v>-1106889.4634617062</c:v>
                </c:pt>
                <c:pt idx="48">
                  <c:v>-1042181.8935107874</c:v>
                </c:pt>
                <c:pt idx="49">
                  <c:v>-1128669.6181113909</c:v>
                </c:pt>
                <c:pt idx="50">
                  <c:v>-1025149.5782967691</c:v>
                </c:pt>
                <c:pt idx="51">
                  <c:v>-1004866.0728510704</c:v>
                </c:pt>
                <c:pt idx="52">
                  <c:v>-952334.65727762564</c:v>
                </c:pt>
                <c:pt idx="53">
                  <c:v>-978313.54844159167</c:v>
                </c:pt>
                <c:pt idx="54">
                  <c:v>-956509.41386521026</c:v>
                </c:pt>
                <c:pt idx="55">
                  <c:v>-868376.18063490139</c:v>
                </c:pt>
                <c:pt idx="56">
                  <c:v>-808804.02894187905</c:v>
                </c:pt>
                <c:pt idx="57">
                  <c:v>-807914.91317331465</c:v>
                </c:pt>
                <c:pt idx="58">
                  <c:v>-792777.885252601</c:v>
                </c:pt>
                <c:pt idx="59">
                  <c:v>-778275.62188718724</c:v>
                </c:pt>
                <c:pt idx="60">
                  <c:v>-574903.23707493662</c:v>
                </c:pt>
                <c:pt idx="61">
                  <c:v>-452188.79958680371</c:v>
                </c:pt>
                <c:pt idx="62">
                  <c:v>-356777.91139744018</c:v>
                </c:pt>
                <c:pt idx="63">
                  <c:v>-300090.14625289966</c:v>
                </c:pt>
                <c:pt idx="64">
                  <c:v>-202913.59785337042</c:v>
                </c:pt>
                <c:pt idx="65">
                  <c:v>-154362.37564419961</c:v>
                </c:pt>
                <c:pt idx="66">
                  <c:v>-129852.35613349642</c:v>
                </c:pt>
                <c:pt idx="67">
                  <c:v>-102033.01602476079</c:v>
                </c:pt>
                <c:pt idx="68">
                  <c:v>-90101.08471180714</c:v>
                </c:pt>
                <c:pt idx="69">
                  <c:v>-64723.948511144248</c:v>
                </c:pt>
                <c:pt idx="70">
                  <c:v>-41753.287808136723</c:v>
                </c:pt>
                <c:pt idx="71">
                  <c:v>-38075.772368058431</c:v>
                </c:pt>
                <c:pt idx="72">
                  <c:v>-26383.421731946582</c:v>
                </c:pt>
                <c:pt idx="73">
                  <c:v>-19538.704051218898</c:v>
                </c:pt>
                <c:pt idx="74">
                  <c:v>-17673.924214170653</c:v>
                </c:pt>
                <c:pt idx="75">
                  <c:v>-15834.843931683523</c:v>
                </c:pt>
                <c:pt idx="76">
                  <c:v>-10370.867330314619</c:v>
                </c:pt>
                <c:pt idx="77">
                  <c:v>-6085.8188034350078</c:v>
                </c:pt>
                <c:pt idx="78">
                  <c:v>-4734.0096845893058</c:v>
                </c:pt>
                <c:pt idx="79">
                  <c:v>-3097.0486645102355</c:v>
                </c:pt>
                <c:pt idx="80">
                  <c:v>-2443.3219694956192</c:v>
                </c:pt>
                <c:pt idx="81">
                  <c:v>-2301.9850417703574</c:v>
                </c:pt>
                <c:pt idx="82">
                  <c:v>-2780.673681170555</c:v>
                </c:pt>
                <c:pt idx="83">
                  <c:v>-1523.190987976189</c:v>
                </c:pt>
                <c:pt idx="84">
                  <c:v>-496.01561153773577</c:v>
                </c:pt>
                <c:pt idx="85">
                  <c:v>-262.67511243008011</c:v>
                </c:pt>
                <c:pt idx="86">
                  <c:v>-531.07039949284444</c:v>
                </c:pt>
                <c:pt idx="87">
                  <c:v>-158.40741065067635</c:v>
                </c:pt>
                <c:pt idx="88">
                  <c:v>-1113.1794273575206</c:v>
                </c:pt>
                <c:pt idx="89">
                  <c:v>-1909.4700100433618</c:v>
                </c:pt>
                <c:pt idx="90">
                  <c:v>-444.76925327707522</c:v>
                </c:pt>
                <c:pt idx="91">
                  <c:v>0</c:v>
                </c:pt>
                <c:pt idx="92">
                  <c:v>0</c:v>
                </c:pt>
                <c:pt idx="93">
                  <c:v>-9</c:v>
                </c:pt>
                <c:pt idx="94">
                  <c:v>0</c:v>
                </c:pt>
                <c:pt idx="95">
                  <c:v>0</c:v>
                </c:pt>
                <c:pt idx="96">
                  <c:v>-4205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13-42BD-8EFF-30D08A1401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42826240"/>
        <c:axId val="442824064"/>
      </c:barChart>
      <c:catAx>
        <c:axId val="442826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bg1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824064"/>
        <c:crosses val="autoZero"/>
        <c:auto val="1"/>
        <c:lblAlgn val="ctr"/>
        <c:lblOffset val="100"/>
        <c:tickLblSkip val="1"/>
        <c:noMultiLvlLbl val="0"/>
      </c:catAx>
      <c:valAx>
        <c:axId val="4428240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42826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80899845165467E-2"/>
          <c:y val="7.9453044308505277E-2"/>
          <c:w val="0.95856224332209194"/>
          <c:h val="0.8808271347504487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Лист8!$G$6:$G$7</c:f>
              <c:strCache>
                <c:ptCount val="2"/>
                <c:pt idx="0">
                  <c:v>Мужчины</c:v>
                </c:pt>
                <c:pt idx="1">
                  <c:v>Численость населения </c:v>
                </c:pt>
              </c:strCache>
            </c:strRef>
          </c:tx>
          <c:spPr>
            <a:solidFill>
              <a:srgbClr val="91C4F2"/>
            </a:solidFill>
            <a:ln>
              <a:noFill/>
            </a:ln>
            <a:effectLst/>
          </c:spPr>
          <c:invertIfNegative val="0"/>
          <c:cat>
            <c:numRef>
              <c:f>(Лист8!$F$8:$F$22,Лист8!$F$25:$F$108)</c:f>
              <c:numCache>
                <c:formatCode>General</c:formatCode>
                <c:ptCount val="9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  <c:pt idx="29">
                  <c:v>31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70</c:v>
                </c:pt>
                <c:pt idx="69">
                  <c:v>71</c:v>
                </c:pt>
                <c:pt idx="70">
                  <c:v>72</c:v>
                </c:pt>
                <c:pt idx="71">
                  <c:v>73</c:v>
                </c:pt>
                <c:pt idx="72">
                  <c:v>74</c:v>
                </c:pt>
                <c:pt idx="73">
                  <c:v>75</c:v>
                </c:pt>
                <c:pt idx="74">
                  <c:v>76</c:v>
                </c:pt>
                <c:pt idx="75">
                  <c:v>77</c:v>
                </c:pt>
                <c:pt idx="76">
                  <c:v>78</c:v>
                </c:pt>
                <c:pt idx="77">
                  <c:v>79</c:v>
                </c:pt>
                <c:pt idx="78">
                  <c:v>80</c:v>
                </c:pt>
                <c:pt idx="79">
                  <c:v>81</c:v>
                </c:pt>
                <c:pt idx="80">
                  <c:v>82</c:v>
                </c:pt>
                <c:pt idx="81">
                  <c:v>83</c:v>
                </c:pt>
                <c:pt idx="82">
                  <c:v>84</c:v>
                </c:pt>
                <c:pt idx="83">
                  <c:v>85</c:v>
                </c:pt>
                <c:pt idx="84">
                  <c:v>86</c:v>
                </c:pt>
                <c:pt idx="85">
                  <c:v>87</c:v>
                </c:pt>
                <c:pt idx="86">
                  <c:v>88</c:v>
                </c:pt>
                <c:pt idx="87">
                  <c:v>89</c:v>
                </c:pt>
                <c:pt idx="88">
                  <c:v>90</c:v>
                </c:pt>
                <c:pt idx="89">
                  <c:v>91</c:v>
                </c:pt>
                <c:pt idx="90">
                  <c:v>92</c:v>
                </c:pt>
                <c:pt idx="91">
                  <c:v>93</c:v>
                </c:pt>
                <c:pt idx="92">
                  <c:v>94</c:v>
                </c:pt>
                <c:pt idx="93">
                  <c:v>95</c:v>
                </c:pt>
                <c:pt idx="94">
                  <c:v>96</c:v>
                </c:pt>
                <c:pt idx="95">
                  <c:v>97</c:v>
                </c:pt>
                <c:pt idx="96">
                  <c:v>98</c:v>
                </c:pt>
                <c:pt idx="97">
                  <c:v>99</c:v>
                </c:pt>
                <c:pt idx="98">
                  <c:v>100</c:v>
                </c:pt>
              </c:numCache>
              <c:extLst/>
            </c:numRef>
          </c:cat>
          <c:val>
            <c:numRef>
              <c:f>(Лист8!$G$8:$G$22,Лист8!$G$25:$G$108)</c:f>
              <c:numCache>
                <c:formatCode>General</c:formatCode>
                <c:ptCount val="99"/>
                <c:pt idx="0">
                  <c:v>650025</c:v>
                </c:pt>
                <c:pt idx="1">
                  <c:v>668910</c:v>
                </c:pt>
                <c:pt idx="2">
                  <c:v>716309</c:v>
                </c:pt>
                <c:pt idx="3">
                  <c:v>734740</c:v>
                </c:pt>
                <c:pt idx="4">
                  <c:v>762553</c:v>
                </c:pt>
                <c:pt idx="5">
                  <c:v>827928</c:v>
                </c:pt>
                <c:pt idx="6">
                  <c:v>869917</c:v>
                </c:pt>
                <c:pt idx="7">
                  <c:v>971320</c:v>
                </c:pt>
                <c:pt idx="8">
                  <c:v>1003372</c:v>
                </c:pt>
                <c:pt idx="9">
                  <c:v>997010</c:v>
                </c:pt>
                <c:pt idx="10">
                  <c:v>987286</c:v>
                </c:pt>
                <c:pt idx="11">
                  <c:v>994216</c:v>
                </c:pt>
                <c:pt idx="12">
                  <c:v>939214</c:v>
                </c:pt>
                <c:pt idx="13">
                  <c:v>914599</c:v>
                </c:pt>
                <c:pt idx="14">
                  <c:v>888693</c:v>
                </c:pt>
                <c:pt idx="15" formatCode="0">
                  <c:v>766219</c:v>
                </c:pt>
                <c:pt idx="16" formatCode="0">
                  <c:v>775950</c:v>
                </c:pt>
                <c:pt idx="17" formatCode="0">
                  <c:v>760417</c:v>
                </c:pt>
                <c:pt idx="18" formatCode="0">
                  <c:v>799634</c:v>
                </c:pt>
                <c:pt idx="19" formatCode="0">
                  <c:v>789644</c:v>
                </c:pt>
                <c:pt idx="20" formatCode="0">
                  <c:v>732894</c:v>
                </c:pt>
                <c:pt idx="21" formatCode="0">
                  <c:v>793529</c:v>
                </c:pt>
                <c:pt idx="22" formatCode="0">
                  <c:v>734347</c:v>
                </c:pt>
                <c:pt idx="23" formatCode="0">
                  <c:v>726251</c:v>
                </c:pt>
                <c:pt idx="24" formatCode="0">
                  <c:v>690934</c:v>
                </c:pt>
                <c:pt idx="25" formatCode="0">
                  <c:v>753816</c:v>
                </c:pt>
                <c:pt idx="26" formatCode="0">
                  <c:v>802897</c:v>
                </c:pt>
                <c:pt idx="27" formatCode="0">
                  <c:v>775473</c:v>
                </c:pt>
                <c:pt idx="28" formatCode="0">
                  <c:v>787411</c:v>
                </c:pt>
                <c:pt idx="29" formatCode="0">
                  <c:v>877764</c:v>
                </c:pt>
                <c:pt idx="30" formatCode="0">
                  <c:v>972625</c:v>
                </c:pt>
                <c:pt idx="31" formatCode="0">
                  <c:v>1184384</c:v>
                </c:pt>
                <c:pt idx="32" formatCode="0">
                  <c:v>1200098</c:v>
                </c:pt>
                <c:pt idx="33" formatCode="0">
                  <c:v>1220049</c:v>
                </c:pt>
                <c:pt idx="34" formatCode="0">
                  <c:v>1281067</c:v>
                </c:pt>
                <c:pt idx="35" formatCode="0">
                  <c:v>1295207</c:v>
                </c:pt>
                <c:pt idx="36" formatCode="0">
                  <c:v>1290461</c:v>
                </c:pt>
                <c:pt idx="37" formatCode="0">
                  <c:v>1204754</c:v>
                </c:pt>
                <c:pt idx="38" formatCode="0">
                  <c:v>1214809</c:v>
                </c:pt>
                <c:pt idx="39" formatCode="0">
                  <c:v>1140099</c:v>
                </c:pt>
                <c:pt idx="40" formatCode="0">
                  <c:v>1077891</c:v>
                </c:pt>
                <c:pt idx="41" formatCode="0">
                  <c:v>1192725</c:v>
                </c:pt>
                <c:pt idx="42" formatCode="0">
                  <c:v>1058101</c:v>
                </c:pt>
                <c:pt idx="43" formatCode="0">
                  <c:v>1037695</c:v>
                </c:pt>
                <c:pt idx="44" formatCode="0">
                  <c:v>967483</c:v>
                </c:pt>
                <c:pt idx="45" formatCode="0">
                  <c:v>1013943</c:v>
                </c:pt>
                <c:pt idx="46" formatCode="0">
                  <c:v>1010678</c:v>
                </c:pt>
                <c:pt idx="47" formatCode="0">
                  <c:v>947572</c:v>
                </c:pt>
                <c:pt idx="48" formatCode="0">
                  <c:v>894536</c:v>
                </c:pt>
                <c:pt idx="49" formatCode="0">
                  <c:v>902928</c:v>
                </c:pt>
                <c:pt idx="50" formatCode="0">
                  <c:v>864324</c:v>
                </c:pt>
                <c:pt idx="51" formatCode="0">
                  <c:v>931590</c:v>
                </c:pt>
                <c:pt idx="52" formatCode="0">
                  <c:v>818724</c:v>
                </c:pt>
                <c:pt idx="53" formatCode="0">
                  <c:v>811213</c:v>
                </c:pt>
                <c:pt idx="54" formatCode="0">
                  <c:v>745002</c:v>
                </c:pt>
                <c:pt idx="55" formatCode="0">
                  <c:v>769539</c:v>
                </c:pt>
                <c:pt idx="56" formatCode="0">
                  <c:v>826803</c:v>
                </c:pt>
                <c:pt idx="57" formatCode="0">
                  <c:v>786164</c:v>
                </c:pt>
                <c:pt idx="58" formatCode="0">
                  <c:v>851276</c:v>
                </c:pt>
                <c:pt idx="59" formatCode="0">
                  <c:v>839560</c:v>
                </c:pt>
                <c:pt idx="60" formatCode="0">
                  <c:v>861313</c:v>
                </c:pt>
                <c:pt idx="61" formatCode="0">
                  <c:v>944776</c:v>
                </c:pt>
                <c:pt idx="62" formatCode="0">
                  <c:v>840024</c:v>
                </c:pt>
                <c:pt idx="63" formatCode="0">
                  <c:v>818174</c:v>
                </c:pt>
                <c:pt idx="64" formatCode="0">
                  <c:v>755118</c:v>
                </c:pt>
                <c:pt idx="65" formatCode="0">
                  <c:v>728871</c:v>
                </c:pt>
                <c:pt idx="66" formatCode="0">
                  <c:v>704129</c:v>
                </c:pt>
                <c:pt idx="67" formatCode="0">
                  <c:v>659874</c:v>
                </c:pt>
                <c:pt idx="68" formatCode="0">
                  <c:v>571057</c:v>
                </c:pt>
                <c:pt idx="69" formatCode="0">
                  <c:v>559233</c:v>
                </c:pt>
                <c:pt idx="70" formatCode="0">
                  <c:v>499413</c:v>
                </c:pt>
                <c:pt idx="71" formatCode="0">
                  <c:v>497371</c:v>
                </c:pt>
                <c:pt idx="72" formatCode="0">
                  <c:v>456846</c:v>
                </c:pt>
                <c:pt idx="73" formatCode="0">
                  <c:v>358559</c:v>
                </c:pt>
                <c:pt idx="74" formatCode="0">
                  <c:v>318942</c:v>
                </c:pt>
                <c:pt idx="75" formatCode="0">
                  <c:v>273377</c:v>
                </c:pt>
                <c:pt idx="76" formatCode="0">
                  <c:v>178383</c:v>
                </c:pt>
                <c:pt idx="77" formatCode="0">
                  <c:v>108301</c:v>
                </c:pt>
                <c:pt idx="78" formatCode="0">
                  <c:v>96320</c:v>
                </c:pt>
                <c:pt idx="79" formatCode="0">
                  <c:v>120607</c:v>
                </c:pt>
                <c:pt idx="80" formatCode="0">
                  <c:v>157858</c:v>
                </c:pt>
                <c:pt idx="81" formatCode="0">
                  <c:v>159594</c:v>
                </c:pt>
                <c:pt idx="82" formatCode="0">
                  <c:v>147086</c:v>
                </c:pt>
                <c:pt idx="83" formatCode="0">
                  <c:v>125341</c:v>
                </c:pt>
                <c:pt idx="84" formatCode="0">
                  <c:v>109675</c:v>
                </c:pt>
                <c:pt idx="85" formatCode="0">
                  <c:v>78534</c:v>
                </c:pt>
                <c:pt idx="86" formatCode="0">
                  <c:v>59722</c:v>
                </c:pt>
                <c:pt idx="87" formatCode="0">
                  <c:v>36300</c:v>
                </c:pt>
                <c:pt idx="88" formatCode="0">
                  <c:v>27842</c:v>
                </c:pt>
                <c:pt idx="89" formatCode="0">
                  <c:v>29901</c:v>
                </c:pt>
                <c:pt idx="90" formatCode="0">
                  <c:v>18613</c:v>
                </c:pt>
                <c:pt idx="91" formatCode="0">
                  <c:v>18465</c:v>
                </c:pt>
                <c:pt idx="92" formatCode="0">
                  <c:v>10228</c:v>
                </c:pt>
                <c:pt idx="93" formatCode="0">
                  <c:v>8069</c:v>
                </c:pt>
                <c:pt idx="94" formatCode="0">
                  <c:v>5985</c:v>
                </c:pt>
                <c:pt idx="95" formatCode="0">
                  <c:v>4432</c:v>
                </c:pt>
                <c:pt idx="96" formatCode="0">
                  <c:v>3161</c:v>
                </c:pt>
                <c:pt idx="97" formatCode="0">
                  <c:v>2024</c:v>
                </c:pt>
                <c:pt idx="98" formatCode="0">
                  <c:v>3630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D6C-4917-BDA0-42728DBA066C}"/>
            </c:ext>
          </c:extLst>
        </c:ser>
        <c:ser>
          <c:idx val="1"/>
          <c:order val="1"/>
          <c:tx>
            <c:strRef>
              <c:f>Лист8!$H$6:$H$7</c:f>
              <c:strCache>
                <c:ptCount val="2"/>
                <c:pt idx="0">
                  <c:v>Мужчины</c:v>
                </c:pt>
                <c:pt idx="1">
                  <c:v>Численость занятых</c:v>
                </c:pt>
              </c:strCache>
            </c:strRef>
          </c:tx>
          <c:spPr>
            <a:solidFill>
              <a:srgbClr val="2567C9"/>
            </a:solidFill>
            <a:ln>
              <a:noFill/>
            </a:ln>
            <a:effectLst/>
          </c:spPr>
          <c:invertIfNegative val="0"/>
          <c:cat>
            <c:numRef>
              <c:f>(Лист8!$F$8:$F$22,Лист8!$F$25:$F$108)</c:f>
              <c:numCache>
                <c:formatCode>General</c:formatCode>
                <c:ptCount val="9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  <c:pt idx="29">
                  <c:v>31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70</c:v>
                </c:pt>
                <c:pt idx="69">
                  <c:v>71</c:v>
                </c:pt>
                <c:pt idx="70">
                  <c:v>72</c:v>
                </c:pt>
                <c:pt idx="71">
                  <c:v>73</c:v>
                </c:pt>
                <c:pt idx="72">
                  <c:v>74</c:v>
                </c:pt>
                <c:pt idx="73">
                  <c:v>75</c:v>
                </c:pt>
                <c:pt idx="74">
                  <c:v>76</c:v>
                </c:pt>
                <c:pt idx="75">
                  <c:v>77</c:v>
                </c:pt>
                <c:pt idx="76">
                  <c:v>78</c:v>
                </c:pt>
                <c:pt idx="77">
                  <c:v>79</c:v>
                </c:pt>
                <c:pt idx="78">
                  <c:v>80</c:v>
                </c:pt>
                <c:pt idx="79">
                  <c:v>81</c:v>
                </c:pt>
                <c:pt idx="80">
                  <c:v>82</c:v>
                </c:pt>
                <c:pt idx="81">
                  <c:v>83</c:v>
                </c:pt>
                <c:pt idx="82">
                  <c:v>84</c:v>
                </c:pt>
                <c:pt idx="83">
                  <c:v>85</c:v>
                </c:pt>
                <c:pt idx="84">
                  <c:v>86</c:v>
                </c:pt>
                <c:pt idx="85">
                  <c:v>87</c:v>
                </c:pt>
                <c:pt idx="86">
                  <c:v>88</c:v>
                </c:pt>
                <c:pt idx="87">
                  <c:v>89</c:v>
                </c:pt>
                <c:pt idx="88">
                  <c:v>90</c:v>
                </c:pt>
                <c:pt idx="89">
                  <c:v>91</c:v>
                </c:pt>
                <c:pt idx="90">
                  <c:v>92</c:v>
                </c:pt>
                <c:pt idx="91">
                  <c:v>93</c:v>
                </c:pt>
                <c:pt idx="92">
                  <c:v>94</c:v>
                </c:pt>
                <c:pt idx="93">
                  <c:v>95</c:v>
                </c:pt>
                <c:pt idx="94">
                  <c:v>96</c:v>
                </c:pt>
                <c:pt idx="95">
                  <c:v>97</c:v>
                </c:pt>
                <c:pt idx="96">
                  <c:v>98</c:v>
                </c:pt>
                <c:pt idx="97">
                  <c:v>99</c:v>
                </c:pt>
                <c:pt idx="98">
                  <c:v>100</c:v>
                </c:pt>
              </c:numCache>
              <c:extLst/>
            </c:numRef>
          </c:cat>
          <c:val>
            <c:numRef>
              <c:f>(Лист8!$H$8:$H$22,Лист8!$H$25:$H$108)</c:f>
              <c:numCache>
                <c:formatCode>General</c:formatCode>
                <c:ptCount val="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">
                  <c:v>23970.536039158251</c:v>
                </c:pt>
                <c:pt idx="16" formatCode="0">
                  <c:v>75798.262851527237</c:v>
                </c:pt>
                <c:pt idx="17" formatCode="0">
                  <c:v>118905.29928833643</c:v>
                </c:pt>
                <c:pt idx="18" formatCode="0">
                  <c:v>231983.60423021662</c:v>
                </c:pt>
                <c:pt idx="19" formatCode="0">
                  <c:v>318208.43995493872</c:v>
                </c:pt>
                <c:pt idx="20" formatCode="0">
                  <c:v>409246.48567315767</c:v>
                </c:pt>
                <c:pt idx="21" formatCode="0">
                  <c:v>560285.63880623202</c:v>
                </c:pt>
                <c:pt idx="22" formatCode="0">
                  <c:v>603014.73043760227</c:v>
                </c:pt>
                <c:pt idx="23" formatCode="0">
                  <c:v>645645.80511409766</c:v>
                </c:pt>
                <c:pt idx="24" formatCode="0">
                  <c:v>638503.73524287227</c:v>
                </c:pt>
                <c:pt idx="25" formatCode="0">
                  <c:v>696032.54236955417</c:v>
                </c:pt>
                <c:pt idx="26" formatCode="0">
                  <c:v>756281.2374648581</c:v>
                </c:pt>
                <c:pt idx="27" formatCode="0">
                  <c:v>727504.45435090468</c:v>
                </c:pt>
                <c:pt idx="28" formatCode="0">
                  <c:v>738486.71284674213</c:v>
                </c:pt>
                <c:pt idx="29" formatCode="0">
                  <c:v>827046.67121393699</c:v>
                </c:pt>
                <c:pt idx="30" formatCode="0">
                  <c:v>913367.98487416934</c:v>
                </c:pt>
                <c:pt idx="31" formatCode="0">
                  <c:v>1114046.3416155044</c:v>
                </c:pt>
                <c:pt idx="32" formatCode="0">
                  <c:v>1132112.3833401343</c:v>
                </c:pt>
                <c:pt idx="33" formatCode="0">
                  <c:v>1149170.3911986817</c:v>
                </c:pt>
                <c:pt idx="34" formatCode="0">
                  <c:v>1204483.506004316</c:v>
                </c:pt>
                <c:pt idx="35" formatCode="0">
                  <c:v>1219697.3723880008</c:v>
                </c:pt>
                <c:pt idx="36" formatCode="0">
                  <c:v>1218435.8226589791</c:v>
                </c:pt>
                <c:pt idx="37" formatCode="0">
                  <c:v>1137055.6716790441</c:v>
                </c:pt>
                <c:pt idx="38" formatCode="0">
                  <c:v>1153509.0177896852</c:v>
                </c:pt>
                <c:pt idx="39" formatCode="0">
                  <c:v>1070678.2082636841</c:v>
                </c:pt>
                <c:pt idx="40" formatCode="0">
                  <c:v>1011704.1406116397</c:v>
                </c:pt>
                <c:pt idx="41" formatCode="0">
                  <c:v>1121164.1871428173</c:v>
                </c:pt>
                <c:pt idx="42" formatCode="0">
                  <c:v>994373.00269438466</c:v>
                </c:pt>
                <c:pt idx="43" formatCode="0">
                  <c:v>969833.05241515487</c:v>
                </c:pt>
                <c:pt idx="44" formatCode="0">
                  <c:v>902577.45977177424</c:v>
                </c:pt>
                <c:pt idx="45" formatCode="0">
                  <c:v>946758.71288030699</c:v>
                </c:pt>
                <c:pt idx="46" formatCode="0">
                  <c:v>944035.60532360966</c:v>
                </c:pt>
                <c:pt idx="47" formatCode="0">
                  <c:v>876719.81858187681</c:v>
                </c:pt>
                <c:pt idx="48" formatCode="0">
                  <c:v>822469.30526882363</c:v>
                </c:pt>
                <c:pt idx="49" formatCode="0">
                  <c:v>823977.67671011225</c:v>
                </c:pt>
                <c:pt idx="50" formatCode="0">
                  <c:v>790689.21687746968</c:v>
                </c:pt>
                <c:pt idx="51" formatCode="0">
                  <c:v>854311.97787053406</c:v>
                </c:pt>
                <c:pt idx="52" formatCode="0">
                  <c:v>741104.71924830822</c:v>
                </c:pt>
                <c:pt idx="53" formatCode="0">
                  <c:v>719776.1555641864</c:v>
                </c:pt>
                <c:pt idx="54" formatCode="0">
                  <c:v>660084.07640727086</c:v>
                </c:pt>
                <c:pt idx="55" formatCode="0">
                  <c:v>662762.89308068715</c:v>
                </c:pt>
                <c:pt idx="56" formatCode="0">
                  <c:v>693290.03204945428</c:v>
                </c:pt>
                <c:pt idx="57" formatCode="0">
                  <c:v>631203.90011507308</c:v>
                </c:pt>
                <c:pt idx="58" formatCode="0">
                  <c:v>628961.04023973085</c:v>
                </c:pt>
                <c:pt idx="59" formatCode="0">
                  <c:v>579984.32704537001</c:v>
                </c:pt>
                <c:pt idx="60" formatCode="0">
                  <c:v>494180.31213747011</c:v>
                </c:pt>
                <c:pt idx="61" formatCode="0">
                  <c:v>424833.5800910531</c:v>
                </c:pt>
                <c:pt idx="62" formatCode="0">
                  <c:v>293159.2074140762</c:v>
                </c:pt>
                <c:pt idx="63" formatCode="0">
                  <c:v>200054.95019165066</c:v>
                </c:pt>
                <c:pt idx="64" formatCode="0">
                  <c:v>156673.22930460726</c:v>
                </c:pt>
                <c:pt idx="65" formatCode="0">
                  <c:v>111523.78807316574</c:v>
                </c:pt>
                <c:pt idx="66" formatCode="0">
                  <c:v>83034.642456839312</c:v>
                </c:pt>
                <c:pt idx="67" formatCode="0">
                  <c:v>58835.781802245489</c:v>
                </c:pt>
                <c:pt idx="68" formatCode="0">
                  <c:v>34346.756991549999</c:v>
                </c:pt>
                <c:pt idx="69" formatCode="0">
                  <c:v>28011.360852394675</c:v>
                </c:pt>
                <c:pt idx="70" formatCode="0">
                  <c:v>17108.176724868423</c:v>
                </c:pt>
                <c:pt idx="71" formatCode="0">
                  <c:v>12459.334877473309</c:v>
                </c:pt>
                <c:pt idx="72" formatCode="0">
                  <c:v>12647.871398932764</c:v>
                </c:pt>
                <c:pt idx="73" formatCode="0">
                  <c:v>6662.8195851231621</c:v>
                </c:pt>
                <c:pt idx="74" formatCode="0">
                  <c:v>6766.8049785797029</c:v>
                </c:pt>
                <c:pt idx="75" formatCode="0">
                  <c:v>4286.6709384043434</c:v>
                </c:pt>
                <c:pt idx="76" formatCode="0">
                  <c:v>1116.5263771176974</c:v>
                </c:pt>
                <c:pt idx="77" formatCode="0">
                  <c:v>994.63629982556881</c:v>
                </c:pt>
                <c:pt idx="78" formatCode="0">
                  <c:v>1196.2815346388979</c:v>
                </c:pt>
                <c:pt idx="79" formatCode="0">
                  <c:v>1212.5982723314585</c:v>
                </c:pt>
                <c:pt idx="80" formatCode="0">
                  <c:v>663.07407605437311</c:v>
                </c:pt>
                <c:pt idx="81" formatCode="0">
                  <c:v>580.7581882755137</c:v>
                </c:pt>
                <c:pt idx="82" formatCode="0">
                  <c:v>344.96496460683562</c:v>
                </c:pt>
                <c:pt idx="83" formatCode="0">
                  <c:v>406.96683908556088</c:v>
                </c:pt>
                <c:pt idx="84" formatCode="0">
                  <c:v>382.39036437853139</c:v>
                </c:pt>
                <c:pt idx="85" formatCode="0">
                  <c:v>472.04501264266605</c:v>
                </c:pt>
                <c:pt idx="86" formatCode="0">
                  <c:v>177.55161968149346</c:v>
                </c:pt>
                <c:pt idx="87" formatCode="0">
                  <c:v>99.676744381149092</c:v>
                </c:pt>
                <c:pt idx="88" formatCode="0">
                  <c:v>13.262967473099787</c:v>
                </c:pt>
                <c:pt idx="89" formatCode="0">
                  <c:v>0</c:v>
                </c:pt>
                <c:pt idx="90" formatCode="0">
                  <c:v>0</c:v>
                </c:pt>
                <c:pt idx="91" formatCode="0">
                  <c:v>0</c:v>
                </c:pt>
                <c:pt idx="92" formatCode="0">
                  <c:v>0</c:v>
                </c:pt>
                <c:pt idx="93" formatCode="0">
                  <c:v>0</c:v>
                </c:pt>
                <c:pt idx="94" formatCode="0">
                  <c:v>0</c:v>
                </c:pt>
                <c:pt idx="95" formatCode="0">
                  <c:v>0</c:v>
                </c:pt>
                <c:pt idx="96" formatCode="0">
                  <c:v>0</c:v>
                </c:pt>
                <c:pt idx="97" formatCode="0">
                  <c:v>0</c:v>
                </c:pt>
                <c:pt idx="98" formatCode="0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CD6C-4917-BDA0-42728DBA066C}"/>
            </c:ext>
          </c:extLst>
        </c:ser>
        <c:ser>
          <c:idx val="2"/>
          <c:order val="2"/>
          <c:tx>
            <c:strRef>
              <c:f>Лист8!$I$6:$I$7</c:f>
              <c:strCache>
                <c:ptCount val="2"/>
                <c:pt idx="0">
                  <c:v>Женщины</c:v>
                </c:pt>
                <c:pt idx="1">
                  <c:v>Численость населения </c:v>
                </c:pt>
              </c:strCache>
            </c:strRef>
          </c:tx>
          <c:spPr>
            <a:solidFill>
              <a:srgbClr val="F191C1"/>
            </a:solidFill>
            <a:ln>
              <a:noFill/>
            </a:ln>
            <a:effectLst/>
          </c:spPr>
          <c:invertIfNegative val="0"/>
          <c:cat>
            <c:numRef>
              <c:f>(Лист8!$F$8:$F$22,Лист8!$F$25:$F$108)</c:f>
              <c:numCache>
                <c:formatCode>General</c:formatCode>
                <c:ptCount val="9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  <c:pt idx="29">
                  <c:v>31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70</c:v>
                </c:pt>
                <c:pt idx="69">
                  <c:v>71</c:v>
                </c:pt>
                <c:pt idx="70">
                  <c:v>72</c:v>
                </c:pt>
                <c:pt idx="71">
                  <c:v>73</c:v>
                </c:pt>
                <c:pt idx="72">
                  <c:v>74</c:v>
                </c:pt>
                <c:pt idx="73">
                  <c:v>75</c:v>
                </c:pt>
                <c:pt idx="74">
                  <c:v>76</c:v>
                </c:pt>
                <c:pt idx="75">
                  <c:v>77</c:v>
                </c:pt>
                <c:pt idx="76">
                  <c:v>78</c:v>
                </c:pt>
                <c:pt idx="77">
                  <c:v>79</c:v>
                </c:pt>
                <c:pt idx="78">
                  <c:v>80</c:v>
                </c:pt>
                <c:pt idx="79">
                  <c:v>81</c:v>
                </c:pt>
                <c:pt idx="80">
                  <c:v>82</c:v>
                </c:pt>
                <c:pt idx="81">
                  <c:v>83</c:v>
                </c:pt>
                <c:pt idx="82">
                  <c:v>84</c:v>
                </c:pt>
                <c:pt idx="83">
                  <c:v>85</c:v>
                </c:pt>
                <c:pt idx="84">
                  <c:v>86</c:v>
                </c:pt>
                <c:pt idx="85">
                  <c:v>87</c:v>
                </c:pt>
                <c:pt idx="86">
                  <c:v>88</c:v>
                </c:pt>
                <c:pt idx="87">
                  <c:v>89</c:v>
                </c:pt>
                <c:pt idx="88">
                  <c:v>90</c:v>
                </c:pt>
                <c:pt idx="89">
                  <c:v>91</c:v>
                </c:pt>
                <c:pt idx="90">
                  <c:v>92</c:v>
                </c:pt>
                <c:pt idx="91">
                  <c:v>93</c:v>
                </c:pt>
                <c:pt idx="92">
                  <c:v>94</c:v>
                </c:pt>
                <c:pt idx="93">
                  <c:v>95</c:v>
                </c:pt>
                <c:pt idx="94">
                  <c:v>96</c:v>
                </c:pt>
                <c:pt idx="95">
                  <c:v>97</c:v>
                </c:pt>
                <c:pt idx="96">
                  <c:v>98</c:v>
                </c:pt>
                <c:pt idx="97">
                  <c:v>99</c:v>
                </c:pt>
                <c:pt idx="98">
                  <c:v>100</c:v>
                </c:pt>
              </c:numCache>
              <c:extLst/>
            </c:numRef>
          </c:cat>
          <c:val>
            <c:numRef>
              <c:f>(Лист8!$I$8:$I$22,Лист8!$I$25:$I$108)</c:f>
              <c:numCache>
                <c:formatCode>General</c:formatCode>
                <c:ptCount val="99"/>
                <c:pt idx="0">
                  <c:v>-611254</c:v>
                </c:pt>
                <c:pt idx="1">
                  <c:v>-633266</c:v>
                </c:pt>
                <c:pt idx="2">
                  <c:v>-675331</c:v>
                </c:pt>
                <c:pt idx="3">
                  <c:v>-692511</c:v>
                </c:pt>
                <c:pt idx="4">
                  <c:v>-719368</c:v>
                </c:pt>
                <c:pt idx="5">
                  <c:v>-777165</c:v>
                </c:pt>
                <c:pt idx="6">
                  <c:v>-820796</c:v>
                </c:pt>
                <c:pt idx="7">
                  <c:v>-917573</c:v>
                </c:pt>
                <c:pt idx="8">
                  <c:v>-949197</c:v>
                </c:pt>
                <c:pt idx="9">
                  <c:v>-939600</c:v>
                </c:pt>
                <c:pt idx="10">
                  <c:v>-933786</c:v>
                </c:pt>
                <c:pt idx="11">
                  <c:v>-937314</c:v>
                </c:pt>
                <c:pt idx="12">
                  <c:v>-887838</c:v>
                </c:pt>
                <c:pt idx="13">
                  <c:v>-861167</c:v>
                </c:pt>
                <c:pt idx="14">
                  <c:v>-840559</c:v>
                </c:pt>
                <c:pt idx="15" formatCode="#;#;0">
                  <c:v>-724833</c:v>
                </c:pt>
                <c:pt idx="16" formatCode="#;#;0">
                  <c:v>-742778</c:v>
                </c:pt>
                <c:pt idx="17" formatCode="#;#;0">
                  <c:v>-727771</c:v>
                </c:pt>
                <c:pt idx="18" formatCode="#;#;0">
                  <c:v>-751441</c:v>
                </c:pt>
                <c:pt idx="19" formatCode="#;#;0">
                  <c:v>-728389</c:v>
                </c:pt>
                <c:pt idx="20" formatCode="#;#;0">
                  <c:v>-682893</c:v>
                </c:pt>
                <c:pt idx="21" formatCode="#;#;0">
                  <c:v>-736969</c:v>
                </c:pt>
                <c:pt idx="22" formatCode="#;#;0">
                  <c:v>-689468</c:v>
                </c:pt>
                <c:pt idx="23" formatCode="#;#;0">
                  <c:v>-689674</c:v>
                </c:pt>
                <c:pt idx="24" formatCode="#;#;0">
                  <c:v>-659637</c:v>
                </c:pt>
                <c:pt idx="25" formatCode="#;#;0">
                  <c:v>-731592</c:v>
                </c:pt>
                <c:pt idx="26" formatCode="#;#;0">
                  <c:v>-792427</c:v>
                </c:pt>
                <c:pt idx="27" formatCode="#;#;0">
                  <c:v>-760222</c:v>
                </c:pt>
                <c:pt idx="28" formatCode="#;#;0">
                  <c:v>-788391</c:v>
                </c:pt>
                <c:pt idx="29" formatCode="#;#;0">
                  <c:v>-893475</c:v>
                </c:pt>
                <c:pt idx="30" formatCode="#;#;0">
                  <c:v>-987794</c:v>
                </c:pt>
                <c:pt idx="31" formatCode="#;#;0">
                  <c:v>-1191215</c:v>
                </c:pt>
                <c:pt idx="32" formatCode="#;#;0">
                  <c:v>-1229467</c:v>
                </c:pt>
                <c:pt idx="33" formatCode="#;#;0">
                  <c:v>-1260248</c:v>
                </c:pt>
                <c:pt idx="34" formatCode="#;#;0">
                  <c:v>-1320670</c:v>
                </c:pt>
                <c:pt idx="35" formatCode="#;#;0">
                  <c:v>-1329410</c:v>
                </c:pt>
                <c:pt idx="36" formatCode="#;#;0">
                  <c:v>-1331570</c:v>
                </c:pt>
                <c:pt idx="37" formatCode="#;#;0">
                  <c:v>-1252787</c:v>
                </c:pt>
                <c:pt idx="38" formatCode="#;#;0">
                  <c:v>-1288396</c:v>
                </c:pt>
                <c:pt idx="39" formatCode="#;#;0">
                  <c:v>-1220119</c:v>
                </c:pt>
                <c:pt idx="40" formatCode="#;#;0">
                  <c:v>-1153527</c:v>
                </c:pt>
                <c:pt idx="41" formatCode="#;#;0">
                  <c:v>-1252777</c:v>
                </c:pt>
                <c:pt idx="42" formatCode="#;#;0">
                  <c:v>-1145633</c:v>
                </c:pt>
                <c:pt idx="43" formatCode="#;#;0">
                  <c:v>-1132344</c:v>
                </c:pt>
                <c:pt idx="44" formatCode="#;#;0">
                  <c:v>-1075987</c:v>
                </c:pt>
                <c:pt idx="45" formatCode="#;#;0">
                  <c:v>-1119388</c:v>
                </c:pt>
                <c:pt idx="46" formatCode="#;#;0">
                  <c:v>-1124358</c:v>
                </c:pt>
                <c:pt idx="47" formatCode="#;#;0">
                  <c:v>-1053737</c:v>
                </c:pt>
                <c:pt idx="48" formatCode="#;#;0">
                  <c:v>-1009102</c:v>
                </c:pt>
                <c:pt idx="49" formatCode="#;#;0">
                  <c:v>-1021054</c:v>
                </c:pt>
                <c:pt idx="50" formatCode="#;#;0">
                  <c:v>-979045</c:v>
                </c:pt>
                <c:pt idx="51" formatCode="#;#;0">
                  <c:v>-1029126</c:v>
                </c:pt>
                <c:pt idx="52" formatCode="#;#;0">
                  <c:v>-939832</c:v>
                </c:pt>
                <c:pt idx="53" formatCode="#;#;0">
                  <c:v>-941791</c:v>
                </c:pt>
                <c:pt idx="54" formatCode="#;#;0">
                  <c:v>-890290</c:v>
                </c:pt>
                <c:pt idx="55" formatCode="#;#;0">
                  <c:v>-929985</c:v>
                </c:pt>
                <c:pt idx="56" formatCode="#;#;0">
                  <c:v>-1005083</c:v>
                </c:pt>
                <c:pt idx="57" formatCode="#;#;0">
                  <c:v>-994137</c:v>
                </c:pt>
                <c:pt idx="58" formatCode="#;#;0">
                  <c:v>-1091441</c:v>
                </c:pt>
                <c:pt idx="59" formatCode="#;#;0">
                  <c:v>-1112818</c:v>
                </c:pt>
                <c:pt idx="60" formatCode="#;#;0">
                  <c:v>-1162180</c:v>
                </c:pt>
                <c:pt idx="61" formatCode="#;#;0">
                  <c:v>-1270703</c:v>
                </c:pt>
                <c:pt idx="62" formatCode="#;#;0">
                  <c:v>-1178025</c:v>
                </c:pt>
                <c:pt idx="63" formatCode="#;#;0">
                  <c:v>-1178677</c:v>
                </c:pt>
                <c:pt idx="64" formatCode="#;#;0">
                  <c:v>-1116126</c:v>
                </c:pt>
                <c:pt idx="65" formatCode="#;#;0">
                  <c:v>-1106199</c:v>
                </c:pt>
                <c:pt idx="66" formatCode="#;#;0">
                  <c:v>-1098244</c:v>
                </c:pt>
                <c:pt idx="67" formatCode="#;#;0">
                  <c:v>-1068131</c:v>
                </c:pt>
                <c:pt idx="68" formatCode="#;#;0">
                  <c:v>-951942</c:v>
                </c:pt>
                <c:pt idx="69" formatCode="#;#;0">
                  <c:v>-957155</c:v>
                </c:pt>
                <c:pt idx="70" formatCode="#;#;0">
                  <c:v>-896951</c:v>
                </c:pt>
                <c:pt idx="71" formatCode="#;#;0">
                  <c:v>-887130</c:v>
                </c:pt>
                <c:pt idx="72" formatCode="#;#;0">
                  <c:v>-869126</c:v>
                </c:pt>
                <c:pt idx="73" formatCode="#;#;0">
                  <c:v>-699985</c:v>
                </c:pt>
                <c:pt idx="74" formatCode="#;#;0">
                  <c:v>-647580</c:v>
                </c:pt>
                <c:pt idx="75" formatCode="#;#;0">
                  <c:v>-572692</c:v>
                </c:pt>
                <c:pt idx="76" formatCode="#;#;0">
                  <c:v>-358979</c:v>
                </c:pt>
                <c:pt idx="77" formatCode="#;#;0">
                  <c:v>-240458</c:v>
                </c:pt>
                <c:pt idx="78" formatCode="#;#;0">
                  <c:v>-219719</c:v>
                </c:pt>
                <c:pt idx="79" formatCode="#;#;0">
                  <c:v>-308813</c:v>
                </c:pt>
                <c:pt idx="80" formatCode="#;#;0">
                  <c:v>-446055</c:v>
                </c:pt>
                <c:pt idx="81" formatCode="#;#;0">
                  <c:v>-445989</c:v>
                </c:pt>
                <c:pt idx="82" formatCode="#;#;0">
                  <c:v>-446574</c:v>
                </c:pt>
                <c:pt idx="83" formatCode="#;#;0">
                  <c:v>-400476</c:v>
                </c:pt>
                <c:pt idx="84" formatCode="#;#;0">
                  <c:v>-346230</c:v>
                </c:pt>
                <c:pt idx="85" formatCode="#;#;0">
                  <c:v>-247362</c:v>
                </c:pt>
                <c:pt idx="86" formatCode="#;#;0">
                  <c:v>-189060</c:v>
                </c:pt>
                <c:pt idx="87" formatCode="#;#;0">
                  <c:v>-122801</c:v>
                </c:pt>
                <c:pt idx="88" formatCode="#;#;0">
                  <c:v>-97503</c:v>
                </c:pt>
                <c:pt idx="89" formatCode="#;#;0">
                  <c:v>-105578</c:v>
                </c:pt>
                <c:pt idx="90" formatCode="#;#;0">
                  <c:v>-66829</c:v>
                </c:pt>
                <c:pt idx="91" formatCode="#;#;0">
                  <c:v>-60204</c:v>
                </c:pt>
                <c:pt idx="92" formatCode="#;#;0">
                  <c:v>-38856</c:v>
                </c:pt>
                <c:pt idx="93" formatCode="#;#;0">
                  <c:v>-29909</c:v>
                </c:pt>
                <c:pt idx="94" formatCode="#;#;0">
                  <c:v>-20686</c:v>
                </c:pt>
                <c:pt idx="95" formatCode="#;#;0">
                  <c:v>-14461</c:v>
                </c:pt>
                <c:pt idx="96" formatCode="#;#;0">
                  <c:v>-10231</c:v>
                </c:pt>
                <c:pt idx="97" formatCode="#;#;0">
                  <c:v>-6883</c:v>
                </c:pt>
                <c:pt idx="98" formatCode="#;#;0">
                  <c:v>-9623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CD6C-4917-BDA0-42728DBA066C}"/>
            </c:ext>
          </c:extLst>
        </c:ser>
        <c:ser>
          <c:idx val="3"/>
          <c:order val="3"/>
          <c:tx>
            <c:strRef>
              <c:f>Лист8!$J$6:$J$7</c:f>
              <c:strCache>
                <c:ptCount val="2"/>
                <c:pt idx="0">
                  <c:v>Женщины</c:v>
                </c:pt>
                <c:pt idx="1">
                  <c:v>Численость занятых</c:v>
                </c:pt>
              </c:strCache>
            </c:strRef>
          </c:tx>
          <c:spPr>
            <a:solidFill>
              <a:srgbClr val="C82A6E"/>
            </a:solidFill>
            <a:ln>
              <a:noFill/>
            </a:ln>
            <a:effectLst/>
          </c:spPr>
          <c:invertIfNegative val="0"/>
          <c:cat>
            <c:numRef>
              <c:f>(Лист8!$F$8:$F$22,Лист8!$F$25:$F$108)</c:f>
              <c:numCache>
                <c:formatCode>General</c:formatCode>
                <c:ptCount val="9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  <c:pt idx="29">
                  <c:v>31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70</c:v>
                </c:pt>
                <c:pt idx="69">
                  <c:v>71</c:v>
                </c:pt>
                <c:pt idx="70">
                  <c:v>72</c:v>
                </c:pt>
                <c:pt idx="71">
                  <c:v>73</c:v>
                </c:pt>
                <c:pt idx="72">
                  <c:v>74</c:v>
                </c:pt>
                <c:pt idx="73">
                  <c:v>75</c:v>
                </c:pt>
                <c:pt idx="74">
                  <c:v>76</c:v>
                </c:pt>
                <c:pt idx="75">
                  <c:v>77</c:v>
                </c:pt>
                <c:pt idx="76">
                  <c:v>78</c:v>
                </c:pt>
                <c:pt idx="77">
                  <c:v>79</c:v>
                </c:pt>
                <c:pt idx="78">
                  <c:v>80</c:v>
                </c:pt>
                <c:pt idx="79">
                  <c:v>81</c:v>
                </c:pt>
                <c:pt idx="80">
                  <c:v>82</c:v>
                </c:pt>
                <c:pt idx="81">
                  <c:v>83</c:v>
                </c:pt>
                <c:pt idx="82">
                  <c:v>84</c:v>
                </c:pt>
                <c:pt idx="83">
                  <c:v>85</c:v>
                </c:pt>
                <c:pt idx="84">
                  <c:v>86</c:v>
                </c:pt>
                <c:pt idx="85">
                  <c:v>87</c:v>
                </c:pt>
                <c:pt idx="86">
                  <c:v>88</c:v>
                </c:pt>
                <c:pt idx="87">
                  <c:v>89</c:v>
                </c:pt>
                <c:pt idx="88">
                  <c:v>90</c:v>
                </c:pt>
                <c:pt idx="89">
                  <c:v>91</c:v>
                </c:pt>
                <c:pt idx="90">
                  <c:v>92</c:v>
                </c:pt>
                <c:pt idx="91">
                  <c:v>93</c:v>
                </c:pt>
                <c:pt idx="92">
                  <c:v>94</c:v>
                </c:pt>
                <c:pt idx="93">
                  <c:v>95</c:v>
                </c:pt>
                <c:pt idx="94">
                  <c:v>96</c:v>
                </c:pt>
                <c:pt idx="95">
                  <c:v>97</c:v>
                </c:pt>
                <c:pt idx="96">
                  <c:v>98</c:v>
                </c:pt>
                <c:pt idx="97">
                  <c:v>99</c:v>
                </c:pt>
                <c:pt idx="98">
                  <c:v>100</c:v>
                </c:pt>
              </c:numCache>
              <c:extLst/>
            </c:numRef>
          </c:cat>
          <c:val>
            <c:numRef>
              <c:f>(Лист8!$J$8:$J$22,Лист8!$J$25:$J$108)</c:f>
              <c:numCache>
                <c:formatCode>General</c:formatCode>
                <c:ptCount val="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#;#;0">
                  <c:v>-17224.345983205596</c:v>
                </c:pt>
                <c:pt idx="16" formatCode="#;#;0">
                  <c:v>-49976.739299015884</c:v>
                </c:pt>
                <c:pt idx="17" formatCode="#;#;0">
                  <c:v>-78644.623240431058</c:v>
                </c:pt>
                <c:pt idx="18" formatCode="#;#;0">
                  <c:v>-153073.02869378412</c:v>
                </c:pt>
                <c:pt idx="19" formatCode="#;#;0">
                  <c:v>-223552.58923082729</c:v>
                </c:pt>
                <c:pt idx="20" formatCode="#;#;0">
                  <c:v>-306845.35926677001</c:v>
                </c:pt>
                <c:pt idx="21" formatCode="#;#;0">
                  <c:v>-453593.7706858138</c:v>
                </c:pt>
                <c:pt idx="22" formatCode="#;#;0">
                  <c:v>-494775.47290724365</c:v>
                </c:pt>
                <c:pt idx="23" formatCode="#;#;0">
                  <c:v>-541583.52561632753</c:v>
                </c:pt>
                <c:pt idx="24" formatCode="#;#;0">
                  <c:v>-516819.95236899098</c:v>
                </c:pt>
                <c:pt idx="25" formatCode="#;#;0">
                  <c:v>-594259.97618376138</c:v>
                </c:pt>
                <c:pt idx="26" formatCode="#;#;0">
                  <c:v>-635991.88511664374</c:v>
                </c:pt>
                <c:pt idx="27" formatCode="#;#;0">
                  <c:v>-616795.41812063137</c:v>
                </c:pt>
                <c:pt idx="28" formatCode="#;#;0">
                  <c:v>-645507.57647261745</c:v>
                </c:pt>
                <c:pt idx="29" formatCode="#;#;0">
                  <c:v>-720528.71567670209</c:v>
                </c:pt>
                <c:pt idx="30" formatCode="#;#;0">
                  <c:v>-814052.12808216678</c:v>
                </c:pt>
                <c:pt idx="31" formatCode="#;#;0">
                  <c:v>-979515.135669993</c:v>
                </c:pt>
                <c:pt idx="32" formatCode="#;#;0">
                  <c:v>-1039400.4185037677</c:v>
                </c:pt>
                <c:pt idx="33" formatCode="#;#;0">
                  <c:v>-1077596.5860060935</c:v>
                </c:pt>
                <c:pt idx="34" formatCode="#;#;0">
                  <c:v>-1137944.6363941887</c:v>
                </c:pt>
                <c:pt idx="35" formatCode="#;#;0">
                  <c:v>-1152528.26582688</c:v>
                </c:pt>
                <c:pt idx="36" formatCode="#;#;0">
                  <c:v>-1168910.2631370667</c:v>
                </c:pt>
                <c:pt idx="37" formatCode="#;#;0">
                  <c:v>-1108348.2897896171</c:v>
                </c:pt>
                <c:pt idx="38" formatCode="#;#;0">
                  <c:v>-1152629.652528133</c:v>
                </c:pt>
                <c:pt idx="39" formatCode="#;#;0">
                  <c:v>-1094842.5716388305</c:v>
                </c:pt>
                <c:pt idx="40" formatCode="#;#;0">
                  <c:v>-1039173.9482930407</c:v>
                </c:pt>
                <c:pt idx="41" formatCode="#;#;0">
                  <c:v>-1134608.7782659314</c:v>
                </c:pt>
                <c:pt idx="42" formatCode="#;#;0">
                  <c:v>-1044546.4656786423</c:v>
                </c:pt>
                <c:pt idx="43" formatCode="#;#;0">
                  <c:v>-1032962.8785137703</c:v>
                </c:pt>
                <c:pt idx="44" formatCode="#;#;0">
                  <c:v>-979610.68342976575</c:v>
                </c:pt>
                <c:pt idx="45" formatCode="#;#;0">
                  <c:v>-1023113.3235520951</c:v>
                </c:pt>
                <c:pt idx="46" formatCode="#;#;0">
                  <c:v>-1023372.3662015637</c:v>
                </c:pt>
                <c:pt idx="47" formatCode="#;#;0">
                  <c:v>-960205.47142378939</c:v>
                </c:pt>
                <c:pt idx="48" formatCode="#;#;0">
                  <c:v>-911645.84578642296</c:v>
                </c:pt>
                <c:pt idx="49" formatCode="#;#;0">
                  <c:v>-913916.44893633691</c:v>
                </c:pt>
                <c:pt idx="50" formatCode="#;#;0">
                  <c:v>-876079.33497198508</c:v>
                </c:pt>
                <c:pt idx="51" formatCode="#;#;0">
                  <c:v>-911901.36731565406</c:v>
                </c:pt>
                <c:pt idx="52" formatCode="#;#;0">
                  <c:v>-811629.34981970873</c:v>
                </c:pt>
                <c:pt idx="53" formatCode="#;#;0">
                  <c:v>-787584.78617768793</c:v>
                </c:pt>
                <c:pt idx="54" formatCode="#;#;0">
                  <c:v>-728703.23878008325</c:v>
                </c:pt>
                <c:pt idx="55" formatCode="#;#;0">
                  <c:v>-696294.1897777532</c:v>
                </c:pt>
                <c:pt idx="56" formatCode="#;#;0">
                  <c:v>-635724.04114783357</c:v>
                </c:pt>
                <c:pt idx="57" formatCode="#;#;0">
                  <c:v>-512710.32742735848</c:v>
                </c:pt>
                <c:pt idx="58" formatCode="#;#;0">
                  <c:v>-438394.38327270048</c:v>
                </c:pt>
                <c:pt idx="59" formatCode="#;#;0">
                  <c:v>-396409.56160790444</c:v>
                </c:pt>
                <c:pt idx="60" formatCode="#;#;0">
                  <c:v>-350725.88820447691</c:v>
                </c:pt>
                <c:pt idx="61" formatCode="#;#;0">
                  <c:v>-345710.85610471608</c:v>
                </c:pt>
                <c:pt idx="62" formatCode="#;#;0">
                  <c:v>-245949.98123902336</c:v>
                </c:pt>
                <c:pt idx="63" formatCode="#;#;0">
                  <c:v>-192303.0816874415</c:v>
                </c:pt>
                <c:pt idx="64" formatCode="#;#;0">
                  <c:v>-139100.54296138787</c:v>
                </c:pt>
                <c:pt idx="65" formatCode="#;#;0">
                  <c:v>-108690.81190542431</c:v>
                </c:pt>
                <c:pt idx="66" formatCode="#;#;0">
                  <c:v>-92523.006945172659</c:v>
                </c:pt>
                <c:pt idx="67" formatCode="#;#;0">
                  <c:v>-58354.003782950618</c:v>
                </c:pt>
                <c:pt idx="68" formatCode="#;#;0">
                  <c:v>-36833.517984356091</c:v>
                </c:pt>
                <c:pt idx="69" formatCode="#;#;0">
                  <c:v>-34125.849147189088</c:v>
                </c:pt>
                <c:pt idx="70" formatCode="#;#;0">
                  <c:v>-23430.576569815097</c:v>
                </c:pt>
                <c:pt idx="71" formatCode="#;#;0">
                  <c:v>-17490.06429073984</c:v>
                </c:pt>
                <c:pt idx="72" formatCode="#;#;0">
                  <c:v>-16007.967522470304</c:v>
                </c:pt>
                <c:pt idx="73" formatCode="#;#;0">
                  <c:v>-11590.031386339811</c:v>
                </c:pt>
                <c:pt idx="74" formatCode="#;#;0">
                  <c:v>-8202.80415887032</c:v>
                </c:pt>
                <c:pt idx="75" formatCode="#;#;0">
                  <c:v>-4756.0012352328977</c:v>
                </c:pt>
                <c:pt idx="76" formatCode="#;#;0">
                  <c:v>-2097.4824365453987</c:v>
                </c:pt>
                <c:pt idx="77" formatCode="#;#;0">
                  <c:v>-1175.7264547525344</c:v>
                </c:pt>
                <c:pt idx="78" formatCode="#;#;0">
                  <c:v>-839.66903814509817</c:v>
                </c:pt>
                <c:pt idx="79" formatCode="#;#;0">
                  <c:v>-1441.035403555866</c:v>
                </c:pt>
                <c:pt idx="80" formatCode="#;#;0">
                  <c:v>-2483.3157038476729</c:v>
                </c:pt>
                <c:pt idx="81" formatCode="#;#;0">
                  <c:v>-1638.2212341338206</c:v>
                </c:pt>
                <c:pt idx="82" formatCode="#;#;0">
                  <c:v>-624.15561220021357</c:v>
                </c:pt>
                <c:pt idx="83" formatCode="#;#;0">
                  <c:v>-747.30304917149488</c:v>
                </c:pt>
                <c:pt idx="84" formatCode="#;#;0">
                  <c:v>-1349.986498573523</c:v>
                </c:pt>
                <c:pt idx="85" formatCode="#;#;0">
                  <c:v>-222.79250375046931</c:v>
                </c:pt>
                <c:pt idx="86" formatCode="#;#;0">
                  <c:v>-954.07363717819783</c:v>
                </c:pt>
                <c:pt idx="87" formatCode="#;#;0">
                  <c:v>-692.37638162080907</c:v>
                </c:pt>
                <c:pt idx="88" formatCode="#;#;0">
                  <c:v>-303.43158928525884</c:v>
                </c:pt>
                <c:pt idx="89" formatCode="#;#;0">
                  <c:v>0</c:v>
                </c:pt>
                <c:pt idx="90" formatCode="#;#;0">
                  <c:v>0</c:v>
                </c:pt>
                <c:pt idx="91" formatCode="#;#;0">
                  <c:v>-3.1856582088899823</c:v>
                </c:pt>
                <c:pt idx="92" formatCode="#;#;0">
                  <c:v>0</c:v>
                </c:pt>
                <c:pt idx="93" formatCode="#;#;0">
                  <c:v>0</c:v>
                </c:pt>
                <c:pt idx="94" formatCode="#;#;0">
                  <c:v>-878.9747020942408</c:v>
                </c:pt>
                <c:pt idx="95" formatCode="#;#;0">
                  <c:v>0</c:v>
                </c:pt>
                <c:pt idx="96" formatCode="#;#;0">
                  <c:v>0</c:v>
                </c:pt>
                <c:pt idx="97" formatCode="#;#;0">
                  <c:v>0</c:v>
                </c:pt>
                <c:pt idx="98" formatCode="#;#;0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CD6C-4917-BDA0-42728DBA06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42825696"/>
        <c:axId val="447382224"/>
      </c:barChart>
      <c:catAx>
        <c:axId val="442825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500" b="0" i="0" u="none" strike="noStrike" kern="1200" baseline="0">
                <a:solidFill>
                  <a:schemeClr val="bg1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7382224"/>
        <c:crosses val="autoZero"/>
        <c:auto val="1"/>
        <c:lblAlgn val="ctr"/>
        <c:lblOffset val="100"/>
        <c:tickLblSkip val="2"/>
        <c:noMultiLvlLbl val="0"/>
      </c:catAx>
      <c:valAx>
        <c:axId val="447382224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442825696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2.2338804035037785E-2"/>
          <c:w val="1"/>
          <c:h val="0.97766119596496226"/>
        </c:manualLayout>
      </c:layout>
      <c:pie3DChart>
        <c:varyColors val="1"/>
        <c:ser>
          <c:idx val="1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367E-4A16-9A5E-BA159928D2D0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367E-4A16-9A5E-BA159928D2D0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367E-4A16-9A5E-BA159928D2D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367E-4A16-9A5E-BA159928D2D0}"/>
              </c:ext>
            </c:extLst>
          </c:dPt>
          <c:dPt>
            <c:idx val="4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367E-4A16-9A5E-BA159928D2D0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367E-4A16-9A5E-BA159928D2D0}"/>
              </c:ext>
            </c:extLst>
          </c:dPt>
          <c:dLbls>
            <c:dLbl>
              <c:idx val="0"/>
              <c:layout>
                <c:manualLayout>
                  <c:x val="-9.7141610625049377E-2"/>
                  <c:y val="3.290401699609066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700">
                      <a:solidFill>
                        <a:schemeClr val="bg1"/>
                      </a:solidFill>
                      <a:latin typeface="Montserrat ExtraBold" pitchFamily="2" charset="-52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7E-4A16-9A5E-BA159928D2D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700">
                      <a:solidFill>
                        <a:schemeClr val="bg1"/>
                      </a:solidFill>
                      <a:latin typeface="Montserrat ExtraBold" pitchFamily="2" charset="-52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67E-4A16-9A5E-BA159928D2D0}"/>
                </c:ext>
              </c:extLst>
            </c:dLbl>
            <c:dLbl>
              <c:idx val="2"/>
              <c:layout>
                <c:manualLayout>
                  <c:x val="-2.3904997496169826E-3"/>
                  <c:y val="-0.1671561713678282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700">
                      <a:solidFill>
                        <a:schemeClr val="accent1">
                          <a:lumMod val="50000"/>
                        </a:schemeClr>
                      </a:solidFill>
                      <a:latin typeface="Montserrat ExtraBold" pitchFamily="2" charset="-52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186413045524541"/>
                      <c:h val="0.190307439941381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67E-4A16-9A5E-BA159928D2D0}"/>
                </c:ext>
              </c:extLst>
            </c:dLbl>
            <c:dLbl>
              <c:idx val="3"/>
              <c:layout>
                <c:manualLayout>
                  <c:x val="4.781752531128456E-2"/>
                  <c:y val="-0.1494422582211713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700">
                      <a:solidFill>
                        <a:srgbClr val="1F4E79"/>
                      </a:solidFill>
                      <a:latin typeface="Montserrat ExtraBold" pitchFamily="2" charset="-52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865113161867972"/>
                      <c:h val="0.314589849699018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67E-4A16-9A5E-BA159928D2D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700">
                      <a:solidFill>
                        <a:schemeClr val="bg1"/>
                      </a:solidFill>
                      <a:latin typeface="Montserrat ExtraBold" pitchFamily="2" charset="-52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367E-4A16-9A5E-BA159928D2D0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700">
                      <a:solidFill>
                        <a:schemeClr val="bg1"/>
                      </a:solidFill>
                      <a:latin typeface="Montserrat ExtraBold" pitchFamily="2" charset="-52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367E-4A16-9A5E-BA159928D2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0">
                    <a:solidFill>
                      <a:schemeClr val="tx1"/>
                    </a:solidFill>
                    <a:latin typeface="Montserrat ExtraBold" pitchFamily="2" charset="-52"/>
                    <a:cs typeface="Arial" panose="020B0604020202020204" pitchFamily="34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Свод!$N$12:$N$17</c:f>
              <c:numCache>
                <c:formatCode>0%</c:formatCode>
                <c:ptCount val="6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  <c:pt idx="4">
                  <c:v>0.15</c:v>
                </c:pt>
                <c:pt idx="5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67E-4A16-9A5E-BA159928D2D0}"/>
            </c:ext>
          </c:extLst>
        </c:ser>
        <c:ser>
          <c:idx val="0"/>
          <c:order val="1"/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E-367E-4A16-9A5E-BA159928D2D0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0-367E-4A16-9A5E-BA159928D2D0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2-367E-4A16-9A5E-BA159928D2D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4-367E-4A16-9A5E-BA159928D2D0}"/>
              </c:ext>
            </c:extLst>
          </c:dPt>
          <c:dPt>
            <c:idx val="4"/>
            <c:bubble3D val="0"/>
            <c:spPr>
              <a:solidFill>
                <a:schemeClr val="accent5">
                  <a:lumMod val="5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6-367E-4A16-9A5E-BA159928D2D0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8-367E-4A16-9A5E-BA159928D2D0}"/>
              </c:ext>
            </c:extLst>
          </c:dPt>
          <c:val>
            <c:numRef>
              <c:f>Свод!$N$12:$N$17</c:f>
              <c:numCache>
                <c:formatCode>0%</c:formatCode>
                <c:ptCount val="6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  <c:pt idx="4">
                  <c:v>0.15</c:v>
                </c:pt>
                <c:pt idx="5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367E-4A16-9A5E-BA159928D2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2.2338804035037785E-2"/>
          <c:w val="1"/>
          <c:h val="0.97766119596496226"/>
        </c:manualLayout>
      </c:layout>
      <c:pie3DChart>
        <c:varyColors val="1"/>
        <c:ser>
          <c:idx val="1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898-4AD5-9B12-0422998FFB80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898-4AD5-9B12-0422998FFB80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898-4AD5-9B12-0422998FFB8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898-4AD5-9B12-0422998FFB80}"/>
              </c:ext>
            </c:extLst>
          </c:dPt>
          <c:dPt>
            <c:idx val="4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898-4AD5-9B12-0422998FFB80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C898-4AD5-9B12-0422998FFB80}"/>
              </c:ext>
            </c:extLst>
          </c:dPt>
          <c:dLbls>
            <c:dLbl>
              <c:idx val="0"/>
              <c:layout>
                <c:manualLayout>
                  <c:x val="-8.703843851306331E-2"/>
                  <c:y val="2.196149253982586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8-4AD5-9B12-0422998FFB80}"/>
                </c:ext>
              </c:extLst>
            </c:dLbl>
            <c:dLbl>
              <c:idx val="1"/>
              <c:layout>
                <c:manualLayout>
                  <c:x val="-6.6944535435798383E-2"/>
                  <c:y val="-0.1389363495466421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70134755057551"/>
                      <c:h val="0.171790213338495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C898-4AD5-9B12-0422998FFB8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898-4AD5-9B12-0422998FFB8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08762655642279"/>
                      <c:h val="0.3092223840092920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898-4AD5-9B12-0422998FFB80}"/>
                </c:ext>
              </c:extLst>
            </c:dLbl>
            <c:dLbl>
              <c:idx val="4"/>
              <c:layout>
                <c:manualLayout>
                  <c:x val="0.12460945883362885"/>
                  <c:y val="3.72317337254699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898-4AD5-9B12-0422998FFB80}"/>
                </c:ext>
              </c:extLst>
            </c:dLbl>
            <c:dLbl>
              <c:idx val="5"/>
              <c:layout>
                <c:manualLayout>
                  <c:x val="8.9308829675480816E-2"/>
                  <c:y val="2.77954461014593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898-4AD5-9B12-0422998FFB80}"/>
                </c:ext>
              </c:extLst>
            </c:dLbl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Свод!$N$12:$N$17</c:f>
              <c:numCache>
                <c:formatCode>0%</c:formatCode>
                <c:ptCount val="6"/>
                <c:pt idx="0">
                  <c:v>0.05</c:v>
                </c:pt>
                <c:pt idx="1">
                  <c:v>0.4</c:v>
                </c:pt>
                <c:pt idx="2">
                  <c:v>0.15</c:v>
                </c:pt>
                <c:pt idx="3">
                  <c:v>0.3</c:v>
                </c:pt>
                <c:pt idx="4">
                  <c:v>0.05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898-4AD5-9B12-0422998FFB80}"/>
            </c:ext>
          </c:extLst>
        </c:ser>
        <c:ser>
          <c:idx val="0"/>
          <c:order val="1"/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E-C898-4AD5-9B12-0422998FFB80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0-C898-4AD5-9B12-0422998FFB80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2-C898-4AD5-9B12-0422998FFB8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4-C898-4AD5-9B12-0422998FFB80}"/>
              </c:ext>
            </c:extLst>
          </c:dPt>
          <c:dPt>
            <c:idx val="4"/>
            <c:bubble3D val="0"/>
            <c:spPr>
              <a:solidFill>
                <a:schemeClr val="accent5">
                  <a:lumMod val="5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6-C898-4AD5-9B12-0422998FFB80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8-C898-4AD5-9B12-0422998FFB80}"/>
              </c:ext>
            </c:extLst>
          </c:dPt>
          <c:val>
            <c:numRef>
              <c:f>Свод!$N$12:$N$17</c:f>
              <c:numCache>
                <c:formatCode>0%</c:formatCode>
                <c:ptCount val="6"/>
                <c:pt idx="0">
                  <c:v>0.05</c:v>
                </c:pt>
                <c:pt idx="1">
                  <c:v>0.4</c:v>
                </c:pt>
                <c:pt idx="2">
                  <c:v>0.15</c:v>
                </c:pt>
                <c:pt idx="3">
                  <c:v>0.3</c:v>
                </c:pt>
                <c:pt idx="4">
                  <c:v>0.05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C898-4AD5-9B12-0422998FF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700" b="1">
          <a:solidFill>
            <a:schemeClr val="bg1"/>
          </a:solidFill>
          <a:latin typeface="Montserrat" pitchFamily="2" charset="-52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1"/>
          <c:order val="4"/>
          <c:tx>
            <c:strRef>
              <c:f>'ВЭД_трудоустр (2)'!$AP$46</c:f>
              <c:strCache>
                <c:ptCount val="1"/>
                <c:pt idx="0">
                  <c:v>Зам</c:v>
                </c:pt>
              </c:strCache>
            </c:strRef>
          </c:tx>
          <c:spPr>
            <a:noFill/>
            <a:ln>
              <a:noFill/>
            </a:ln>
            <a:effectLst/>
          </c:spPr>
          <c:val>
            <c:numRef>
              <c:f>'ВЭД_трудоустр (2)'!$AQ$46:$AX$46</c:f>
              <c:numCache>
                <c:formatCode>General</c:formatCode>
                <c:ptCount val="8"/>
                <c:pt idx="0">
                  <c:v>68822.904126969253</c:v>
                </c:pt>
                <c:pt idx="1">
                  <c:v>69088.323053846601</c:v>
                </c:pt>
                <c:pt idx="2">
                  <c:v>70716.588882492535</c:v>
                </c:pt>
                <c:pt idx="3">
                  <c:v>70965.136272786156</c:v>
                </c:pt>
                <c:pt idx="4">
                  <c:v>71562.80145350378</c:v>
                </c:pt>
                <c:pt idx="5">
                  <c:v>71514.08479773099</c:v>
                </c:pt>
                <c:pt idx="6">
                  <c:v>71876.856787692377</c:v>
                </c:pt>
                <c:pt idx="7">
                  <c:v>71879.331472530088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B7-41AC-B1E5-9505DF9A7B34}"/>
            </c:ext>
          </c:extLst>
        </c:ser>
        <c:ser>
          <c:idx val="2"/>
          <c:order val="5"/>
          <c:tx>
            <c:strRef>
              <c:f>'ВЭД_трудоустр (2)'!$AP$47</c:f>
              <c:strCache>
                <c:ptCount val="1"/>
                <c:pt idx="0">
                  <c:v>Баз</c:v>
                </c:pt>
              </c:strCache>
            </c:strRef>
          </c:tx>
          <c:spPr>
            <a:solidFill>
              <a:srgbClr val="E08080"/>
            </a:solidFill>
            <a:ln>
              <a:noFill/>
            </a:ln>
            <a:effectLst/>
          </c:spPr>
          <c:val>
            <c:numRef>
              <c:f>'ВЭД_трудоустр (2)'!$AQ$47:$AX$47</c:f>
              <c:numCache>
                <c:formatCode>General</c:formatCode>
                <c:ptCount val="8"/>
                <c:pt idx="0">
                  <c:v>1994.9958730307408</c:v>
                </c:pt>
                <c:pt idx="1">
                  <c:v>2128.5769461533928</c:v>
                </c:pt>
                <c:pt idx="2">
                  <c:v>2123.1111175074766</c:v>
                </c:pt>
                <c:pt idx="3">
                  <c:v>2354.9958730307408</c:v>
                </c:pt>
                <c:pt idx="4">
                  <c:v>1810.3769461534102</c:v>
                </c:pt>
                <c:pt idx="5">
                  <c:v>2102.411117507465</c:v>
                </c:pt>
                <c:pt idx="6">
                  <c:v>1828.3443320204242</c:v>
                </c:pt>
                <c:pt idx="7">
                  <c:v>2006.0684399845341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B7-41AC-B1E5-9505DF9A7B34}"/>
            </c:ext>
          </c:extLst>
        </c:ser>
        <c:ser>
          <c:idx val="3"/>
          <c:order val="6"/>
          <c:tx>
            <c:strRef>
              <c:f>'ВЭД_трудоустр (2)'!$AP$48</c:f>
              <c:strCache>
                <c:ptCount val="1"/>
                <c:pt idx="0">
                  <c:v>Прир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val>
            <c:numRef>
              <c:f>'ВЭД_трудоустр (2)'!$AQ$48:$AX$48</c:f>
              <c:numCache>
                <c:formatCode>General</c:formatCode>
                <c:ptCount val="8"/>
                <c:pt idx="0">
                  <c:v>399</c:v>
                </c:pt>
                <c:pt idx="1">
                  <c:v>1622.8000000000175</c:v>
                </c:pt>
                <c:pt idx="2">
                  <c:v>480.43214581688517</c:v>
                </c:pt>
                <c:pt idx="3">
                  <c:v>53.046253840293502</c:v>
                </c:pt>
                <c:pt idx="4">
                  <c:v>243.31751558126416</c:v>
                </c:pt>
                <c:pt idx="5">
                  <c:v>88.705204474346829</c:v>
                </c:pt>
                <c:pt idx="6">
                  <c:v>180.19879280182067</c:v>
                </c:pt>
                <c:pt idx="7">
                  <c:v>232.85603399235697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B7-41AC-B1E5-9505DF9A7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3846240"/>
        <c:axId val="963863520"/>
      </c:areaChart>
      <c:barChart>
        <c:barDir val="col"/>
        <c:grouping val="clustered"/>
        <c:varyColors val="0"/>
        <c:ser>
          <c:idx val="0"/>
          <c:order val="0"/>
          <c:tx>
            <c:strRef>
              <c:f>'ВЭД_трудоустр (2)'!$AP$34</c:f>
              <c:strCache>
                <c:ptCount val="1"/>
                <c:pt idx="0">
                  <c:v>Численность занятых (общая кадровая потребность)</c:v>
                </c:pt>
              </c:strCache>
            </c:strRef>
          </c:tx>
          <c:spPr>
            <a:solidFill>
              <a:srgbClr val="002C5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3E8FB514-39AF-49AD-847E-92B80C9D94C8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DFB7-41AC-B1E5-9505DF9A7B3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888FF5C-3959-4AB9-872C-6597AF9CE919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DFB7-41AC-B1E5-9505DF9A7B3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A5E3C3C-CAEB-45C1-B7E8-4B23CE5987FF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DFB7-41AC-B1E5-9505DF9A7B3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69D11650-AF10-4B9D-AE1C-3EDF331B79D2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DFB7-41AC-B1E5-9505DF9A7B3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A19C1D9D-6D61-4D01-B3D6-3F3AFC6BF068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DFB7-41AC-B1E5-9505DF9A7B3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B42C2298-7591-486F-8136-677D502EFC53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DFB7-41AC-B1E5-9505DF9A7B34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78A5E935-7177-4BE7-BBE5-CA5AF5A0BC1D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DFB7-41AC-B1E5-9505DF9A7B34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D24AC61B-2BF2-4C17-9EF9-0627D0D60ECC}" type="CELLRANGE">
                      <a:rPr lang="ru-RU"/>
                      <a:pPr/>
                      <a:t>[ДИАПАЗОН ЯЧЕЕК]</a:t>
                    </a:fld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DFB7-41AC-B1E5-9505DF9A7B34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4CD0D273-5BE5-4F85-A9DC-9E77477E7591}" type="CELLRANGE">
                      <a:rPr lang="en-US" smtClean="0"/>
                      <a:pPr/>
                      <a:t>[ДИАПАЗОН ЯЧЕЕК]</a:t>
                    </a:fld>
                    <a:r>
                      <a:rPr lang="en-US"/>
                      <a:t>**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DFB7-41AC-B1E5-9505DF9A7B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>
                    <a:solidFill>
                      <a:srgbClr val="002C5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numRef>
              <c:f>'ВЭД_трудоустр (2)'!$AQ$33:$AY$33</c:f>
              <c:numCache>
                <c:formatCode>General</c:formatCode>
                <c:ptCount val="9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</c:numCache>
            </c:numRef>
          </c:cat>
          <c:val>
            <c:numRef>
              <c:f>'ВЭД_трудоустр (2)'!$AQ$34:$AY$34</c:f>
              <c:numCache>
                <c:formatCode>General</c:formatCode>
                <c:ptCount val="9"/>
                <c:pt idx="0">
                  <c:v>71216.899999999994</c:v>
                </c:pt>
                <c:pt idx="1">
                  <c:v>72839.700000000012</c:v>
                </c:pt>
                <c:pt idx="2">
                  <c:v>73320.132145816897</c:v>
                </c:pt>
                <c:pt idx="3">
                  <c:v>73373.17839965719</c:v>
                </c:pt>
                <c:pt idx="4">
                  <c:v>73616.495915238454</c:v>
                </c:pt>
                <c:pt idx="5">
                  <c:v>73705.201119712801</c:v>
                </c:pt>
                <c:pt idx="6">
                  <c:v>73885.399912514622</c:v>
                </c:pt>
                <c:pt idx="7">
                  <c:v>74118.255946506979</c:v>
                </c:pt>
                <c:pt idx="8">
                  <c:v>74318.64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'ВЭД_трудоустр (2)'!$BA$34:$BI$34</c15:f>
                <c15:dlblRangeCache>
                  <c:ptCount val="9"/>
                  <c:pt idx="0">
                    <c:v>71,2</c:v>
                  </c:pt>
                  <c:pt idx="1">
                    <c:v>72,8</c:v>
                  </c:pt>
                  <c:pt idx="2">
                    <c:v>73,3</c:v>
                  </c:pt>
                  <c:pt idx="3">
                    <c:v>73,4</c:v>
                  </c:pt>
                  <c:pt idx="4">
                    <c:v>73,6</c:v>
                  </c:pt>
                  <c:pt idx="5">
                    <c:v>73,7</c:v>
                  </c:pt>
                  <c:pt idx="6">
                    <c:v>73,9</c:v>
                  </c:pt>
                  <c:pt idx="7">
                    <c:v>74,1</c:v>
                  </c:pt>
                  <c:pt idx="8">
                    <c:v>74,3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C-DFB7-41AC-B1E5-9505DF9A7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3846240"/>
        <c:axId val="963863520"/>
      </c:barChart>
      <c:lineChart>
        <c:grouping val="standard"/>
        <c:varyColors val="0"/>
        <c:ser>
          <c:idx val="4"/>
          <c:order val="1"/>
          <c:tx>
            <c:strRef>
              <c:f>'ВЭД_трудоустр (2)'!$AP$45</c:f>
              <c:strCache>
                <c:ptCount val="1"/>
                <c:pt idx="0">
                  <c:v>Замещение новых рабочих мест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'ВЭД_трудоустр (2)'!$AQ$33:$AY$33</c:f>
              <c:numCache>
                <c:formatCode>General</c:formatCode>
                <c:ptCount val="9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</c:numCache>
            </c:numRef>
          </c:cat>
          <c:val>
            <c:numRef>
              <c:f>'ВЭД_трудоустр (2)'!$AQ$45:$AX$45</c:f>
              <c:numCache>
                <c:formatCode>General</c:formatCode>
                <c:ptCount val="8"/>
                <c:pt idx="0">
                  <c:v>70817.899999999994</c:v>
                </c:pt>
                <c:pt idx="1">
                  <c:v>71216.899999999994</c:v>
                </c:pt>
                <c:pt idx="2">
                  <c:v>72839.700000000012</c:v>
                </c:pt>
                <c:pt idx="3">
                  <c:v>73320.132145816897</c:v>
                </c:pt>
                <c:pt idx="4">
                  <c:v>73373.17839965719</c:v>
                </c:pt>
                <c:pt idx="5">
                  <c:v>73616.495915238454</c:v>
                </c:pt>
                <c:pt idx="6">
                  <c:v>73705.201119712801</c:v>
                </c:pt>
                <c:pt idx="7">
                  <c:v>73885.399912514622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DFB7-41AC-B1E5-9505DF9A7B34}"/>
            </c:ext>
          </c:extLst>
        </c:ser>
        <c:ser>
          <c:idx val="5"/>
          <c:order val="2"/>
          <c:tx>
            <c:strRef>
              <c:f>'ВЭД_трудоустр (2)'!$AP$45</c:f>
              <c:strCache>
                <c:ptCount val="1"/>
                <c:pt idx="0">
                  <c:v>Замещение новых рабочих мест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chemeClr val="accent6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FB7-41AC-B1E5-9505DF9A7B34}"/>
                </c:ext>
              </c:extLst>
            </c:dLbl>
            <c:dLbl>
              <c:idx val="1"/>
              <c:layout>
                <c:manualLayout>
                  <c:x val="-1.8877206790569378E-2"/>
                  <c:y val="7.8972105920306734E-2"/>
                </c:manualLayout>
              </c:layout>
              <c:tx>
                <c:rich>
                  <a:bodyPr/>
                  <a:lstStyle/>
                  <a:p>
                    <a:fld id="{C57374D0-6E82-476A-B162-DF89DE12AFB6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DFB7-41AC-B1E5-9505DF9A7B34}"/>
                </c:ext>
              </c:extLst>
            </c:dLbl>
            <c:dLbl>
              <c:idx val="2"/>
              <c:layout>
                <c:manualLayout>
                  <c:x val="-2.2372204403238331E-2"/>
                  <c:y val="0.10196268452097244"/>
                </c:manualLayout>
              </c:layout>
              <c:tx>
                <c:rich>
                  <a:bodyPr/>
                  <a:lstStyle/>
                  <a:p>
                    <a:fld id="{330BBA41-143D-461C-9DF9-11AF151C168E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0-DFB7-41AC-B1E5-9505DF9A7B34}"/>
                </c:ext>
              </c:extLst>
            </c:dLbl>
            <c:dLbl>
              <c:idx val="3"/>
              <c:layout>
                <c:manualLayout>
                  <c:x val="-2.1856944518976917E-2"/>
                  <c:y val="4.7418953532023918E-2"/>
                </c:manualLayout>
              </c:layout>
              <c:tx>
                <c:rich>
                  <a:bodyPr/>
                  <a:lstStyle/>
                  <a:p>
                    <a:fld id="{44B46297-F381-4706-B474-D4747AD6F86E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DFB7-41AC-B1E5-9505DF9A7B34}"/>
                </c:ext>
              </c:extLst>
            </c:dLbl>
            <c:dLbl>
              <c:idx val="4"/>
              <c:layout>
                <c:manualLayout>
                  <c:x val="-2.1722373351056E-2"/>
                  <c:y val="5.3383145718599763E-2"/>
                </c:manualLayout>
              </c:layout>
              <c:tx>
                <c:rich>
                  <a:bodyPr/>
                  <a:lstStyle/>
                  <a:p>
                    <a:fld id="{834F5167-66EC-41F3-BD22-2223B0845170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DFB7-41AC-B1E5-9505DF9A7B34}"/>
                </c:ext>
              </c:extLst>
            </c:dLbl>
            <c:dLbl>
              <c:idx val="5"/>
              <c:layout>
                <c:manualLayout>
                  <c:x val="-2.1722373351056E-2"/>
                  <c:y val="3.8378624987820062E-2"/>
                </c:manualLayout>
              </c:layout>
              <c:tx>
                <c:rich>
                  <a:bodyPr/>
                  <a:lstStyle/>
                  <a:p>
                    <a:fld id="{B3A5A630-1EE5-4038-A38E-9388DC0A67C4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DFB7-41AC-B1E5-9505DF9A7B34}"/>
                </c:ext>
              </c:extLst>
            </c:dLbl>
            <c:dLbl>
              <c:idx val="6"/>
              <c:layout>
                <c:manualLayout>
                  <c:x val="-1.952694611053099E-2"/>
                  <c:y val="4.4958044445921559E-2"/>
                </c:manualLayout>
              </c:layout>
              <c:tx>
                <c:rich>
                  <a:bodyPr/>
                  <a:lstStyle/>
                  <a:p>
                    <a:fld id="{1CA0B88C-45C6-4CDA-B44C-71BDCFDF53B3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4-DFB7-41AC-B1E5-9505DF9A7B34}"/>
                </c:ext>
              </c:extLst>
            </c:dLbl>
            <c:dLbl>
              <c:idx val="7"/>
              <c:layout>
                <c:manualLayout>
                  <c:x val="-2.0557374146833184E-2"/>
                  <c:y val="5.9410031414735671E-2"/>
                </c:manualLayout>
              </c:layout>
              <c:tx>
                <c:rich>
                  <a:bodyPr/>
                  <a:lstStyle/>
                  <a:p>
                    <a:fld id="{6E99F69F-61C3-457A-8E65-6E8992072843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DFB7-41AC-B1E5-9505DF9A7B34}"/>
                </c:ext>
              </c:extLst>
            </c:dLbl>
            <c:spPr>
              <a:solidFill>
                <a:schemeClr val="bg1"/>
              </a:solidFill>
              <a:ln w="19050">
                <a:solidFill>
                  <a:srgbClr val="00B050"/>
                </a:solidFill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rgbClr val="92D050"/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numRef>
              <c:f>'ВЭД_трудоустр (2)'!$AQ$33:$AY$33</c:f>
              <c:numCache>
                <c:formatCode>General</c:formatCode>
                <c:ptCount val="9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</c:numCache>
            </c:numRef>
          </c:cat>
          <c:val>
            <c:numRef>
              <c:f>'ВЭД_трудоустр (2)'!$AQ$34:$AX$34</c:f>
              <c:numCache>
                <c:formatCode>General</c:formatCode>
                <c:ptCount val="8"/>
                <c:pt idx="0">
                  <c:v>71216.899999999994</c:v>
                </c:pt>
                <c:pt idx="1">
                  <c:v>72839.700000000012</c:v>
                </c:pt>
                <c:pt idx="2">
                  <c:v>73320.132145816897</c:v>
                </c:pt>
                <c:pt idx="3">
                  <c:v>73373.17839965719</c:v>
                </c:pt>
                <c:pt idx="4">
                  <c:v>73616.495915238454</c:v>
                </c:pt>
                <c:pt idx="5">
                  <c:v>73705.201119712801</c:v>
                </c:pt>
                <c:pt idx="6">
                  <c:v>73885.399912514622</c:v>
                </c:pt>
                <c:pt idx="7">
                  <c:v>74118.255946506979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'ВЭД_трудоустр (2)'!$BA$48:$BI$48</c15:f>
                <c15:dlblRangeCache>
                  <c:ptCount val="9"/>
                  <c:pt idx="0">
                    <c:v>0,40</c:v>
                  </c:pt>
                  <c:pt idx="1">
                    <c:v>1,62</c:v>
                  </c:pt>
                  <c:pt idx="2">
                    <c:v>0,48</c:v>
                  </c:pt>
                  <c:pt idx="3">
                    <c:v>0,05</c:v>
                  </c:pt>
                  <c:pt idx="4">
                    <c:v>0,24</c:v>
                  </c:pt>
                  <c:pt idx="5">
                    <c:v>0,09</c:v>
                  </c:pt>
                  <c:pt idx="6">
                    <c:v>0,18</c:v>
                  </c:pt>
                  <c:pt idx="7">
                    <c:v>0,23</c:v>
                  </c:pt>
                  <c:pt idx="8">
                    <c:v>0,00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6-DFB7-41AC-B1E5-9505DF9A7B34}"/>
            </c:ext>
          </c:extLst>
        </c:ser>
        <c:ser>
          <c:idx val="6"/>
          <c:order val="3"/>
          <c:tx>
            <c:strRef>
              <c:f>'ВЭД_трудоустр (2)'!$AP$44</c:f>
              <c:strCache>
                <c:ptCount val="1"/>
                <c:pt idx="0">
                  <c:v>Замещение выбытия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FB7-41AC-B1E5-9505DF9A7B34}"/>
                </c:ext>
              </c:extLst>
            </c:dLbl>
            <c:dLbl>
              <c:idx val="1"/>
              <c:layout>
                <c:manualLayout>
                  <c:x val="-1.9690688124667757E-2"/>
                  <c:y val="-0.12102755417512345"/>
                </c:manualLayout>
              </c:layout>
              <c:tx>
                <c:rich>
                  <a:bodyPr/>
                  <a:lstStyle/>
                  <a:p>
                    <a:fld id="{6C9EC903-B17A-49BA-A928-D458F37F8218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8-DFB7-41AC-B1E5-9505DF9A7B34}"/>
                </c:ext>
              </c:extLst>
            </c:dLbl>
            <c:dLbl>
              <c:idx val="2"/>
              <c:layout>
                <c:manualLayout>
                  <c:x val="-1.9690688124667757E-2"/>
                  <c:y val="-6.0080776432678881E-2"/>
                </c:manualLayout>
              </c:layout>
              <c:tx>
                <c:rich>
                  <a:bodyPr/>
                  <a:lstStyle/>
                  <a:p>
                    <a:fld id="{0C792264-B17A-44B2-8D26-F337BC44209A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DFB7-41AC-B1E5-9505DF9A7B34}"/>
                </c:ext>
              </c:extLst>
            </c:dLbl>
            <c:dLbl>
              <c:idx val="3"/>
              <c:layout>
                <c:manualLayout>
                  <c:x val="-2.137094721315224E-2"/>
                  <c:y val="-6.9309185505562726E-2"/>
                </c:manualLayout>
              </c:layout>
              <c:tx>
                <c:rich>
                  <a:bodyPr/>
                  <a:lstStyle/>
                  <a:p>
                    <a:fld id="{54458808-3DDF-4511-BE07-4EE2FD1E1833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DFB7-41AC-B1E5-9505DF9A7B34}"/>
                </c:ext>
              </c:extLst>
            </c:dLbl>
            <c:dLbl>
              <c:idx val="4"/>
              <c:layout>
                <c:manualLayout>
                  <c:x val="-1.9936897405308268E-2"/>
                  <c:y val="-4.2188199872951269E-2"/>
                </c:manualLayout>
              </c:layout>
              <c:tx>
                <c:rich>
                  <a:bodyPr/>
                  <a:lstStyle/>
                  <a:p>
                    <a:fld id="{FAD092DA-F876-489F-9C63-E7C7CA14B806}" type="CELLRANGE">
                      <a:rPr lang="en-US" smtClean="0"/>
                      <a:pPr/>
                      <a:t>[ДИАПАЗОН ЯЧЕЕК]</a:t>
                    </a:fld>
                    <a:r>
                      <a:rPr lang="en-US" dirty="0"/>
                      <a:t>*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DFB7-41AC-B1E5-9505DF9A7B34}"/>
                </c:ext>
              </c:extLst>
            </c:dLbl>
            <c:dLbl>
              <c:idx val="5"/>
              <c:layout>
                <c:manualLayout>
                  <c:x val="-2.0721207893190673E-2"/>
                  <c:y val="-5.9716323199393351E-2"/>
                </c:manualLayout>
              </c:layout>
              <c:tx>
                <c:rich>
                  <a:bodyPr/>
                  <a:lstStyle/>
                  <a:p>
                    <a:fld id="{49F34880-9999-4733-A763-A47164561C37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DFB7-41AC-B1E5-9505DF9A7B34}"/>
                </c:ext>
              </c:extLst>
            </c:dLbl>
            <c:dLbl>
              <c:idx val="6"/>
              <c:layout>
                <c:manualLayout>
                  <c:x val="-1.9175519972627106E-2"/>
                  <c:y val="-4.1145825858580107E-2"/>
                </c:manualLayout>
              </c:layout>
              <c:tx>
                <c:rich>
                  <a:bodyPr/>
                  <a:lstStyle/>
                  <a:p>
                    <a:fld id="{0B2A7040-B5B8-47D0-8BEA-461C14180120}" type="CELLRANGE">
                      <a:rPr lang="en-US" smtClean="0"/>
                      <a:pPr/>
                      <a:t>[ДИАПАЗОН ЯЧЕЕК]</a:t>
                    </a:fld>
                    <a:r>
                      <a:rPr lang="en-US" dirty="0"/>
                      <a:t>*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D-DFB7-41AC-B1E5-9505DF9A7B34}"/>
                </c:ext>
              </c:extLst>
            </c:dLbl>
            <c:dLbl>
              <c:idx val="7"/>
              <c:layout>
                <c:manualLayout>
                  <c:x val="-2.0205948008929213E-2"/>
                  <c:y val="-7.8349514049766561E-2"/>
                </c:manualLayout>
              </c:layout>
              <c:tx>
                <c:rich>
                  <a:bodyPr/>
                  <a:lstStyle/>
                  <a:p>
                    <a:fld id="{79F1FE2C-0AE6-4520-93F4-90C756D31234}" type="CELLRANGE">
                      <a:rPr lang="en-US"/>
                      <a:pPr/>
                      <a:t>[ДИАПАЗОН ЯЧЕЕК]</a:t>
                    </a:fld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E-DFB7-41AC-B1E5-9505DF9A7B34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ru-RU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DFB7-41AC-B1E5-9505DF9A7B34}"/>
                </c:ext>
              </c:extLst>
            </c:dLbl>
            <c:spPr>
              <a:solidFill>
                <a:schemeClr val="bg1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rgbClr val="E08080"/>
                    </a:solidFill>
                  </a:defRPr>
                </a:pPr>
                <a:endParaRPr lang="ru-RU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numRef>
              <c:f>'ВЭД_трудоустр (2)'!$AQ$33:$AY$33</c:f>
              <c:numCache>
                <c:formatCode>General</c:formatCode>
                <c:ptCount val="9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</c:numCache>
            </c:numRef>
          </c:cat>
          <c:val>
            <c:numRef>
              <c:f>'ВЭД_трудоустр (2)'!$AQ$44:$AY$44</c:f>
              <c:numCache>
                <c:formatCode>General</c:formatCode>
                <c:ptCount val="9"/>
                <c:pt idx="0">
                  <c:v>68822.904126969253</c:v>
                </c:pt>
                <c:pt idx="1">
                  <c:v>69088.323053846601</c:v>
                </c:pt>
                <c:pt idx="2">
                  <c:v>70716.588882492535</c:v>
                </c:pt>
                <c:pt idx="3">
                  <c:v>70965.136272786156</c:v>
                </c:pt>
                <c:pt idx="4">
                  <c:v>71562.80145350378</c:v>
                </c:pt>
                <c:pt idx="5">
                  <c:v>71514.08479773099</c:v>
                </c:pt>
                <c:pt idx="6">
                  <c:v>71876.856787692377</c:v>
                </c:pt>
                <c:pt idx="7">
                  <c:v>71879.331472530088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'ВЭД_трудоустр (2)'!$BA$47:$BH$47</c15:f>
                <c15:dlblRangeCache>
                  <c:ptCount val="8"/>
                  <c:pt idx="0">
                    <c:v>1,99</c:v>
                  </c:pt>
                  <c:pt idx="1">
                    <c:v>2,13</c:v>
                  </c:pt>
                  <c:pt idx="2">
                    <c:v>2,12</c:v>
                  </c:pt>
                  <c:pt idx="3">
                    <c:v>2,35</c:v>
                  </c:pt>
                  <c:pt idx="4">
                    <c:v>1,81</c:v>
                  </c:pt>
                  <c:pt idx="5">
                    <c:v>2,10</c:v>
                  </c:pt>
                  <c:pt idx="6">
                    <c:v>1,83</c:v>
                  </c:pt>
                  <c:pt idx="7">
                    <c:v>2,01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0-DFB7-41AC-B1E5-9505DF9A7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3846240"/>
        <c:axId val="963863520"/>
      </c:lineChart>
      <c:catAx>
        <c:axId val="96384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963863520"/>
        <c:crosses val="autoZero"/>
        <c:auto val="1"/>
        <c:lblAlgn val="ctr"/>
        <c:lblOffset val="100"/>
        <c:noMultiLvlLbl val="0"/>
      </c:catAx>
      <c:valAx>
        <c:axId val="963863520"/>
        <c:scaling>
          <c:orientation val="minMax"/>
          <c:min val="67000"/>
        </c:scaling>
        <c:delete val="1"/>
        <c:axPos val="l"/>
        <c:numFmt formatCode="General" sourceLinked="1"/>
        <c:majorTickMark val="none"/>
        <c:minorTickMark val="none"/>
        <c:tickLblPos val="nextTo"/>
        <c:crossAx val="963846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4"/>
        <c:delete val="1"/>
      </c:legendEntry>
      <c:layout>
        <c:manualLayout>
          <c:xMode val="edge"/>
          <c:yMode val="edge"/>
          <c:x val="3.6020032482379387E-2"/>
          <c:y val="0.92450719502440137"/>
          <c:w val="0.81379001302138876"/>
          <c:h val="4.9112433633632727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050">
              <a:solidFill>
                <a:srgbClr val="002C50"/>
              </a:solidFill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bg1"/>
          </a:solidFill>
          <a:latin typeface="Montserrat" panose="00000500000000000000" pitchFamily="2" charset="-52"/>
        </a:defRPr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979873678660605E-3"/>
          <c:y val="2.4250264114365427E-2"/>
          <c:w val="0.98373344010778574"/>
          <c:h val="0.583922551402792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'C:\Users\a.s.safonov\Desktop\[Прогноз_знач_26.12_инж.xlsx]Инженеры'!$E$43</c:f>
              <c:strCache>
                <c:ptCount val="1"/>
                <c:pt idx="0">
                  <c:v>Общая кадровая потребность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1E19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C0-44FF-89D3-DE9CDFB8273D}"/>
              </c:ext>
            </c:extLst>
          </c:dPt>
          <c:dPt>
            <c:idx val="1"/>
            <c:invertIfNegative val="0"/>
            <c:bubble3D val="0"/>
            <c:spPr>
              <a:solidFill>
                <a:srgbClr val="C1E19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C0-44FF-89D3-DE9CDFB8273D}"/>
              </c:ext>
            </c:extLst>
          </c:dPt>
          <c:dPt>
            <c:idx val="2"/>
            <c:invertIfNegative val="0"/>
            <c:bubble3D val="0"/>
            <c:spPr>
              <a:solidFill>
                <a:srgbClr val="6EAA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C0-44FF-89D3-DE9CDFB8273D}"/>
              </c:ext>
            </c:extLst>
          </c:dPt>
          <c:dPt>
            <c:idx val="3"/>
            <c:invertIfNegative val="0"/>
            <c:bubble3D val="0"/>
            <c:spPr>
              <a:solidFill>
                <a:srgbClr val="6EAA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5C0-44FF-89D3-DE9CDFB8273D}"/>
              </c:ext>
            </c:extLst>
          </c:dPt>
          <c:dPt>
            <c:idx val="4"/>
            <c:invertIfNegative val="0"/>
            <c:bubble3D val="0"/>
            <c:spPr>
              <a:solidFill>
                <a:srgbClr val="3A96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5C0-44FF-89D3-DE9CDFB8273D}"/>
              </c:ext>
            </c:extLst>
          </c:dPt>
          <c:dPt>
            <c:idx val="5"/>
            <c:invertIfNegative val="0"/>
            <c:bubble3D val="0"/>
            <c:spPr>
              <a:solidFill>
                <a:srgbClr val="3A96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5C0-44FF-89D3-DE9CDFB8273D}"/>
              </c:ext>
            </c:extLst>
          </c:dPt>
          <c:dPt>
            <c:idx val="6"/>
            <c:invertIfNegative val="0"/>
            <c:bubble3D val="0"/>
            <c:spPr>
              <a:solidFill>
                <a:srgbClr val="005AA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5C0-44FF-89D3-DE9CDFB8273D}"/>
              </c:ext>
            </c:extLst>
          </c:dPt>
          <c:dPt>
            <c:idx val="7"/>
            <c:invertIfNegative val="0"/>
            <c:bubble3D val="0"/>
            <c:spPr>
              <a:solidFill>
                <a:srgbClr val="005AA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5C0-44FF-89D3-DE9CDFB8273D}"/>
              </c:ext>
            </c:extLst>
          </c:dPt>
          <c:dPt>
            <c:idx val="8"/>
            <c:invertIfNegative val="0"/>
            <c:bubble3D val="0"/>
            <c:spPr>
              <a:solidFill>
                <a:srgbClr val="DBB5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5C0-44FF-89D3-DE9CDFB8273D}"/>
              </c:ext>
            </c:extLst>
          </c:dPt>
          <c:dPt>
            <c:idx val="9"/>
            <c:invertIfNegative val="0"/>
            <c:bubble3D val="0"/>
            <c:spPr>
              <a:solidFill>
                <a:srgbClr val="DBB5D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75C0-44FF-89D3-DE9CDFB8273D}"/>
              </c:ext>
            </c:extLst>
          </c:dPt>
          <c:dPt>
            <c:idx val="10"/>
            <c:invertIfNegative val="0"/>
            <c:bubble3D val="0"/>
            <c:spPr>
              <a:solidFill>
                <a:srgbClr val="793A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75C0-44FF-89D3-DE9CDFB8273D}"/>
              </c:ext>
            </c:extLst>
          </c:dPt>
          <c:dPt>
            <c:idx val="11"/>
            <c:invertIfNegative val="0"/>
            <c:bubble3D val="0"/>
            <c:spPr>
              <a:solidFill>
                <a:srgbClr val="793A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5C0-44FF-89D3-DE9CDFB8273D}"/>
              </c:ext>
            </c:extLst>
          </c:dPt>
          <c:dPt>
            <c:idx val="12"/>
            <c:invertIfNegative val="0"/>
            <c:bubble3D val="0"/>
            <c:spPr>
              <a:solidFill>
                <a:srgbClr val="F391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75C0-44FF-89D3-DE9CDFB8273D}"/>
              </c:ext>
            </c:extLst>
          </c:dPt>
          <c:dPt>
            <c:idx val="13"/>
            <c:invertIfNegative val="0"/>
            <c:bubble3D val="0"/>
            <c:spPr>
              <a:solidFill>
                <a:srgbClr val="F391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75C0-44FF-89D3-DE9CDFB8273D}"/>
              </c:ext>
            </c:extLst>
          </c:dPt>
          <c:dPt>
            <c:idx val="14"/>
            <c:invertIfNegative val="0"/>
            <c:bubble3D val="0"/>
            <c:spPr>
              <a:solidFill>
                <a:srgbClr val="FFCB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75C0-44FF-89D3-DE9CDFB8273D}"/>
              </c:ext>
            </c:extLst>
          </c:dPt>
          <c:dPt>
            <c:idx val="15"/>
            <c:invertIfNegative val="0"/>
            <c:bubble3D val="0"/>
            <c:spPr>
              <a:solidFill>
                <a:srgbClr val="FFCB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75C0-44FF-89D3-DE9CDFB8273D}"/>
              </c:ext>
            </c:extLst>
          </c:dPt>
          <c:dPt>
            <c:idx val="16"/>
            <c:invertIfNegative val="0"/>
            <c:bubble3D val="0"/>
            <c:spPr>
              <a:solidFill>
                <a:srgbClr val="FE9B3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75C0-44FF-89D3-DE9CDFB8273D}"/>
              </c:ext>
            </c:extLst>
          </c:dPt>
          <c:dPt>
            <c:idx val="17"/>
            <c:invertIfNegative val="0"/>
            <c:bubble3D val="0"/>
            <c:spPr>
              <a:solidFill>
                <a:srgbClr val="FE9B3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75C0-44FF-89D3-DE9CDFB8273D}"/>
              </c:ext>
            </c:extLst>
          </c:dPt>
          <c:dPt>
            <c:idx val="18"/>
            <c:invertIfNegative val="0"/>
            <c:bubble3D val="0"/>
            <c:spPr>
              <a:solidFill>
                <a:srgbClr val="9A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75C0-44FF-89D3-DE9CDFB8273D}"/>
              </c:ext>
            </c:extLst>
          </c:dPt>
          <c:dPt>
            <c:idx val="19"/>
            <c:invertIfNegative val="0"/>
            <c:bubble3D val="0"/>
            <c:spPr>
              <a:solidFill>
                <a:srgbClr val="9A99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75C0-44FF-89D3-DE9CDFB8273D}"/>
              </c:ext>
            </c:extLst>
          </c:dPt>
          <c:dPt>
            <c:idx val="20"/>
            <c:invertIfNegative val="0"/>
            <c:bubble3D val="0"/>
            <c:spPr>
              <a:solidFill>
                <a:srgbClr val="FEFF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75C0-44FF-89D3-DE9CDFB8273D}"/>
              </c:ext>
            </c:extLst>
          </c:dPt>
          <c:dPt>
            <c:idx val="21"/>
            <c:invertIfNegative val="0"/>
            <c:bubble3D val="0"/>
            <c:spPr>
              <a:solidFill>
                <a:srgbClr val="FEFF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75C0-44FF-89D3-DE9CDFB8273D}"/>
              </c:ext>
            </c:extLst>
          </c:dPt>
          <c:dPt>
            <c:idx val="22"/>
            <c:invertIfNegative val="0"/>
            <c:bubble3D val="0"/>
            <c:spPr>
              <a:solidFill>
                <a:srgbClr val="FECCC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75C0-44FF-89D3-DE9CDFB8273D}"/>
              </c:ext>
            </c:extLst>
          </c:dPt>
          <c:dPt>
            <c:idx val="23"/>
            <c:invertIfNegative val="0"/>
            <c:bubble3D val="0"/>
            <c:spPr>
              <a:solidFill>
                <a:srgbClr val="FECCC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75C0-44FF-89D3-DE9CDFB8273D}"/>
              </c:ext>
            </c:extLst>
          </c:dPt>
          <c:dPt>
            <c:idx val="24"/>
            <c:invertIfNegative val="0"/>
            <c:bubble3D val="0"/>
            <c:spPr>
              <a:solidFill>
                <a:srgbClr val="99FF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75C0-44FF-89D3-DE9CDFB8273D}"/>
              </c:ext>
            </c:extLst>
          </c:dPt>
          <c:dPt>
            <c:idx val="25"/>
            <c:invertIfNegative val="0"/>
            <c:bubble3D val="0"/>
            <c:spPr>
              <a:solidFill>
                <a:srgbClr val="99FF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75C0-44FF-89D3-DE9CDFB8273D}"/>
              </c:ext>
            </c:extLst>
          </c:dPt>
          <c:dPt>
            <c:idx val="26"/>
            <c:invertIfNegative val="0"/>
            <c:bubble3D val="0"/>
            <c:spPr>
              <a:solidFill>
                <a:srgbClr val="0166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75C0-44FF-89D3-DE9CDFB8273D}"/>
              </c:ext>
            </c:extLst>
          </c:dPt>
          <c:dPt>
            <c:idx val="27"/>
            <c:invertIfNegative val="0"/>
            <c:bubble3D val="0"/>
            <c:spPr>
              <a:solidFill>
                <a:srgbClr val="0166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75C0-44FF-89D3-DE9CDFB8273D}"/>
              </c:ext>
            </c:extLst>
          </c:dPt>
          <c:dPt>
            <c:idx val="28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75C0-44FF-89D3-DE9CDFB8273D}"/>
              </c:ext>
            </c:extLst>
          </c:dPt>
          <c:dPt>
            <c:idx val="29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75C0-44FF-89D3-DE9CDFB8273D}"/>
              </c:ext>
            </c:extLst>
          </c:dPt>
          <c:dPt>
            <c:idx val="30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75C0-44FF-89D3-DE9CDFB8273D}"/>
              </c:ext>
            </c:extLst>
          </c:dPt>
          <c:dPt>
            <c:idx val="31"/>
            <c:invertIfNegative val="0"/>
            <c:bubble3D val="0"/>
            <c:spPr>
              <a:solidFill>
                <a:srgbClr val="FF66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75C0-44FF-89D3-DE9CDFB8273D}"/>
              </c:ext>
            </c:extLst>
          </c:dPt>
          <c:dPt>
            <c:idx val="32"/>
            <c:invertIfNegative val="0"/>
            <c:bubble3D val="0"/>
            <c:spPr>
              <a:solidFill>
                <a:srgbClr val="6665F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75C0-44FF-89D3-DE9CDFB8273D}"/>
              </c:ext>
            </c:extLst>
          </c:dPt>
          <c:dPt>
            <c:idx val="33"/>
            <c:invertIfNegative val="0"/>
            <c:bubble3D val="0"/>
            <c:spPr>
              <a:solidFill>
                <a:srgbClr val="6665F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75C0-44FF-89D3-DE9CDFB8273D}"/>
              </c:ext>
            </c:extLst>
          </c:dPt>
          <c:dPt>
            <c:idx val="34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75C0-44FF-89D3-DE9CDFB8273D}"/>
              </c:ext>
            </c:extLst>
          </c:dPt>
          <c:dPt>
            <c:idx val="35"/>
            <c:invertIfNegative val="0"/>
            <c:bubble3D val="0"/>
            <c:spPr>
              <a:solidFill>
                <a:srgbClr val="91C4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7-75C0-44FF-89D3-DE9CDFB8273D}"/>
              </c:ext>
            </c:extLst>
          </c:dPt>
          <c:dPt>
            <c:idx val="36"/>
            <c:invertIfNegative val="0"/>
            <c:bubble3D val="0"/>
            <c:spPr>
              <a:solidFill>
                <a:srgbClr val="32CCF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9-75C0-44FF-89D3-DE9CDFB8273D}"/>
              </c:ext>
            </c:extLst>
          </c:dPt>
          <c:dPt>
            <c:idx val="37"/>
            <c:invertIfNegative val="0"/>
            <c:bubble3D val="0"/>
            <c:spPr>
              <a:solidFill>
                <a:srgbClr val="32CCF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B-75C0-44FF-89D3-DE9CDFB8273D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Montserrat" panose="00000500000000000000" pitchFamily="2" charset="-52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00;0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[1]Инженеры!$C$44:$D$81</c:f>
              <c:multiLvlStrCache>
                <c:ptCount val="38"/>
                <c:lvl>
                  <c:pt idx="0">
                    <c:v>2024</c:v>
                  </c:pt>
                  <c:pt idx="1">
                    <c:v>2029</c:v>
                  </c:pt>
                  <c:pt idx="2">
                    <c:v>2024</c:v>
                  </c:pt>
                  <c:pt idx="3">
                    <c:v>2029</c:v>
                  </c:pt>
                  <c:pt idx="4">
                    <c:v>2024</c:v>
                  </c:pt>
                  <c:pt idx="5">
                    <c:v>2029</c:v>
                  </c:pt>
                  <c:pt idx="6">
                    <c:v>2024</c:v>
                  </c:pt>
                  <c:pt idx="7">
                    <c:v>2029</c:v>
                  </c:pt>
                  <c:pt idx="8">
                    <c:v>2024</c:v>
                  </c:pt>
                  <c:pt idx="9">
                    <c:v>2029</c:v>
                  </c:pt>
                  <c:pt idx="10">
                    <c:v>2024</c:v>
                  </c:pt>
                  <c:pt idx="11">
                    <c:v>2029</c:v>
                  </c:pt>
                  <c:pt idx="12">
                    <c:v>2024</c:v>
                  </c:pt>
                  <c:pt idx="13">
                    <c:v>2029</c:v>
                  </c:pt>
                  <c:pt idx="14">
                    <c:v>2024</c:v>
                  </c:pt>
                  <c:pt idx="15">
                    <c:v>2029</c:v>
                  </c:pt>
                  <c:pt idx="16">
                    <c:v>2024</c:v>
                  </c:pt>
                  <c:pt idx="17">
                    <c:v>2029</c:v>
                  </c:pt>
                  <c:pt idx="18">
                    <c:v>2024</c:v>
                  </c:pt>
                  <c:pt idx="19">
                    <c:v>2029</c:v>
                  </c:pt>
                  <c:pt idx="20">
                    <c:v>2024</c:v>
                  </c:pt>
                  <c:pt idx="21">
                    <c:v>2029</c:v>
                  </c:pt>
                  <c:pt idx="22">
                    <c:v>2024</c:v>
                  </c:pt>
                  <c:pt idx="23">
                    <c:v>2029</c:v>
                  </c:pt>
                  <c:pt idx="24">
                    <c:v>2024</c:v>
                  </c:pt>
                  <c:pt idx="25">
                    <c:v>2029</c:v>
                  </c:pt>
                  <c:pt idx="26">
                    <c:v>2024</c:v>
                  </c:pt>
                  <c:pt idx="27">
                    <c:v>2029</c:v>
                  </c:pt>
                  <c:pt idx="28">
                    <c:v>2024</c:v>
                  </c:pt>
                  <c:pt idx="29">
                    <c:v>2029</c:v>
                  </c:pt>
                  <c:pt idx="30">
                    <c:v>2024</c:v>
                  </c:pt>
                  <c:pt idx="31">
                    <c:v>2029</c:v>
                  </c:pt>
                  <c:pt idx="32">
                    <c:v>2024</c:v>
                  </c:pt>
                  <c:pt idx="33">
                    <c:v>2029</c:v>
                  </c:pt>
                  <c:pt idx="34">
                    <c:v>2024</c:v>
                  </c:pt>
                  <c:pt idx="35">
                    <c:v>2029</c:v>
                  </c:pt>
                  <c:pt idx="36">
                    <c:v>2024</c:v>
                  </c:pt>
                  <c:pt idx="37">
                    <c:v>2029</c:v>
                  </c:pt>
                </c:lvl>
                <c:lvl>
                  <c:pt idx="0">
                    <c:v>Сельское хозяйство</c:v>
                  </c:pt>
                  <c:pt idx="2">
                    <c:v>ДПИ</c:v>
                  </c:pt>
                  <c:pt idx="4">
                    <c:v>Обработка</c:v>
                  </c:pt>
                  <c:pt idx="6">
                    <c:v>Энергия, газ, пар</c:v>
                  </c:pt>
                  <c:pt idx="8">
                    <c:v>Водоснабжение, утилизация отходов</c:v>
                  </c:pt>
                  <c:pt idx="10">
                    <c:v>Строительство</c:v>
                  </c:pt>
                  <c:pt idx="12">
                    <c:v>Торговля</c:v>
                  </c:pt>
                  <c:pt idx="14">
                    <c:v>Транспорт и хранение</c:v>
                  </c:pt>
                  <c:pt idx="16">
                    <c:v>Гостиницы и общепит</c:v>
                  </c:pt>
                  <c:pt idx="18">
                    <c:v>Информация и связь</c:v>
                  </c:pt>
                  <c:pt idx="20">
                    <c:v>Финансы и страхование</c:v>
                  </c:pt>
                  <c:pt idx="22">
                    <c:v>Недвижимость</c:v>
                  </c:pt>
                  <c:pt idx="24">
                    <c:v>Профдеятельность</c:v>
                  </c:pt>
                  <c:pt idx="26">
                    <c:v>Админдеятельность</c:v>
                  </c:pt>
                  <c:pt idx="28">
                    <c:v>Госуправление</c:v>
                  </c:pt>
                  <c:pt idx="30">
                    <c:v>Образование</c:v>
                  </c:pt>
                  <c:pt idx="32">
                    <c:v>Здравоохранение</c:v>
                  </c:pt>
                  <c:pt idx="34">
                    <c:v>Культура и спорт</c:v>
                  </c:pt>
                  <c:pt idx="36">
                    <c:v>Прочие услуги</c:v>
                  </c:pt>
                </c:lvl>
              </c:multiLvlStrCache>
            </c:multiLvlStrRef>
          </c:cat>
          <c:val>
            <c:numRef>
              <c:f>[1]Инженеры!$E$44:$E$81</c:f>
              <c:numCache>
                <c:formatCode>General</c:formatCode>
                <c:ptCount val="38"/>
                <c:pt idx="0">
                  <c:v>4.3129452528968635</c:v>
                </c:pt>
                <c:pt idx="1">
                  <c:v>4.2721328496351898</c:v>
                </c:pt>
                <c:pt idx="2">
                  <c:v>1.2244103855429949</c:v>
                </c:pt>
                <c:pt idx="3">
                  <c:v>1.2139626954703935</c:v>
                </c:pt>
                <c:pt idx="4">
                  <c:v>10.444321341369525</c:v>
                </c:pt>
                <c:pt idx="5">
                  <c:v>10.647208051287995</c:v>
                </c:pt>
                <c:pt idx="6">
                  <c:v>1.543276292401665</c:v>
                </c:pt>
                <c:pt idx="7">
                  <c:v>1.4859967454079526</c:v>
                </c:pt>
                <c:pt idx="8">
                  <c:v>0.69688920567575618</c:v>
                </c:pt>
                <c:pt idx="9">
                  <c:v>0.69602528178891343</c:v>
                </c:pt>
                <c:pt idx="10">
                  <c:v>6.9204261486833252</c:v>
                </c:pt>
                <c:pt idx="11">
                  <c:v>6.9399065618632356</c:v>
                </c:pt>
                <c:pt idx="12">
                  <c:v>13.262092241345623</c:v>
                </c:pt>
                <c:pt idx="13">
                  <c:v>13.028808035160996</c:v>
                </c:pt>
                <c:pt idx="14">
                  <c:v>5.9001855715505229</c:v>
                </c:pt>
                <c:pt idx="15">
                  <c:v>6.0941209064680368</c:v>
                </c:pt>
                <c:pt idx="16">
                  <c:v>2.0234083867778101</c:v>
                </c:pt>
                <c:pt idx="17">
                  <c:v>2.1681330982438927</c:v>
                </c:pt>
                <c:pt idx="18">
                  <c:v>1.7752734512405526</c:v>
                </c:pt>
                <c:pt idx="19">
                  <c:v>1.8674254255873619</c:v>
                </c:pt>
                <c:pt idx="20">
                  <c:v>1.3088267375331704</c:v>
                </c:pt>
                <c:pt idx="21">
                  <c:v>1.3024598616778076</c:v>
                </c:pt>
                <c:pt idx="22">
                  <c:v>1.8715168868661549</c:v>
                </c:pt>
                <c:pt idx="23">
                  <c:v>1.8422208410951186</c:v>
                </c:pt>
                <c:pt idx="24">
                  <c:v>2.9575585778818443</c:v>
                </c:pt>
                <c:pt idx="25">
                  <c:v>3.118908416836883</c:v>
                </c:pt>
                <c:pt idx="26">
                  <c:v>2.2422398025813242</c:v>
                </c:pt>
                <c:pt idx="27">
                  <c:v>2.2746813317475567</c:v>
                </c:pt>
                <c:pt idx="28">
                  <c:v>3.5799962939104932</c:v>
                </c:pt>
                <c:pt idx="29">
                  <c:v>3.514345811545752</c:v>
                </c:pt>
                <c:pt idx="30">
                  <c:v>5.6114599140096981</c:v>
                </c:pt>
                <c:pt idx="31">
                  <c:v>5.6146114473679551</c:v>
                </c:pt>
                <c:pt idx="32">
                  <c:v>4.6541065685578547</c:v>
                </c:pt>
                <c:pt idx="33">
                  <c:v>4.7194988081726299</c:v>
                </c:pt>
                <c:pt idx="34">
                  <c:v>1.1940604154458605</c:v>
                </c:pt>
                <c:pt idx="35">
                  <c:v>1.1738181355882635</c:v>
                </c:pt>
                <c:pt idx="36">
                  <c:v>1.7315790932592459</c:v>
                </c:pt>
                <c:pt idx="37">
                  <c:v>2.0796838449375574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75C0-44FF-89D3-DE9CDFB8273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64480912"/>
        <c:axId val="1064483632"/>
      </c:barChart>
      <c:catAx>
        <c:axId val="1064480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64483632"/>
        <c:crosses val="autoZero"/>
        <c:auto val="1"/>
        <c:lblAlgn val="ctr"/>
        <c:lblOffset val="100"/>
        <c:noMultiLvlLbl val="0"/>
      </c:catAx>
      <c:valAx>
        <c:axId val="10644836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64480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Montserrat" panose="00000500000000000000" pitchFamily="2" charset="-52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0.0164</cdr:x>
      <cdr:y>0.41622</cdr:y>
    </cdr:from>
    <cdr:to>
      <cdr:x>0.06474</cdr:x>
      <cdr:y>0.57891</cdr:y>
    </cdr:to>
    <cdr:pic>
      <cdr:nvPicPr>
        <cdr:cNvPr id="3" name="Рисунок 2">
          <a:extLst xmlns:a="http://schemas.openxmlformats.org/drawingml/2006/main">
            <a:ext uri="{FF2B5EF4-FFF2-40B4-BE49-F238E27FC236}">
              <a16:creationId xmlns:a16="http://schemas.microsoft.com/office/drawing/2014/main" id="{EF557891-714B-41CE-17F6-F2988D8F184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46427" y="1168875"/>
          <a:ext cx="431646" cy="45689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0.0164</cdr:x>
      <cdr:y>0.14103</cdr:y>
    </cdr:from>
    <cdr:to>
      <cdr:x>0.06247</cdr:x>
      <cdr:y>0.29608</cdr:y>
    </cdr:to>
    <cdr:pic>
      <cdr:nvPicPr>
        <cdr:cNvPr id="4" name="Рисунок 3">
          <a:extLst xmlns:a="http://schemas.openxmlformats.org/drawingml/2006/main">
            <a:ext uri="{FF2B5EF4-FFF2-40B4-BE49-F238E27FC236}">
              <a16:creationId xmlns:a16="http://schemas.microsoft.com/office/drawing/2014/main" id="{7DDC1926-381C-7095-3279-9A486EEF5A5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46427" y="396044"/>
          <a:ext cx="411408" cy="43544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0.0164</cdr:x>
      <cdr:y>0.27705</cdr:y>
    </cdr:from>
    <cdr:to>
      <cdr:x>0.06324</cdr:x>
      <cdr:y>0.43472</cdr:y>
    </cdr:to>
    <cdr:pic>
      <cdr:nvPicPr>
        <cdr:cNvPr id="5" name="Рисунок 4">
          <a:extLst xmlns:a="http://schemas.openxmlformats.org/drawingml/2006/main">
            <a:ext uri="{FF2B5EF4-FFF2-40B4-BE49-F238E27FC236}">
              <a16:creationId xmlns:a16="http://schemas.microsoft.com/office/drawing/2014/main" id="{A6C5C220-BF61-6A7C-EACA-5F3D01E6769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46427" y="778041"/>
          <a:ext cx="418286" cy="4428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0.0164</cdr:x>
      <cdr:y>0.5542</cdr:y>
    </cdr:from>
    <cdr:to>
      <cdr:x>0.06325</cdr:x>
      <cdr:y>0.71187</cdr:y>
    </cdr:to>
    <cdr:pic>
      <cdr:nvPicPr>
        <cdr:cNvPr id="6" name="Рисунок 5">
          <a:extLst xmlns:a="http://schemas.openxmlformats.org/drawingml/2006/main">
            <a:ext uri="{FF2B5EF4-FFF2-40B4-BE49-F238E27FC236}">
              <a16:creationId xmlns:a16="http://schemas.microsoft.com/office/drawing/2014/main" id="{977A0F5A-EF3A-A4D8-EA2D-A1243D1F404C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46427" y="1556362"/>
          <a:ext cx="418347" cy="44279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0.0164</cdr:x>
      <cdr:y>0.70513</cdr:y>
    </cdr:from>
    <cdr:to>
      <cdr:x>0.06248</cdr:x>
      <cdr:y>0.86024</cdr:y>
    </cdr:to>
    <cdr:pic>
      <cdr:nvPicPr>
        <cdr:cNvPr id="7" name="Рисунок 6">
          <a:extLst xmlns:a="http://schemas.openxmlformats.org/drawingml/2006/main">
            <a:ext uri="{FF2B5EF4-FFF2-40B4-BE49-F238E27FC236}">
              <a16:creationId xmlns:a16="http://schemas.microsoft.com/office/drawing/2014/main" id="{840B8F96-1249-024B-0837-74E690BD8F97}"/>
            </a:ext>
          </a:extLst>
        </cdr:cNvPr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5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t="-1" b="-9"/>
        <a:stretch xmlns:a="http://schemas.openxmlformats.org/drawingml/2006/main"/>
      </cdr:blipFill>
      <cdr:spPr>
        <a:xfrm xmlns:a="http://schemas.openxmlformats.org/drawingml/2006/main">
          <a:off x="146427" y="1980220"/>
          <a:ext cx="411493" cy="4356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0.0164</cdr:x>
      <cdr:y>0.83008</cdr:y>
    </cdr:from>
    <cdr:to>
      <cdr:x>0.06525</cdr:x>
      <cdr:y>0.99447</cdr:y>
    </cdr:to>
    <cdr:pic>
      <cdr:nvPicPr>
        <cdr:cNvPr id="8" name="Рисунок 7">
          <a:extLst xmlns:a="http://schemas.openxmlformats.org/drawingml/2006/main">
            <a:ext uri="{FF2B5EF4-FFF2-40B4-BE49-F238E27FC236}">
              <a16:creationId xmlns:a16="http://schemas.microsoft.com/office/drawing/2014/main" id="{F3BC895C-3095-622F-559E-0F178190946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6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46427" y="2331114"/>
          <a:ext cx="436208" cy="46166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0.02205</cdr:x>
      <cdr:y>0.01282</cdr:y>
    </cdr:from>
    <cdr:to>
      <cdr:x>0.05672</cdr:x>
      <cdr:y>0.14079</cdr:y>
    </cdr:to>
    <cdr:pic>
      <cdr:nvPicPr>
        <cdr:cNvPr id="9" name="Picture 4">
          <a:extLst xmlns:a="http://schemas.openxmlformats.org/drawingml/2006/main">
            <a:ext uri="{FF2B5EF4-FFF2-40B4-BE49-F238E27FC236}">
              <a16:creationId xmlns:a16="http://schemas.microsoft.com/office/drawing/2014/main" id="{73C81C4F-0463-AD2C-BFA1-658AFE9D6B90}"/>
            </a:ext>
          </a:extLst>
        </cdr:cNvPr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7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96891" y="36004"/>
          <a:ext cx="309576" cy="359379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E1287-B1C1-4947-9B0E-2A2C39BE1B9D}" type="datetimeFigureOut">
              <a:rPr lang="ru-RU" smtClean="0"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17E90-F4F5-4EC6-9318-E84FC95CE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90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17E90-F4F5-4EC6-9318-E84FC95CE06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19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44A66-EE97-1D9A-B3C2-83CFDFDA6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3B9B7B7-5A59-C1B9-ED83-2741F5358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595C956-E2FB-839F-5C46-07E30AC6D6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DA82396-59C4-93F5-1783-AB12A75494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17E90-F4F5-4EC6-9318-E84FC95CE06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72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E5DCA-E7AD-FFB4-F6C0-7EF779F6D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1F4793C-5C62-194B-1542-EF8345CC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14C9A86-BB59-E311-71AC-608A60A28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ADDF42A-DB65-F8E7-71B2-C219AF2813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17E90-F4F5-4EC6-9318-E84FC95CE06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89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1500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6988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80D5F-32AE-142B-9ADB-7A8C7EE86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4C871A2-A5F4-CB3D-7BF8-E25663DA88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93EED573-A95B-1FA6-3065-47899BCCC0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8ED0AEC-BE1F-3BC9-0F6E-4723276277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0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813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0050F-171A-6D8C-F5B1-495EBA110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9B3A4DB-3F98-B0C8-B873-427F46F820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C37167B-2ED1-7BAD-B49B-B95DD5455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A6C96A-F05F-B63E-F324-072E63118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17E90-F4F5-4EC6-9318-E84FC95CE06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7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BD74-42BC-0558-72D9-DDC30939B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ED7D900-4FD9-C88F-282C-D0131F6128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BE2C458-89B0-3216-B4DE-FF6EB5715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D08486-DEF1-A217-E804-F4CDE1F121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17E90-F4F5-4EC6-9318-E84FC95CE06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454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203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203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70102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3875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2790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8204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04588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497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17E90-F4F5-4EC6-9318-E84FC95CE06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80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C9A42-8798-4D72-8316-902FF90B8C9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361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6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726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610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247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C9A42-8798-4D72-8316-902FF90B8C9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37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6C2D8-9DBC-BD0A-4513-63B073C26A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6F8532-07F0-4414-9F12-BEC498C24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257200-0681-292C-5E66-8FC00EF62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CAD6B-AE23-4D7A-BA37-84DEDDFDB749}" type="datetime1">
              <a:rPr lang="ru-RU" smtClean="0"/>
              <a:t>16.09.2025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64B708-3FE6-66F3-A50F-106DCB16B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9C2807-6252-F11F-0800-9AC427540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7300" y="292100"/>
            <a:ext cx="488950" cy="365125"/>
          </a:xfrm>
        </p:spPr>
        <p:txBody>
          <a:bodyPr/>
          <a:lstStyle>
            <a:lvl1pPr>
              <a:defRPr sz="1800">
                <a:solidFill>
                  <a:srgbClr val="91C4F1"/>
                </a:solidFill>
                <a:latin typeface="Montserrat" panose="00000500000000000000" pitchFamily="2" charset="-52"/>
              </a:defRPr>
            </a:lvl1pPr>
          </a:lstStyle>
          <a:p>
            <a:fld id="{393C6CC8-CBFC-4ACA-BDAF-8EC481AC484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263C1BFB-C038-6DAD-0F16-43C7F7B7564E}"/>
              </a:ext>
            </a:extLst>
          </p:cNvPr>
          <p:cNvCxnSpPr/>
          <p:nvPr userDrawn="1"/>
        </p:nvCxnSpPr>
        <p:spPr>
          <a:xfrm>
            <a:off x="11474450" y="279400"/>
            <a:ext cx="0" cy="400050"/>
          </a:xfrm>
          <a:prstGeom prst="line">
            <a:avLst/>
          </a:prstGeom>
          <a:ln>
            <a:solidFill>
              <a:srgbClr val="91C4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94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20EBE9-1E3B-3CFB-DB3F-7D6B1DFE1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09F787-D605-CAE8-AE7D-6C4959A48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5B2837-E702-F7FF-84AD-6D2141C60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9628-5A16-4E0A-AAA9-A53E35C34E00}" type="datetime1">
              <a:rPr lang="ru-RU" smtClean="0"/>
              <a:t>16.09.2025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246494-C6C1-F221-E5B6-B506428D4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F44CEC-500E-C317-E024-AD9E46C8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28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744D76-5DCF-32E7-7C67-ACD317E1B2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DE73F1-8E0B-099B-4601-5315EA956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43FD74-C555-9031-7880-4C2E83768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96E9-6865-4595-95D5-B12CE13A8C24}" type="datetime1">
              <a:rPr lang="ru-RU" smtClean="0"/>
              <a:t>16.09.2025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44B336-6D10-7662-779A-5A6346B8F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AB6AB0-90A7-09FD-C899-E14055F3F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9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E187E1-689E-8B48-FC62-4883E6834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2DB1B0-4624-A3AE-9D94-4671DD515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1598AD-EA18-CBEC-4F4A-38A0216D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0F31-0291-4366-80D4-BC42D4B0F19B}" type="datetime1">
              <a:rPr lang="ru-RU" smtClean="0"/>
              <a:t>16.09.2025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483F08-C77F-CDCC-9D94-D80D54C95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5413AA-2CB7-42FA-02F8-60439C2CC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45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C014F-76D9-850E-F188-08ED60292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72DBAB-02B7-4BBE-B642-920676FA8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2E66E7-8BEB-BC73-4D19-3BBD148DA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E704-6450-47BC-BBA4-09783D2F37B1}" type="datetime1">
              <a:rPr lang="ru-RU" smtClean="0"/>
              <a:t>16.09.2025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6E4986-E127-754C-12B0-9A67A47D7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FD873F-4890-374E-F0B4-11CD30559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8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4C265C-0EDF-5540-E672-5885DA7F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2B60D0-7FB2-ADAC-A462-6CF86596A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71B26D-BE48-F635-9D74-60CC8DB095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7B4DD6-C955-531D-DF29-B68BDEB54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7542-EA7A-415C-8BF7-5EF7BDAAC668}" type="datetime1">
              <a:rPr lang="ru-RU" smtClean="0"/>
              <a:t>16.09.2025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02A82D-FF54-83A0-CE79-D2F16F193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0B1C7E-6D3A-A2BD-E4F4-B0A8528D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4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CA48A-0916-0364-1903-387A60786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0BD910-44E8-0BE5-561B-247757CBD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A951D7-5303-F5B6-DA37-3D005979D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33E7CAF-B9F1-A7CA-F80D-9FE96CD718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5BB1A47-D26C-2DB5-107C-2889933A47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7C59109-16E8-7C30-083B-116F34CDF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9D893-5562-48ED-A4F2-E272D8A392F4}" type="datetime1">
              <a:rPr lang="ru-RU" smtClean="0"/>
              <a:t>16.09.2025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2A3EC98-CA77-A14E-4D78-EF226DAE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4FE54A2-A0C6-3154-BF65-B544E5E7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45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28814-79BD-2D1C-3F15-9F9A1D5D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CA0364E-533D-21B0-B29E-F74AC7EE2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6DEF-6CE0-47AC-96DF-8C65EABA2D03}" type="datetime1">
              <a:rPr lang="ru-RU" smtClean="0"/>
              <a:t>16.09.2025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7FCD36-5B62-0D19-1483-0A2E854CC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13AC35-89A3-EC40-884B-0B02C35F4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9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F7ABC58-4B2C-6D6F-56DE-B08D20E75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EDB90-A46C-414C-9F26-B47BA68C26D1}" type="datetime1">
              <a:rPr lang="ru-RU" smtClean="0"/>
              <a:t>16.09.2025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F926A4-2363-CB92-A4CB-72B8AD17E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37025D3-19CE-E56E-8EED-AC200EAD0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3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8B659-E365-363E-919A-677296CA4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0AAADE-D166-EE47-3778-943006502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130F5A-E222-5518-8495-478D26CF9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6D12B0-12B0-B986-D0E7-D767A051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F23C-BF2A-486E-BDE2-81E76716B842}" type="datetime1">
              <a:rPr lang="ru-RU" smtClean="0"/>
              <a:t>16.09.2025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7B7FF7-4AD8-C8F1-50D6-825F68205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F40488-FCFA-DAA9-D0A7-EE2DD436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72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7F1517-E104-B367-6103-33005DEFD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FC33D3-1B96-0579-5D37-0AAAE60031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88E14E-4599-939F-EA07-F4085153C6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7B3D74-7BA9-EB4F-E87E-BCE229B69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22D0-1C7F-4081-B7EC-3006C845918E}" type="datetime1">
              <a:rPr lang="ru-RU" smtClean="0"/>
              <a:t>16.09.2025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B6F471-927D-591F-0B9A-38B58F018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86F269-81E8-D192-AB06-25BE0680C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85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F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BFC42F-B9E1-CD1C-8B96-4AF7DC90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E4FE60-659C-3D8D-A9FC-907518123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12DF2C-6125-CC47-6586-6347821081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26C40D-38A2-4E1D-8E13-B491F6F366B2}" type="datetime1">
              <a:rPr lang="ru-RU" smtClean="0"/>
              <a:t>16.09.2025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A37892-54FE-3081-4977-38C2F64E6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C12ADB-BD42-6831-F308-BB66DF299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3C6CC8-CBFC-4ACA-BDAF-8EC481AC484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6712210-F8C3-4BE5-9254-4131F1C4CC18}"/>
              </a:ext>
            </a:extLst>
          </p:cNvPr>
          <p:cNvSpPr/>
          <p:nvPr userDrawn="1"/>
        </p:nvSpPr>
        <p:spPr>
          <a:xfrm>
            <a:off x="234019" y="947737"/>
            <a:ext cx="11723961" cy="530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440510A7-F076-4D8D-AB08-A930BE5F358D}"/>
              </a:ext>
            </a:extLst>
          </p:cNvPr>
          <p:cNvGrpSpPr/>
          <p:nvPr userDrawn="1"/>
        </p:nvGrpSpPr>
        <p:grpSpPr>
          <a:xfrm flipH="1" flipV="1">
            <a:off x="10213976" y="4521199"/>
            <a:ext cx="1670050" cy="1644649"/>
            <a:chOff x="292100" y="996950"/>
            <a:chExt cx="1670050" cy="1644650"/>
          </a:xfrm>
        </p:grpSpPr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D538B84D-7411-48C8-891C-AE0C5FD024D9}"/>
                </a:ext>
              </a:extLst>
            </p:cNvPr>
            <p:cNvCxnSpPr/>
            <p:nvPr/>
          </p:nvCxnSpPr>
          <p:spPr>
            <a:xfrm>
              <a:off x="387350" y="996950"/>
              <a:ext cx="0" cy="1644650"/>
            </a:xfrm>
            <a:prstGeom prst="line">
              <a:avLst/>
            </a:prstGeom>
            <a:ln>
              <a:solidFill>
                <a:srgbClr val="91C4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D3D66515-11F7-493C-87B1-97197C164160}"/>
                </a:ext>
              </a:extLst>
            </p:cNvPr>
            <p:cNvCxnSpPr>
              <a:cxnSpLocks/>
            </p:cNvCxnSpPr>
            <p:nvPr/>
          </p:nvCxnSpPr>
          <p:spPr>
            <a:xfrm>
              <a:off x="292100" y="1092200"/>
              <a:ext cx="1670050" cy="0"/>
            </a:xfrm>
            <a:prstGeom prst="line">
              <a:avLst/>
            </a:prstGeom>
            <a:ln>
              <a:solidFill>
                <a:srgbClr val="91C4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9E65AFF7-F148-42D7-8D40-0A60CA2F198A}"/>
              </a:ext>
            </a:extLst>
          </p:cNvPr>
          <p:cNvGrpSpPr/>
          <p:nvPr userDrawn="1"/>
        </p:nvGrpSpPr>
        <p:grpSpPr>
          <a:xfrm>
            <a:off x="292100" y="996950"/>
            <a:ext cx="1670050" cy="1644650"/>
            <a:chOff x="292100" y="996950"/>
            <a:chExt cx="1670050" cy="1644650"/>
          </a:xfrm>
        </p:grpSpPr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id="{A4703B2F-D20C-424E-8B75-50A3DF60718B}"/>
                </a:ext>
              </a:extLst>
            </p:cNvPr>
            <p:cNvCxnSpPr/>
            <p:nvPr/>
          </p:nvCxnSpPr>
          <p:spPr>
            <a:xfrm>
              <a:off x="387350" y="996950"/>
              <a:ext cx="0" cy="1644650"/>
            </a:xfrm>
            <a:prstGeom prst="line">
              <a:avLst/>
            </a:prstGeom>
            <a:ln>
              <a:solidFill>
                <a:srgbClr val="91C4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84D06740-575F-4407-8F95-0F598ACB6782}"/>
                </a:ext>
              </a:extLst>
            </p:cNvPr>
            <p:cNvCxnSpPr>
              <a:cxnSpLocks/>
            </p:cNvCxnSpPr>
            <p:nvPr/>
          </p:nvCxnSpPr>
          <p:spPr>
            <a:xfrm>
              <a:off x="292100" y="1092200"/>
              <a:ext cx="1670050" cy="0"/>
            </a:xfrm>
            <a:prstGeom prst="line">
              <a:avLst/>
            </a:prstGeom>
            <a:ln>
              <a:solidFill>
                <a:srgbClr val="91C4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131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chart" Target="../charts/chart11.xm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1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F672EAAB-93D8-447D-A786-A98FE64663AF}"/>
              </a:ext>
            </a:extLst>
          </p:cNvPr>
          <p:cNvSpPr txBox="1">
            <a:spLocks/>
          </p:cNvSpPr>
          <p:nvPr/>
        </p:nvSpPr>
        <p:spPr>
          <a:xfrm>
            <a:off x="714374" y="1518983"/>
            <a:ext cx="9810752" cy="336283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tserrat" panose="00000500000000000000" pitchFamily="2" charset="-52"/>
              </a:rPr>
              <a:t>Ответственность работодателей в вопросах нормирования труда в различных отраслях экономики Российской Федерации</a:t>
            </a:r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F9850E4C-2E3C-8D4D-46DA-3CBB2D7EDBB3}"/>
              </a:ext>
            </a:extLst>
          </p:cNvPr>
          <p:cNvSpPr txBox="1">
            <a:spLocks/>
          </p:cNvSpPr>
          <p:nvPr/>
        </p:nvSpPr>
        <p:spPr>
          <a:xfrm>
            <a:off x="314324" y="5737636"/>
            <a:ext cx="9144000" cy="627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rgbClr val="002C50"/>
                </a:solidFill>
                <a:latin typeface="Montserrat" panose="00000500000000000000" pitchFamily="2" charset="-52"/>
              </a:rPr>
              <a:t>17-18 сентября 2025</a:t>
            </a:r>
            <a:r>
              <a:rPr lang="ru-RU" sz="1600">
                <a:solidFill>
                  <a:srgbClr val="002C50"/>
                </a:solidFill>
                <a:latin typeface="Montserrat" panose="00000500000000000000" pitchFamily="2" charset="-52"/>
              </a:rPr>
              <a:t>, г. </a:t>
            </a:r>
            <a:r>
              <a:rPr lang="ru-RU" sz="1600" dirty="0">
                <a:solidFill>
                  <a:srgbClr val="002C50"/>
                </a:solidFill>
                <a:latin typeface="Montserrat" panose="00000500000000000000" pitchFamily="2" charset="-52"/>
              </a:rPr>
              <a:t>Минск, Республика Беларусь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12D3DB31-389A-4610-B8E9-9762C872E499}"/>
              </a:ext>
            </a:extLst>
          </p:cNvPr>
          <p:cNvGrpSpPr/>
          <p:nvPr/>
        </p:nvGrpSpPr>
        <p:grpSpPr>
          <a:xfrm>
            <a:off x="10379231" y="1116801"/>
            <a:ext cx="1489305" cy="511975"/>
            <a:chOff x="10379231" y="529382"/>
            <a:chExt cx="1489305" cy="51197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CF745BA-F482-40D6-B27C-3499926F79AD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CC1183DD-40BE-4BE3-B05F-E0286554D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C965752-AAF4-40B3-93D5-CEF0AC943A92}"/>
              </a:ext>
            </a:extLst>
          </p:cNvPr>
          <p:cNvSpPr txBox="1"/>
          <p:nvPr/>
        </p:nvSpPr>
        <p:spPr>
          <a:xfrm>
            <a:off x="428624" y="1116801"/>
            <a:ext cx="8467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002C50"/>
                </a:solidFill>
                <a:latin typeface="Montserrat" panose="00000500000000000000" pitchFamily="2" charset="-52"/>
              </a:rPr>
              <a:t>Международная конференция по вопросам нормирования труда в государствах - участниках СНГ </a:t>
            </a:r>
            <a:endParaRPr lang="ru-RU" b="1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2B1C955E-979D-4791-965B-1B857C129B9A}"/>
              </a:ext>
            </a:extLst>
          </p:cNvPr>
          <p:cNvSpPr txBox="1">
            <a:spLocks/>
          </p:cNvSpPr>
          <p:nvPr/>
        </p:nvSpPr>
        <p:spPr>
          <a:xfrm>
            <a:off x="4548186" y="4566397"/>
            <a:ext cx="7209750" cy="923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rgbClr val="002C50"/>
                </a:solidFill>
                <a:latin typeface="Montserrat" panose="00000500000000000000" pitchFamily="2" charset="-52"/>
              </a:rPr>
              <a:t>Директор Центра изучения трудовых отношений и рынка труда ФГБУ «ВНИИ труда» Минтруда России</a:t>
            </a:r>
            <a:r>
              <a:rPr lang="ru-RU" sz="1600">
                <a:solidFill>
                  <a:srgbClr val="002C50"/>
                </a:solidFill>
                <a:latin typeface="Montserrat" panose="00000500000000000000" pitchFamily="2" charset="-52"/>
              </a:rPr>
              <a:t>, к.э.н. </a:t>
            </a:r>
            <a:endParaRPr lang="ru-RU" sz="1600" dirty="0">
              <a:solidFill>
                <a:srgbClr val="002C5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600" dirty="0">
              <a:solidFill>
                <a:srgbClr val="002C50"/>
              </a:solidFill>
              <a:latin typeface="Montserrat" panose="00000500000000000000" pitchFamily="2" charset="-52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b="1" i="1" dirty="0">
                <a:solidFill>
                  <a:srgbClr val="002C50"/>
                </a:solidFill>
                <a:latin typeface="Montserrat" panose="00000500000000000000" pitchFamily="2" charset="-52"/>
              </a:rPr>
              <a:t>ОМЕЛЬЧЕНКО Ирина Борисовна</a:t>
            </a:r>
          </a:p>
        </p:txBody>
      </p:sp>
    </p:spTree>
    <p:extLst>
      <p:ext uri="{BB962C8B-B14F-4D97-AF65-F5344CB8AC3E}">
        <p14:creationId xmlns:p14="http://schemas.microsoft.com/office/powerpoint/2010/main" val="6990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B0BB5DF4-8228-4481-AE31-425510B35B7A}"/>
              </a:ext>
            </a:extLst>
          </p:cNvPr>
          <p:cNvSpPr/>
          <p:nvPr/>
        </p:nvSpPr>
        <p:spPr>
          <a:xfrm rot="16200000">
            <a:off x="5869095" y="-3328270"/>
            <a:ext cx="551880" cy="11522435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4A88DA"/>
            </a:solidFill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43">
              <a:latin typeface="Montserrat" panose="00000500000000000000" pitchFamily="2" charset="-52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A783C704-720B-4352-92E0-DF9580B97951}"/>
              </a:ext>
            </a:extLst>
          </p:cNvPr>
          <p:cNvGrpSpPr/>
          <p:nvPr/>
        </p:nvGrpSpPr>
        <p:grpSpPr>
          <a:xfrm>
            <a:off x="358518" y="1207853"/>
            <a:ext cx="1870887" cy="1482483"/>
            <a:chOff x="1717479" y="6890982"/>
            <a:chExt cx="1964431" cy="1556606"/>
          </a:xfrm>
        </p:grpSpPr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A9842DDB-82AD-41E0-8627-EBEEFD28E380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5A47FC73-1FD8-4354-8726-E879110AB650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11" name="Группа 10">
                  <a:extLst>
                    <a:ext uri="{FF2B5EF4-FFF2-40B4-BE49-F238E27FC236}">
                      <a16:creationId xmlns:a16="http://schemas.microsoft.com/office/drawing/2014/main" id="{69831E1B-90CC-4E7D-8315-0BC172C5F55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17" name="Овал 16">
                    <a:extLst>
                      <a:ext uri="{FF2B5EF4-FFF2-40B4-BE49-F238E27FC236}">
                        <a16:creationId xmlns:a16="http://schemas.microsoft.com/office/drawing/2014/main" id="{2074B496-1D36-4C7A-B072-669CF591AC4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18" name="Овал 17">
                    <a:extLst>
                      <a:ext uri="{FF2B5EF4-FFF2-40B4-BE49-F238E27FC236}">
                        <a16:creationId xmlns:a16="http://schemas.microsoft.com/office/drawing/2014/main" id="{C945AC24-9FC7-42FD-A376-40A1F79B73F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12" name="Группа 11">
                  <a:extLst>
                    <a:ext uri="{FF2B5EF4-FFF2-40B4-BE49-F238E27FC236}">
                      <a16:creationId xmlns:a16="http://schemas.microsoft.com/office/drawing/2014/main" id="{A4F47600-151A-4B4F-8BCB-E1B931BFAF68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13" name="Прямая соединительная линия 12">
                    <a:extLst>
                      <a:ext uri="{FF2B5EF4-FFF2-40B4-BE49-F238E27FC236}">
                        <a16:creationId xmlns:a16="http://schemas.microsoft.com/office/drawing/2014/main" id="{7581C841-A327-4968-860D-4938B531345A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Прямая соединительная линия 13">
                    <a:extLst>
                      <a:ext uri="{FF2B5EF4-FFF2-40B4-BE49-F238E27FC236}">
                        <a16:creationId xmlns:a16="http://schemas.microsoft.com/office/drawing/2014/main" id="{3DAE11F5-11E3-42D7-96DD-0739957BCF3E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Прямая соединительная линия 14">
                    <a:extLst>
                      <a:ext uri="{FF2B5EF4-FFF2-40B4-BE49-F238E27FC236}">
                        <a16:creationId xmlns:a16="http://schemas.microsoft.com/office/drawing/2014/main" id="{A07ADA85-73EC-438C-8EF8-23D6CB46AB1E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3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Прямая соединительная линия 15">
                    <a:extLst>
                      <a:ext uri="{FF2B5EF4-FFF2-40B4-BE49-F238E27FC236}">
                        <a16:creationId xmlns:a16="http://schemas.microsoft.com/office/drawing/2014/main" id="{88B55DD0-918B-434F-9AAD-214359698898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453885-AFDC-4102-819A-7134902803FD}"/>
                  </a:ext>
                </a:extLst>
              </p:cNvPr>
              <p:cNvSpPr txBox="1"/>
              <p:nvPr/>
            </p:nvSpPr>
            <p:spPr>
              <a:xfrm>
                <a:off x="1847450" y="7829372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до 1 апреля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7AD72A-5CC8-4EF2-B8AE-5F2915B24C1F}"/>
                </a:ext>
              </a:extLst>
            </p:cNvPr>
            <p:cNvSpPr txBox="1"/>
            <p:nvPr/>
          </p:nvSpPr>
          <p:spPr>
            <a:xfrm>
              <a:off x="1717479" y="6890982"/>
              <a:ext cx="1964431" cy="7866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dirty="0">
                  <a:latin typeface="Montserrat" panose="00000500000000000000" pitchFamily="2" charset="-52"/>
                </a:rPr>
                <a:t>Информирование организаций о проведении опроса работодателей</a:t>
              </a: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89F4C84C-CAD3-4A90-916F-C8C567557B35}"/>
              </a:ext>
            </a:extLst>
          </p:cNvPr>
          <p:cNvGrpSpPr/>
          <p:nvPr/>
        </p:nvGrpSpPr>
        <p:grpSpPr>
          <a:xfrm>
            <a:off x="2132048" y="1211422"/>
            <a:ext cx="1687033" cy="1479986"/>
            <a:chOff x="1797981" y="6893603"/>
            <a:chExt cx="1771385" cy="1553985"/>
          </a:xfrm>
        </p:grpSpPr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id="{71ADBEB0-D00E-43CD-96F2-ABAF439FD416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22" name="Группа 21">
                <a:extLst>
                  <a:ext uri="{FF2B5EF4-FFF2-40B4-BE49-F238E27FC236}">
                    <a16:creationId xmlns:a16="http://schemas.microsoft.com/office/drawing/2014/main" id="{F6649C4B-7013-4FC8-9E57-FBD83062DF51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24" name="Группа 23">
                  <a:extLst>
                    <a:ext uri="{FF2B5EF4-FFF2-40B4-BE49-F238E27FC236}">
                      <a16:creationId xmlns:a16="http://schemas.microsoft.com/office/drawing/2014/main" id="{E558CF3C-0746-46CF-841A-BA421D111A2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30" name="Овал 29">
                    <a:extLst>
                      <a:ext uri="{FF2B5EF4-FFF2-40B4-BE49-F238E27FC236}">
                        <a16:creationId xmlns:a16="http://schemas.microsoft.com/office/drawing/2014/main" id="{4BBE2BDE-D607-41EB-8BAC-706A37CD7FB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31" name="Овал 30">
                    <a:extLst>
                      <a:ext uri="{FF2B5EF4-FFF2-40B4-BE49-F238E27FC236}">
                        <a16:creationId xmlns:a16="http://schemas.microsoft.com/office/drawing/2014/main" id="{75A06283-CFD3-4B1E-B305-2BF96FE4D47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25" name="Группа 24">
                  <a:extLst>
                    <a:ext uri="{FF2B5EF4-FFF2-40B4-BE49-F238E27FC236}">
                      <a16:creationId xmlns:a16="http://schemas.microsoft.com/office/drawing/2014/main" id="{0BF56456-1CAE-415A-96A4-D0A9671C47F3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26" name="Прямая соединительная линия 25">
                    <a:extLst>
                      <a:ext uri="{FF2B5EF4-FFF2-40B4-BE49-F238E27FC236}">
                        <a16:creationId xmlns:a16="http://schemas.microsoft.com/office/drawing/2014/main" id="{9212D745-F127-4A13-93F9-DD332763C2F5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Прямая соединительная линия 26">
                    <a:extLst>
                      <a:ext uri="{FF2B5EF4-FFF2-40B4-BE49-F238E27FC236}">
                        <a16:creationId xmlns:a16="http://schemas.microsoft.com/office/drawing/2014/main" id="{7561A085-5528-42E4-BB32-680602151004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Прямая соединительная линия 27">
                    <a:extLst>
                      <a:ext uri="{FF2B5EF4-FFF2-40B4-BE49-F238E27FC236}">
                        <a16:creationId xmlns:a16="http://schemas.microsoft.com/office/drawing/2014/main" id="{39711393-4F52-47ED-B00D-91DA836BD622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4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Прямая соединительная линия 28">
                    <a:extLst>
                      <a:ext uri="{FF2B5EF4-FFF2-40B4-BE49-F238E27FC236}">
                        <a16:creationId xmlns:a16="http://schemas.microsoft.com/office/drawing/2014/main" id="{226DC6C4-6532-4A71-862C-6F94C4C83386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DBB361E-A485-4F7F-BAF6-F689C4A8486C}"/>
                  </a:ext>
                </a:extLst>
              </p:cNvPr>
              <p:cNvSpPr txBox="1"/>
              <p:nvPr/>
            </p:nvSpPr>
            <p:spPr>
              <a:xfrm>
                <a:off x="1847450" y="7829373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1 апреля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771835-23C9-497A-AF6A-F3DCE64DA5D4}"/>
                </a:ext>
              </a:extLst>
            </p:cNvPr>
            <p:cNvSpPr txBox="1"/>
            <p:nvPr/>
          </p:nvSpPr>
          <p:spPr>
            <a:xfrm>
              <a:off x="1797981" y="6893603"/>
              <a:ext cx="1712280" cy="7866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b="1" dirty="0">
                  <a:solidFill>
                    <a:srgbClr val="C00000"/>
                  </a:solidFill>
                  <a:latin typeface="Montserrat" panose="00000500000000000000" pitchFamily="2" charset="-52"/>
                </a:rPr>
                <a:t>Старт проведения опроса работодателей </a:t>
              </a:r>
              <a:r>
                <a:rPr lang="ru-RU" sz="1067" dirty="0">
                  <a:latin typeface="Montserrat" panose="00000500000000000000" pitchFamily="2" charset="-52"/>
                </a:rPr>
                <a:t>и опроса экспертов</a:t>
              </a: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4195A979-0796-4607-9DA9-4EB30CB90223}"/>
              </a:ext>
            </a:extLst>
          </p:cNvPr>
          <p:cNvGrpSpPr/>
          <p:nvPr/>
        </p:nvGrpSpPr>
        <p:grpSpPr>
          <a:xfrm>
            <a:off x="3723235" y="1361291"/>
            <a:ext cx="3243693" cy="1325929"/>
            <a:chOff x="1847450" y="7055364"/>
            <a:chExt cx="3405876" cy="1392224"/>
          </a:xfrm>
        </p:grpSpPr>
        <p:grpSp>
          <p:nvGrpSpPr>
            <p:cNvPr id="33" name="Группа 32">
              <a:extLst>
                <a:ext uri="{FF2B5EF4-FFF2-40B4-BE49-F238E27FC236}">
                  <a16:creationId xmlns:a16="http://schemas.microsoft.com/office/drawing/2014/main" id="{F07540A0-8F5C-45B0-8FFF-43A5DB9F9ABA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35" name="Группа 34">
                <a:extLst>
                  <a:ext uri="{FF2B5EF4-FFF2-40B4-BE49-F238E27FC236}">
                    <a16:creationId xmlns:a16="http://schemas.microsoft.com/office/drawing/2014/main" id="{66E651F8-9E0D-4628-89CA-7D86C98315A7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37" name="Группа 36">
                  <a:extLst>
                    <a:ext uri="{FF2B5EF4-FFF2-40B4-BE49-F238E27FC236}">
                      <a16:creationId xmlns:a16="http://schemas.microsoft.com/office/drawing/2014/main" id="{60A902E7-1569-4619-9388-7EEAF0EF6CD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43" name="Овал 42">
                    <a:extLst>
                      <a:ext uri="{FF2B5EF4-FFF2-40B4-BE49-F238E27FC236}">
                        <a16:creationId xmlns:a16="http://schemas.microsoft.com/office/drawing/2014/main" id="{049B5F78-2B58-424B-B7D1-95BF144BB86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44" name="Овал 43">
                    <a:extLst>
                      <a:ext uri="{FF2B5EF4-FFF2-40B4-BE49-F238E27FC236}">
                        <a16:creationId xmlns:a16="http://schemas.microsoft.com/office/drawing/2014/main" id="{757553AE-04A6-4E3D-B73F-7FF5896032D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38" name="Группа 37">
                  <a:extLst>
                    <a:ext uri="{FF2B5EF4-FFF2-40B4-BE49-F238E27FC236}">
                      <a16:creationId xmlns:a16="http://schemas.microsoft.com/office/drawing/2014/main" id="{6A50128E-B3E4-42B0-9741-4774C75A9971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39" name="Прямая соединительная линия 38">
                    <a:extLst>
                      <a:ext uri="{FF2B5EF4-FFF2-40B4-BE49-F238E27FC236}">
                        <a16:creationId xmlns:a16="http://schemas.microsoft.com/office/drawing/2014/main" id="{7A838ABE-F9AF-47F5-9A63-7C4EB8B3BE80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Прямая соединительная линия 39">
                    <a:extLst>
                      <a:ext uri="{FF2B5EF4-FFF2-40B4-BE49-F238E27FC236}">
                        <a16:creationId xmlns:a16="http://schemas.microsoft.com/office/drawing/2014/main" id="{7C573458-E678-42E6-95B4-123D40883088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Прямая соединительная линия 40">
                    <a:extLst>
                      <a:ext uri="{FF2B5EF4-FFF2-40B4-BE49-F238E27FC236}">
                        <a16:creationId xmlns:a16="http://schemas.microsoft.com/office/drawing/2014/main" id="{60A9D0D4-283B-46E4-8931-C39E479862A2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4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Прямая соединительная линия 41">
                    <a:extLst>
                      <a:ext uri="{FF2B5EF4-FFF2-40B4-BE49-F238E27FC236}">
                        <a16:creationId xmlns:a16="http://schemas.microsoft.com/office/drawing/2014/main" id="{40DE6F26-CD4F-4105-8E75-128EFD6097B2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654019-3F8C-4EC8-BE7A-F68C317AB626}"/>
                  </a:ext>
                </a:extLst>
              </p:cNvPr>
              <p:cNvSpPr txBox="1"/>
              <p:nvPr/>
            </p:nvSpPr>
            <p:spPr>
              <a:xfrm>
                <a:off x="1847450" y="7829372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31 мая – 15 июня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49E6056-8477-4C3C-AEFB-F60996DA4045}"/>
                </a:ext>
              </a:extLst>
            </p:cNvPr>
            <p:cNvSpPr txBox="1"/>
            <p:nvPr/>
          </p:nvSpPr>
          <p:spPr>
            <a:xfrm>
              <a:off x="3269608" y="7055364"/>
              <a:ext cx="1983718" cy="614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dirty="0">
                  <a:latin typeface="Montserrat" panose="00000500000000000000" pitchFamily="2" charset="-52"/>
                </a:rPr>
                <a:t>Подведение результатов опроса работодателей </a:t>
              </a:r>
            </a:p>
          </p:txBody>
        </p:sp>
      </p:grp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75426E3F-E601-4EB5-87A2-7A4766602289}"/>
              </a:ext>
            </a:extLst>
          </p:cNvPr>
          <p:cNvGrpSpPr/>
          <p:nvPr/>
        </p:nvGrpSpPr>
        <p:grpSpPr>
          <a:xfrm>
            <a:off x="6634333" y="1313416"/>
            <a:ext cx="1825160" cy="1375721"/>
            <a:chOff x="1652949" y="7003081"/>
            <a:chExt cx="1916418" cy="1444507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93636CB0-0AC5-4E59-84F9-1FCC9398C132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48" name="Группа 47">
                <a:extLst>
                  <a:ext uri="{FF2B5EF4-FFF2-40B4-BE49-F238E27FC236}">
                    <a16:creationId xmlns:a16="http://schemas.microsoft.com/office/drawing/2014/main" id="{CDE8A31A-B961-4214-AA8E-2C7C1A6F101C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50" name="Группа 49">
                  <a:extLst>
                    <a:ext uri="{FF2B5EF4-FFF2-40B4-BE49-F238E27FC236}">
                      <a16:creationId xmlns:a16="http://schemas.microsoft.com/office/drawing/2014/main" id="{87EF6351-FB02-4DF8-A4C7-8481C84A7E5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56" name="Овал 55">
                    <a:extLst>
                      <a:ext uri="{FF2B5EF4-FFF2-40B4-BE49-F238E27FC236}">
                        <a16:creationId xmlns:a16="http://schemas.microsoft.com/office/drawing/2014/main" id="{A8249753-F5B8-46DF-92B0-6ACA59350ED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57" name="Овал 56">
                    <a:extLst>
                      <a:ext uri="{FF2B5EF4-FFF2-40B4-BE49-F238E27FC236}">
                        <a16:creationId xmlns:a16="http://schemas.microsoft.com/office/drawing/2014/main" id="{824F4A2C-14C6-43E6-AFC7-94E34F3EBC3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51" name="Группа 50">
                  <a:extLst>
                    <a:ext uri="{FF2B5EF4-FFF2-40B4-BE49-F238E27FC236}">
                      <a16:creationId xmlns:a16="http://schemas.microsoft.com/office/drawing/2014/main" id="{7CF5DE64-1F56-4A8A-888D-7F4103F33F0C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52" name="Прямая соединительная линия 51">
                    <a:extLst>
                      <a:ext uri="{FF2B5EF4-FFF2-40B4-BE49-F238E27FC236}">
                        <a16:creationId xmlns:a16="http://schemas.microsoft.com/office/drawing/2014/main" id="{7659606E-789A-486A-B983-A29CCFFF47BC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>
                    <a:extLst>
                      <a:ext uri="{FF2B5EF4-FFF2-40B4-BE49-F238E27FC236}">
                        <a16:creationId xmlns:a16="http://schemas.microsoft.com/office/drawing/2014/main" id="{561AB4B9-19FC-4DEF-AD69-F8AB1C7D0CF5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>
                    <a:extLst>
                      <a:ext uri="{FF2B5EF4-FFF2-40B4-BE49-F238E27FC236}">
                        <a16:creationId xmlns:a16="http://schemas.microsoft.com/office/drawing/2014/main" id="{CF9602CF-15E4-418B-9A4D-E2E2B3FC7A39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4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>
                    <a:extLst>
                      <a:ext uri="{FF2B5EF4-FFF2-40B4-BE49-F238E27FC236}">
                        <a16:creationId xmlns:a16="http://schemas.microsoft.com/office/drawing/2014/main" id="{D2F9183C-0C0A-49A8-84B4-BAD90F3937F7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DEF1E9A-0A49-410A-AEEE-D2DDCCC9EF8B}"/>
                  </a:ext>
                </a:extLst>
              </p:cNvPr>
              <p:cNvSpPr txBox="1"/>
              <p:nvPr/>
            </p:nvSpPr>
            <p:spPr>
              <a:xfrm>
                <a:off x="1847450" y="7829372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до 31 октября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2FB29EA-E0A2-4F4C-80CE-1DEE77A953BD}"/>
                </a:ext>
              </a:extLst>
            </p:cNvPr>
            <p:cNvSpPr txBox="1"/>
            <p:nvPr/>
          </p:nvSpPr>
          <p:spPr>
            <a:xfrm>
              <a:off x="1652949" y="7003081"/>
              <a:ext cx="1916418" cy="614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dirty="0">
                  <a:latin typeface="Montserrat" panose="00000500000000000000" pitchFamily="2" charset="-52"/>
                </a:rPr>
                <a:t>Получение региональных прогнозов</a:t>
              </a:r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4E2BC1D4-B985-4102-942C-CC0832D75872}"/>
              </a:ext>
            </a:extLst>
          </p:cNvPr>
          <p:cNvGrpSpPr/>
          <p:nvPr/>
        </p:nvGrpSpPr>
        <p:grpSpPr>
          <a:xfrm>
            <a:off x="7945175" y="1279074"/>
            <a:ext cx="1856812" cy="1413772"/>
            <a:chOff x="1619713" y="6963127"/>
            <a:chExt cx="1949653" cy="1484461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FA88B27A-4795-49E1-B8C6-B0CB0990C8CB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61" name="Группа 60">
                <a:extLst>
                  <a:ext uri="{FF2B5EF4-FFF2-40B4-BE49-F238E27FC236}">
                    <a16:creationId xmlns:a16="http://schemas.microsoft.com/office/drawing/2014/main" id="{E6402231-04B3-4B14-B0B4-99ED94393339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63" name="Группа 62">
                  <a:extLst>
                    <a:ext uri="{FF2B5EF4-FFF2-40B4-BE49-F238E27FC236}">
                      <a16:creationId xmlns:a16="http://schemas.microsoft.com/office/drawing/2014/main" id="{697FEC6E-0DA5-4DD4-82D6-D275527CE41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69" name="Овал 68">
                    <a:extLst>
                      <a:ext uri="{FF2B5EF4-FFF2-40B4-BE49-F238E27FC236}">
                        <a16:creationId xmlns:a16="http://schemas.microsoft.com/office/drawing/2014/main" id="{FE6EAE75-EAC0-498E-87E8-17B1942CE5F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70" name="Овал 69">
                    <a:extLst>
                      <a:ext uri="{FF2B5EF4-FFF2-40B4-BE49-F238E27FC236}">
                        <a16:creationId xmlns:a16="http://schemas.microsoft.com/office/drawing/2014/main" id="{DE2A1FB9-40D8-4A85-A371-C2F79E768F9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64" name="Группа 63">
                  <a:extLst>
                    <a:ext uri="{FF2B5EF4-FFF2-40B4-BE49-F238E27FC236}">
                      <a16:creationId xmlns:a16="http://schemas.microsoft.com/office/drawing/2014/main" id="{ADCDB6FF-9A0C-4302-A242-C5BEC93CF4B7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65" name="Прямая соединительная линия 64">
                    <a:extLst>
                      <a:ext uri="{FF2B5EF4-FFF2-40B4-BE49-F238E27FC236}">
                        <a16:creationId xmlns:a16="http://schemas.microsoft.com/office/drawing/2014/main" id="{41EDB72C-30D5-43BD-8CD5-D39EB4B244AE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Прямая соединительная линия 65">
                    <a:extLst>
                      <a:ext uri="{FF2B5EF4-FFF2-40B4-BE49-F238E27FC236}">
                        <a16:creationId xmlns:a16="http://schemas.microsoft.com/office/drawing/2014/main" id="{C886BBC2-FE4A-4E0A-BA64-0EFA29CD4F14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Прямая соединительная линия 66">
                    <a:extLst>
                      <a:ext uri="{FF2B5EF4-FFF2-40B4-BE49-F238E27FC236}">
                        <a16:creationId xmlns:a16="http://schemas.microsoft.com/office/drawing/2014/main" id="{A3099950-80D7-4084-B4A3-CB053BB05911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4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Прямая соединительная линия 67">
                    <a:extLst>
                      <a:ext uri="{FF2B5EF4-FFF2-40B4-BE49-F238E27FC236}">
                        <a16:creationId xmlns:a16="http://schemas.microsoft.com/office/drawing/2014/main" id="{900BCE8B-B695-4BF4-B13F-8654D2AC277A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2C7A8CC-9114-4E17-925A-12406897D6FB}"/>
                  </a:ext>
                </a:extLst>
              </p:cNvPr>
              <p:cNvSpPr txBox="1"/>
              <p:nvPr/>
            </p:nvSpPr>
            <p:spPr>
              <a:xfrm>
                <a:off x="1847450" y="7829373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до 1 декабря</a:t>
                </a: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99FD469-2D6F-41D2-AE04-154422B5B6C2}"/>
                </a:ext>
              </a:extLst>
            </p:cNvPr>
            <p:cNvSpPr txBox="1"/>
            <p:nvPr/>
          </p:nvSpPr>
          <p:spPr>
            <a:xfrm>
              <a:off x="1619713" y="6963127"/>
              <a:ext cx="1916418" cy="614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dirty="0">
                  <a:latin typeface="Montserrat" panose="00000500000000000000" pitchFamily="2" charset="-52"/>
                </a:rPr>
                <a:t>Свод и формирование федерального прогноза</a:t>
              </a:r>
            </a:p>
          </p:txBody>
        </p:sp>
      </p:grpSp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B6B031BC-71A2-40A6-B74F-5CE66CE407D9}"/>
              </a:ext>
            </a:extLst>
          </p:cNvPr>
          <p:cNvGrpSpPr/>
          <p:nvPr/>
        </p:nvGrpSpPr>
        <p:grpSpPr>
          <a:xfrm>
            <a:off x="9742318" y="1233930"/>
            <a:ext cx="2139188" cy="1460625"/>
            <a:chOff x="1509912" y="6913932"/>
            <a:chExt cx="2246147" cy="1533656"/>
          </a:xfrm>
        </p:grpSpPr>
        <p:grpSp>
          <p:nvGrpSpPr>
            <p:cNvPr id="72" name="Группа 71">
              <a:extLst>
                <a:ext uri="{FF2B5EF4-FFF2-40B4-BE49-F238E27FC236}">
                  <a16:creationId xmlns:a16="http://schemas.microsoft.com/office/drawing/2014/main" id="{DA28AE83-3DBF-4DE2-AAD3-AB8CF6E18B47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74" name="Группа 73">
                <a:extLst>
                  <a:ext uri="{FF2B5EF4-FFF2-40B4-BE49-F238E27FC236}">
                    <a16:creationId xmlns:a16="http://schemas.microsoft.com/office/drawing/2014/main" id="{0AC79166-C8F9-4194-B7FF-56021E380215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76" name="Группа 75">
                  <a:extLst>
                    <a:ext uri="{FF2B5EF4-FFF2-40B4-BE49-F238E27FC236}">
                      <a16:creationId xmlns:a16="http://schemas.microsoft.com/office/drawing/2014/main" id="{88ED0A98-BE45-41B9-8328-39C53589301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82" name="Овал 81">
                    <a:extLst>
                      <a:ext uri="{FF2B5EF4-FFF2-40B4-BE49-F238E27FC236}">
                        <a16:creationId xmlns:a16="http://schemas.microsoft.com/office/drawing/2014/main" id="{C471D62A-1DD8-4B59-AEB8-36B3894DD64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83" name="Овал 82">
                    <a:extLst>
                      <a:ext uri="{FF2B5EF4-FFF2-40B4-BE49-F238E27FC236}">
                        <a16:creationId xmlns:a16="http://schemas.microsoft.com/office/drawing/2014/main" id="{98989FDE-61D6-4F6B-9C48-640991A501F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77" name="Группа 76">
                  <a:extLst>
                    <a:ext uri="{FF2B5EF4-FFF2-40B4-BE49-F238E27FC236}">
                      <a16:creationId xmlns:a16="http://schemas.microsoft.com/office/drawing/2014/main" id="{441227F1-BC1B-4063-8816-218BC79BA526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78" name="Прямая соединительная линия 77">
                    <a:extLst>
                      <a:ext uri="{FF2B5EF4-FFF2-40B4-BE49-F238E27FC236}">
                        <a16:creationId xmlns:a16="http://schemas.microsoft.com/office/drawing/2014/main" id="{75717642-F5B1-4C87-A6F5-B8E26B1B7109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Прямая соединительная линия 78">
                    <a:extLst>
                      <a:ext uri="{FF2B5EF4-FFF2-40B4-BE49-F238E27FC236}">
                        <a16:creationId xmlns:a16="http://schemas.microsoft.com/office/drawing/2014/main" id="{17AFA3C3-C9CE-4A08-8B53-D58EDCE7FA55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Прямая соединительная линия 79">
                    <a:extLst>
                      <a:ext uri="{FF2B5EF4-FFF2-40B4-BE49-F238E27FC236}">
                        <a16:creationId xmlns:a16="http://schemas.microsoft.com/office/drawing/2014/main" id="{0D09FCD2-9CD7-4BC1-AE7A-3FFDB876AD7C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4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Прямая соединительная линия 80">
                    <a:extLst>
                      <a:ext uri="{FF2B5EF4-FFF2-40B4-BE49-F238E27FC236}">
                        <a16:creationId xmlns:a16="http://schemas.microsoft.com/office/drawing/2014/main" id="{88DD94D7-6712-433D-9FD6-0B288686B064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85B5CFB2-4A8C-4567-B7B5-BB7A589D1253}"/>
                  </a:ext>
                </a:extLst>
              </p:cNvPr>
              <p:cNvSpPr txBox="1"/>
              <p:nvPr/>
            </p:nvSpPr>
            <p:spPr>
              <a:xfrm>
                <a:off x="1847450" y="7829373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25 декабря</a:t>
                </a:r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DD62E62-31C4-42B4-91CD-AFAA0BFDC688}"/>
                </a:ext>
              </a:extLst>
            </p:cNvPr>
            <p:cNvSpPr txBox="1"/>
            <p:nvPr/>
          </p:nvSpPr>
          <p:spPr>
            <a:xfrm>
              <a:off x="1509912" y="6913932"/>
              <a:ext cx="2246147" cy="7866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b="1" dirty="0">
                  <a:latin typeface="Montserrat" panose="00000500000000000000" pitchFamily="2" charset="-52"/>
                </a:rPr>
                <a:t>Итоговый сбалансированный федеральный прогноз (в Правительство РФ)</a:t>
              </a:r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FB5DFB70-B7F2-4B3A-8D01-2C7D5870E455}"/>
              </a:ext>
            </a:extLst>
          </p:cNvPr>
          <p:cNvGrpSpPr/>
          <p:nvPr/>
        </p:nvGrpSpPr>
        <p:grpSpPr>
          <a:xfrm>
            <a:off x="3717416" y="1137028"/>
            <a:ext cx="3235365" cy="1554151"/>
            <a:chOff x="172233" y="6815729"/>
            <a:chExt cx="3397133" cy="1631859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3B865177-0C6B-45E8-AB47-A6922C43F5B0}"/>
                </a:ext>
              </a:extLst>
            </p:cNvPr>
            <p:cNvGrpSpPr/>
            <p:nvPr/>
          </p:nvGrpSpPr>
          <p:grpSpPr>
            <a:xfrm>
              <a:off x="1847450" y="7734664"/>
              <a:ext cx="1721916" cy="712924"/>
              <a:chOff x="1847450" y="7734664"/>
              <a:chExt cx="1721916" cy="712924"/>
            </a:xfrm>
          </p:grpSpPr>
          <p:grpSp>
            <p:nvGrpSpPr>
              <p:cNvPr id="87" name="Группа 86">
                <a:extLst>
                  <a:ext uri="{FF2B5EF4-FFF2-40B4-BE49-F238E27FC236}">
                    <a16:creationId xmlns:a16="http://schemas.microsoft.com/office/drawing/2014/main" id="{723016CC-CFBA-4047-8ED3-7F6BFA48753B}"/>
                  </a:ext>
                </a:extLst>
              </p:cNvPr>
              <p:cNvGrpSpPr/>
              <p:nvPr/>
            </p:nvGrpSpPr>
            <p:grpSpPr>
              <a:xfrm>
                <a:off x="2331725" y="7734664"/>
                <a:ext cx="641167" cy="712924"/>
                <a:chOff x="2331725" y="7734664"/>
                <a:chExt cx="641167" cy="712924"/>
              </a:xfrm>
            </p:grpSpPr>
            <p:grpSp>
              <p:nvGrpSpPr>
                <p:cNvPr id="89" name="Группа 88">
                  <a:extLst>
                    <a:ext uri="{FF2B5EF4-FFF2-40B4-BE49-F238E27FC236}">
                      <a16:creationId xmlns:a16="http://schemas.microsoft.com/office/drawing/2014/main" id="{32DAB108-7224-4196-89EE-776EAE95661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31725" y="7820092"/>
                  <a:ext cx="641167" cy="627496"/>
                  <a:chOff x="903768" y="1499021"/>
                  <a:chExt cx="505047" cy="502364"/>
                </a:xfrm>
                <a:scene3d>
                  <a:camera prst="isometricOffAxis1Top"/>
                  <a:lightRig rig="threePt" dir="t"/>
                </a:scene3d>
              </p:grpSpPr>
              <p:sp>
                <p:nvSpPr>
                  <p:cNvPr id="95" name="Овал 94">
                    <a:extLst>
                      <a:ext uri="{FF2B5EF4-FFF2-40B4-BE49-F238E27FC236}">
                        <a16:creationId xmlns:a16="http://schemas.microsoft.com/office/drawing/2014/main" id="{2A1DBF4A-4B15-47D4-9127-FB817BB507C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03768" y="1499021"/>
                    <a:ext cx="505047" cy="502364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>
                      <a:latin typeface="Montserrat" panose="00000500000000000000" pitchFamily="2" charset="-52"/>
                    </a:endParaRPr>
                  </a:p>
                </p:txBody>
              </p:sp>
              <p:sp>
                <p:nvSpPr>
                  <p:cNvPr id="96" name="Овал 95">
                    <a:extLst>
                      <a:ext uri="{FF2B5EF4-FFF2-40B4-BE49-F238E27FC236}">
                        <a16:creationId xmlns:a16="http://schemas.microsoft.com/office/drawing/2014/main" id="{806DF95E-170E-4F65-9DE4-4CF478767F4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957234" y="1552203"/>
                    <a:ext cx="398115" cy="396000"/>
                  </a:xfrm>
                  <a:prstGeom prst="ellipse">
                    <a:avLst/>
                  </a:prstGeom>
                  <a:solidFill>
                    <a:srgbClr val="4A88DA"/>
                  </a:solidFill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43" dirty="0">
                      <a:latin typeface="Montserrat" panose="00000500000000000000" pitchFamily="2" charset="-52"/>
                    </a:endParaRPr>
                  </a:p>
                </p:txBody>
              </p:sp>
            </p:grpSp>
            <p:grpSp>
              <p:nvGrpSpPr>
                <p:cNvPr id="90" name="Группа 89">
                  <a:extLst>
                    <a:ext uri="{FF2B5EF4-FFF2-40B4-BE49-F238E27FC236}">
                      <a16:creationId xmlns:a16="http://schemas.microsoft.com/office/drawing/2014/main" id="{C7FCDCB2-F19B-4823-9F36-BCC850659CC9}"/>
                    </a:ext>
                  </a:extLst>
                </p:cNvPr>
                <p:cNvGrpSpPr/>
                <p:nvPr/>
              </p:nvGrpSpPr>
              <p:grpSpPr>
                <a:xfrm>
                  <a:off x="2331725" y="7734664"/>
                  <a:ext cx="641167" cy="402736"/>
                  <a:chOff x="2500419" y="6608029"/>
                  <a:chExt cx="641167" cy="402736"/>
                </a:xfrm>
              </p:grpSpPr>
              <p:cxnSp>
                <p:nvCxnSpPr>
                  <p:cNvPr id="91" name="Прямая соединительная линия 90">
                    <a:extLst>
                      <a:ext uri="{FF2B5EF4-FFF2-40B4-BE49-F238E27FC236}">
                        <a16:creationId xmlns:a16="http://schemas.microsoft.com/office/drawing/2014/main" id="{02DA61C6-CCB5-45F7-9B8D-E2D38D89303B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24736" y="6608029"/>
                    <a:ext cx="1" cy="401147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Прямая соединительная линия 91">
                    <a:extLst>
                      <a:ext uri="{FF2B5EF4-FFF2-40B4-BE49-F238E27FC236}">
                        <a16:creationId xmlns:a16="http://schemas.microsoft.com/office/drawing/2014/main" id="{11D52979-4A6E-4945-9E5D-F741872D035E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792543" y="6609618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Прямая соединительная линия 92">
                    <a:extLst>
                      <a:ext uri="{FF2B5EF4-FFF2-40B4-BE49-F238E27FC236}">
                        <a16:creationId xmlns:a16="http://schemas.microsoft.com/office/drawing/2014/main" id="{C5ECB92B-5110-42AD-94EE-4E4971A87AB7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855194" y="6609617"/>
                    <a:ext cx="1" cy="401147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Прямая соединительная линия 93">
                    <a:extLst>
                      <a:ext uri="{FF2B5EF4-FFF2-40B4-BE49-F238E27FC236}">
                        <a16:creationId xmlns:a16="http://schemas.microsoft.com/office/drawing/2014/main" id="{03306705-D738-4681-A159-9ECBBDC5460D}"/>
                      </a:ext>
                    </a:extLst>
                  </p:cNvPr>
                  <p:cNvCxnSpPr>
                    <a:cxnSpLocks noChangeAspect="1"/>
                  </p:cNvCxnSpPr>
                  <p:nvPr/>
                </p:nvCxnSpPr>
                <p:spPr>
                  <a:xfrm>
                    <a:off x="2500419" y="6609617"/>
                    <a:ext cx="641167" cy="0"/>
                  </a:xfrm>
                  <a:prstGeom prst="line">
                    <a:avLst/>
                  </a:prstGeom>
                  <a:ln w="28575">
                    <a:solidFill>
                      <a:srgbClr val="5090E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5BA0700-7C56-437C-AC52-768908F06639}"/>
                  </a:ext>
                </a:extLst>
              </p:cNvPr>
              <p:cNvSpPr txBox="1"/>
              <p:nvPr/>
            </p:nvSpPr>
            <p:spPr>
              <a:xfrm>
                <a:off x="1847450" y="7829373"/>
                <a:ext cx="1721916" cy="1538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952" dirty="0">
                    <a:solidFill>
                      <a:srgbClr val="4A88DA"/>
                    </a:solidFill>
                    <a:latin typeface="Montserrat" panose="00000500000000000000" pitchFamily="2" charset="-52"/>
                  </a:rPr>
                  <a:t>15 июня - 1 августа</a:t>
                </a:r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CF463B9-431C-4749-9999-A6594AD05CB7}"/>
                </a:ext>
              </a:extLst>
            </p:cNvPr>
            <p:cNvSpPr txBox="1"/>
            <p:nvPr/>
          </p:nvSpPr>
          <p:spPr>
            <a:xfrm>
              <a:off x="172233" y="6815729"/>
              <a:ext cx="1623986" cy="9590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067" dirty="0">
                  <a:latin typeface="Montserrat" panose="00000500000000000000" pitchFamily="2" charset="-52"/>
                </a:rPr>
                <a:t>Подведение результатов опроса отраслевых экспертов</a:t>
              </a:r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C1C2D3FB-EE02-419F-B977-436FE89927C4}"/>
              </a:ext>
            </a:extLst>
          </p:cNvPr>
          <p:cNvSpPr txBox="1"/>
          <p:nvPr/>
        </p:nvSpPr>
        <p:spPr>
          <a:xfrm>
            <a:off x="7362257" y="2788522"/>
            <a:ext cx="3950895" cy="3382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Aft>
                <a:spcPts val="267"/>
              </a:spcAft>
            </a:pPr>
            <a:r>
              <a:rPr lang="ru-RU" sz="1467" b="1" dirty="0">
                <a:solidFill>
                  <a:srgbClr val="4A88DA"/>
                </a:solidFill>
                <a:latin typeface="Montserrat" panose="00000500000000000000" pitchFamily="2" charset="-52"/>
                <a:cs typeface="Times New Roman" panose="02020603050405020304" pitchFamily="18" charset="0"/>
              </a:rPr>
              <a:t>ПОКАЗАТЕЛИ</a:t>
            </a:r>
            <a:endParaRPr lang="ru-RU" sz="1867" b="1" dirty="0">
              <a:solidFill>
                <a:srgbClr val="4A88DA"/>
              </a:solidFill>
              <a:latin typeface="Montserrat" panose="00000500000000000000" pitchFamily="2" charset="-52"/>
              <a:cs typeface="Times New Roman" panose="02020603050405020304" pitchFamily="18" charset="0"/>
            </a:endParaRPr>
          </a:p>
          <a:p>
            <a:pPr marL="304792" lvl="1" indent="-304792">
              <a:spcAft>
                <a:spcPts val="267"/>
              </a:spcAft>
              <a:buFont typeface="+mj-lt"/>
              <a:buAutoNum type="arabicPeriod"/>
            </a:pPr>
            <a:r>
              <a:rPr lang="ru-RU" sz="1333" dirty="0">
                <a:latin typeface="Montserrat" panose="00000500000000000000" pitchFamily="2" charset="-52"/>
                <a:cs typeface="Times New Roman" panose="02020603050405020304" pitchFamily="18" charset="0"/>
              </a:rPr>
              <a:t>списочная численность работников;</a:t>
            </a:r>
          </a:p>
          <a:p>
            <a:pPr marL="304792" lvl="1" indent="-304792">
              <a:spcAft>
                <a:spcPts val="267"/>
              </a:spcAft>
              <a:buFont typeface="+mj-lt"/>
              <a:buAutoNum type="arabicPeriod"/>
            </a:pPr>
            <a:r>
              <a:rPr lang="ru-RU" sz="1333" dirty="0">
                <a:latin typeface="Montserrat" panose="00000500000000000000" pitchFamily="2" charset="-52"/>
                <a:cs typeface="Times New Roman" panose="02020603050405020304" pitchFamily="18" charset="0"/>
              </a:rPr>
              <a:t>выбывающие работники (в связи с сокращением деятельности,  выбытием на пенсию </a:t>
            </a:r>
            <a:r>
              <a:rPr lang="ru-RU" sz="1333">
                <a:latin typeface="Montserrat" panose="00000500000000000000" pitchFamily="2" charset="-52"/>
                <a:cs typeface="Times New Roman" panose="02020603050405020304" pitchFamily="18" charset="0"/>
              </a:rPr>
              <a:t>и др.)</a:t>
            </a:r>
            <a:endParaRPr lang="ru-RU" sz="1333" dirty="0">
              <a:latin typeface="Montserrat" panose="00000500000000000000" pitchFamily="2" charset="-52"/>
              <a:cs typeface="Times New Roman" panose="02020603050405020304" pitchFamily="18" charset="0"/>
            </a:endParaRPr>
          </a:p>
          <a:p>
            <a:pPr marL="304792" lvl="1" indent="-304792">
              <a:spcAft>
                <a:spcPts val="267"/>
              </a:spcAft>
              <a:buFont typeface="+mj-lt"/>
              <a:buAutoNum type="arabicPeriod"/>
            </a:pPr>
            <a:r>
              <a:rPr lang="ru-RU" sz="1333" dirty="0">
                <a:latin typeface="Montserrat" panose="00000500000000000000" pitchFamily="2" charset="-52"/>
                <a:cs typeface="Times New Roman" panose="02020603050405020304" pitchFamily="18" charset="0"/>
              </a:rPr>
              <a:t>замещение рабочих мест (планируется к привлечению на замещение выбывающих и на расширение деятельности – создание новых рабочих мест)</a:t>
            </a:r>
          </a:p>
          <a:p>
            <a:pPr marL="304792" lvl="1" indent="-304792">
              <a:spcAft>
                <a:spcPts val="267"/>
              </a:spcAft>
              <a:buFont typeface="+mj-lt"/>
              <a:buAutoNum type="arabicPeriod"/>
            </a:pPr>
            <a:r>
              <a:rPr lang="ru-RU" sz="1333" dirty="0">
                <a:latin typeface="Montserrat" panose="00000500000000000000" pitchFamily="2" charset="-52"/>
                <a:cs typeface="Times New Roman" panose="02020603050405020304" pitchFamily="18" charset="0"/>
              </a:rPr>
              <a:t>количество рабочих мест, которые работодатель готов заместить выпускниками без опыта</a:t>
            </a:r>
          </a:p>
          <a:p>
            <a:pPr marL="0" lvl="1">
              <a:spcAft>
                <a:spcPts val="267"/>
              </a:spcAft>
            </a:pPr>
            <a:r>
              <a:rPr lang="ru-RU" sz="1333" b="1" dirty="0">
                <a:latin typeface="Montserrat" panose="00000500000000000000" pitchFamily="2" charset="-52"/>
                <a:cs typeface="Times New Roman" panose="02020603050405020304" pitchFamily="18" charset="0"/>
              </a:rPr>
              <a:t>Предоставляются за каждый год прогнозного периода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E66755C-751C-4622-A0CA-6CC5D7DA08D6}"/>
              </a:ext>
            </a:extLst>
          </p:cNvPr>
          <p:cNvSpPr txBox="1"/>
          <p:nvPr/>
        </p:nvSpPr>
        <p:spPr>
          <a:xfrm>
            <a:off x="347896" y="2848842"/>
            <a:ext cx="6624736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Aft>
                <a:spcPts val="1067"/>
              </a:spcAft>
            </a:pPr>
            <a:r>
              <a:rPr lang="ru-RU" sz="1467" b="1" dirty="0">
                <a:solidFill>
                  <a:srgbClr val="4A88DA"/>
                </a:solidFill>
                <a:latin typeface="Montserrat" panose="00000500000000000000" pitchFamily="2" charset="-52"/>
                <a:cs typeface="Times New Roman" panose="02020603050405020304" pitchFamily="18" charset="0"/>
              </a:rPr>
              <a:t>ЛИЧНЫЙ КАБИНЕТ РАБОТОДАТЕЛЯ</a:t>
            </a:r>
          </a:p>
        </p:txBody>
      </p: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B83B9A12-18DE-449F-BE60-F8FBA45776A2}"/>
              </a:ext>
            </a:extLst>
          </p:cNvPr>
          <p:cNvGrpSpPr/>
          <p:nvPr/>
        </p:nvGrpSpPr>
        <p:grpSpPr>
          <a:xfrm>
            <a:off x="406045" y="3166942"/>
            <a:ext cx="6508977" cy="2854448"/>
            <a:chOff x="20349" y="1135779"/>
            <a:chExt cx="6436196" cy="3083062"/>
          </a:xfrm>
        </p:grpSpPr>
        <p:pic>
          <p:nvPicPr>
            <p:cNvPr id="110" name="Рисунок 109">
              <a:extLst>
                <a:ext uri="{FF2B5EF4-FFF2-40B4-BE49-F238E27FC236}">
                  <a16:creationId xmlns:a16="http://schemas.microsoft.com/office/drawing/2014/main" id="{22D6BDA1-AE81-416B-B6FE-744B244CE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49" y="1135779"/>
              <a:ext cx="6436196" cy="3083062"/>
            </a:xfrm>
            <a:prstGeom prst="rect">
              <a:avLst/>
            </a:prstGeom>
          </p:spPr>
        </p:pic>
        <p:sp>
          <p:nvSpPr>
            <p:cNvPr id="111" name="Прямоугольник 110">
              <a:extLst>
                <a:ext uri="{FF2B5EF4-FFF2-40B4-BE49-F238E27FC236}">
                  <a16:creationId xmlns:a16="http://schemas.microsoft.com/office/drawing/2014/main" id="{768A67AA-596C-4AA4-B5C1-991169B08663}"/>
                </a:ext>
              </a:extLst>
            </p:cNvPr>
            <p:cNvSpPr/>
            <p:nvPr/>
          </p:nvSpPr>
          <p:spPr>
            <a:xfrm>
              <a:off x="1547664" y="1779662"/>
              <a:ext cx="504056" cy="1440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E37908F6-16C5-4C53-38B7-750A55EA52FD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EF237FC-7890-1B0A-61BB-2AB4AA622C0D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97" name="Рисунок 96">
              <a:extLst>
                <a:ext uri="{FF2B5EF4-FFF2-40B4-BE49-F238E27FC236}">
                  <a16:creationId xmlns:a16="http://schemas.microsoft.com/office/drawing/2014/main" id="{604C3046-678D-6910-3350-C8C2F7839C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98" name="Номер слайда 7">
            <a:extLst>
              <a:ext uri="{FF2B5EF4-FFF2-40B4-BE49-F238E27FC236}">
                <a16:creationId xmlns:a16="http://schemas.microsoft.com/office/drawing/2014/main" id="{E1745F94-E813-F408-7E0E-6263F0C6BE4C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99" name="Заголовок 1">
            <a:extLst>
              <a:ext uri="{FF2B5EF4-FFF2-40B4-BE49-F238E27FC236}">
                <a16:creationId xmlns:a16="http://schemas.microsoft.com/office/drawing/2014/main" id="{22E27D86-B0D3-85BD-B542-8B84E200BF92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ЭТАПЫ ПРОВЕДЕНИЯ ПРОГНОЗА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793652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4B43B-AD9D-165D-9B8E-E98A58E7C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DED103F-42AA-9883-FB27-46B0BA5FD3F1}"/>
              </a:ext>
            </a:extLst>
          </p:cNvPr>
          <p:cNvSpPr txBox="1">
            <a:spLocks/>
          </p:cNvSpPr>
          <p:nvPr/>
        </p:nvSpPr>
        <p:spPr>
          <a:xfrm>
            <a:off x="1692274" y="294755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ПРОГНОЗ ПОТРЕБНОСТИ В КАДРАХ (РФ)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71B06AAB-B6F1-58BE-D855-913DB234D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11</a:t>
            </a:fld>
            <a:endParaRPr lang="ru-RU" dirty="0"/>
          </a:p>
        </p:txBody>
      </p:sp>
      <p:graphicFrame>
        <p:nvGraphicFramePr>
          <p:cNvPr id="21" name="Диаграмма 20">
            <a:extLst>
              <a:ext uri="{FF2B5EF4-FFF2-40B4-BE49-F238E27FC236}">
                <a16:creationId xmlns:a16="http://schemas.microsoft.com/office/drawing/2014/main" id="{E01877C0-6AD8-165F-F15C-080606E82C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8739554"/>
              </p:ext>
            </p:extLst>
          </p:nvPr>
        </p:nvGraphicFramePr>
        <p:xfrm>
          <a:off x="143182" y="1075964"/>
          <a:ext cx="10901295" cy="5295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C9EDBDC-2B8F-FB8A-E993-DEFA06F4CC6E}"/>
              </a:ext>
            </a:extLst>
          </p:cNvPr>
          <p:cNvSpPr/>
          <p:nvPr/>
        </p:nvSpPr>
        <p:spPr>
          <a:xfrm>
            <a:off x="601329" y="3007977"/>
            <a:ext cx="518160" cy="32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DB94E247-513D-A5C2-CF98-4797A0F7DEF9}"/>
              </a:ext>
            </a:extLst>
          </p:cNvPr>
          <p:cNvSpPr/>
          <p:nvPr/>
        </p:nvSpPr>
        <p:spPr>
          <a:xfrm>
            <a:off x="10380067" y="1013416"/>
            <a:ext cx="518160" cy="32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3EE7DC1-84C2-5486-6D42-D424FDD07D45}"/>
              </a:ext>
            </a:extLst>
          </p:cNvPr>
          <p:cNvSpPr/>
          <p:nvPr/>
        </p:nvSpPr>
        <p:spPr>
          <a:xfrm>
            <a:off x="2962588" y="1843485"/>
            <a:ext cx="518160" cy="32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3BA8DAF6-F0CB-9109-32C8-5C0CBCF278CA}"/>
              </a:ext>
            </a:extLst>
          </p:cNvPr>
          <p:cNvSpPr/>
          <p:nvPr/>
        </p:nvSpPr>
        <p:spPr>
          <a:xfrm>
            <a:off x="8907129" y="1349357"/>
            <a:ext cx="518160" cy="32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" name="Соединитель: уступ 32">
            <a:extLst>
              <a:ext uri="{FF2B5EF4-FFF2-40B4-BE49-F238E27FC236}">
                <a16:creationId xmlns:a16="http://schemas.microsoft.com/office/drawing/2014/main" id="{70FE2708-3D2D-C5C5-E014-192F70091EEE}"/>
              </a:ext>
            </a:extLst>
          </p:cNvPr>
          <p:cNvCxnSpPr>
            <a:cxnSpLocks/>
            <a:stCxn id="27" idx="0"/>
            <a:endCxn id="28" idx="0"/>
          </p:cNvCxnSpPr>
          <p:nvPr/>
        </p:nvCxnSpPr>
        <p:spPr>
          <a:xfrm rot="5400000" flipH="1" flipV="1">
            <a:off x="5946874" y="-1375849"/>
            <a:ext cx="494128" cy="5944541"/>
          </a:xfrm>
          <a:prstGeom prst="bentConnector3">
            <a:avLst>
              <a:gd name="adj1" fmla="val 146263"/>
            </a:avLst>
          </a:prstGeom>
          <a:ln w="19050">
            <a:solidFill>
              <a:srgbClr val="4EA72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B2E5D3AF-B360-B1DB-DEC0-CDD8DDB0601E}"/>
              </a:ext>
            </a:extLst>
          </p:cNvPr>
          <p:cNvSpPr/>
          <p:nvPr/>
        </p:nvSpPr>
        <p:spPr>
          <a:xfrm>
            <a:off x="6092819" y="972411"/>
            <a:ext cx="1359217" cy="32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2C50"/>
                </a:solidFill>
                <a:latin typeface="Montserrat" panose="00000500000000000000" pitchFamily="2" charset="-52"/>
              </a:rPr>
              <a:t>+ </a:t>
            </a:r>
            <a:r>
              <a:rPr lang="ru-RU" b="1" dirty="0">
                <a:solidFill>
                  <a:srgbClr val="002C50"/>
                </a:solidFill>
                <a:latin typeface="Montserrat" panose="00000500000000000000" pitchFamily="2" charset="-52"/>
              </a:rPr>
              <a:t>0,8</a:t>
            </a:r>
            <a:r>
              <a:rPr lang="en-US" b="1" dirty="0">
                <a:solidFill>
                  <a:srgbClr val="002C50"/>
                </a:solidFill>
                <a:latin typeface="Montserrat" panose="00000500000000000000" pitchFamily="2" charset="-52"/>
              </a:rPr>
              <a:t> </a:t>
            </a:r>
            <a:r>
              <a:rPr lang="ru-RU" b="1" dirty="0">
                <a:solidFill>
                  <a:srgbClr val="002C50"/>
                </a:solidFill>
                <a:latin typeface="Montserrat" panose="00000500000000000000" pitchFamily="2" charset="-52"/>
              </a:rPr>
              <a:t>млн</a:t>
            </a:r>
          </a:p>
        </p:txBody>
      </p: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9B732FCF-53E6-6FEE-46C4-6C4C0DCAEB76}"/>
              </a:ext>
            </a:extLst>
          </p:cNvPr>
          <p:cNvCxnSpPr>
            <a:cxnSpLocks/>
          </p:cNvCxnSpPr>
          <p:nvPr/>
        </p:nvCxnSpPr>
        <p:spPr>
          <a:xfrm>
            <a:off x="3432159" y="2160874"/>
            <a:ext cx="0" cy="1473848"/>
          </a:xfrm>
          <a:prstGeom prst="line">
            <a:avLst/>
          </a:prstGeom>
          <a:ln w="19050">
            <a:solidFill>
              <a:srgbClr val="4EA72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462AF423-49A6-9714-FA8C-662550327D17}"/>
              </a:ext>
            </a:extLst>
          </p:cNvPr>
          <p:cNvCxnSpPr>
            <a:cxnSpLocks/>
          </p:cNvCxnSpPr>
          <p:nvPr/>
        </p:nvCxnSpPr>
        <p:spPr>
          <a:xfrm>
            <a:off x="8956659" y="1720197"/>
            <a:ext cx="0" cy="1247775"/>
          </a:xfrm>
          <a:prstGeom prst="line">
            <a:avLst/>
          </a:prstGeom>
          <a:ln w="19050">
            <a:solidFill>
              <a:srgbClr val="4EA72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7530786E-0E43-7A70-E984-344C03E8B801}"/>
              </a:ext>
            </a:extLst>
          </p:cNvPr>
          <p:cNvCxnSpPr>
            <a:cxnSpLocks/>
            <a:stCxn id="65" idx="2"/>
            <a:endCxn id="64" idx="1"/>
          </p:cNvCxnSpPr>
          <p:nvPr/>
        </p:nvCxnSpPr>
        <p:spPr>
          <a:xfrm flipV="1">
            <a:off x="3434064" y="3566856"/>
            <a:ext cx="2097464" cy="6147"/>
          </a:xfrm>
          <a:prstGeom prst="line">
            <a:avLst/>
          </a:prstGeom>
          <a:ln w="19050">
            <a:solidFill>
              <a:srgbClr val="4EA72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2E362424-B19D-DE83-A520-61EB493A8222}"/>
              </a:ext>
            </a:extLst>
          </p:cNvPr>
          <p:cNvCxnSpPr>
            <a:cxnSpLocks/>
            <a:stCxn id="66" idx="2"/>
            <a:endCxn id="64" idx="3"/>
          </p:cNvCxnSpPr>
          <p:nvPr/>
        </p:nvCxnSpPr>
        <p:spPr>
          <a:xfrm flipH="1">
            <a:off x="6890745" y="2939183"/>
            <a:ext cx="2065914" cy="627673"/>
          </a:xfrm>
          <a:prstGeom prst="line">
            <a:avLst/>
          </a:prstGeom>
          <a:ln w="19050">
            <a:solidFill>
              <a:srgbClr val="4EA72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682E09FD-2936-3132-55FD-C4CCB23DAA87}"/>
              </a:ext>
            </a:extLst>
          </p:cNvPr>
          <p:cNvSpPr/>
          <p:nvPr/>
        </p:nvSpPr>
        <p:spPr>
          <a:xfrm>
            <a:off x="5531528" y="3406836"/>
            <a:ext cx="1359217" cy="320040"/>
          </a:xfrm>
          <a:prstGeom prst="rect">
            <a:avLst/>
          </a:prstGeom>
          <a:solidFill>
            <a:schemeClr val="bg1"/>
          </a:solidFill>
          <a:ln>
            <a:solidFill>
              <a:srgbClr val="4EA72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2C50"/>
                </a:solidFill>
                <a:latin typeface="Montserrat" panose="00000500000000000000" pitchFamily="2" charset="-52"/>
              </a:rPr>
              <a:t>10</a:t>
            </a:r>
            <a:r>
              <a:rPr lang="ru-RU" b="1" dirty="0">
                <a:solidFill>
                  <a:srgbClr val="002C50"/>
                </a:solidFill>
                <a:latin typeface="Montserrat" panose="00000500000000000000" pitchFamily="2" charset="-52"/>
              </a:rPr>
              <a:t>,9 млн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6E411921-B5B3-0DF8-9D37-93C68A00D92A}"/>
              </a:ext>
            </a:extLst>
          </p:cNvPr>
          <p:cNvSpPr/>
          <p:nvPr/>
        </p:nvSpPr>
        <p:spPr>
          <a:xfrm>
            <a:off x="3174984" y="3252963"/>
            <a:ext cx="518160" cy="32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FADE5308-54D6-002B-495B-6FDE55796667}"/>
              </a:ext>
            </a:extLst>
          </p:cNvPr>
          <p:cNvSpPr/>
          <p:nvPr/>
        </p:nvSpPr>
        <p:spPr>
          <a:xfrm>
            <a:off x="8697579" y="2619143"/>
            <a:ext cx="518160" cy="32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CE11A056-DEA1-993B-8607-7823D34C2677}"/>
              </a:ext>
            </a:extLst>
          </p:cNvPr>
          <p:cNvSpPr/>
          <p:nvPr/>
        </p:nvSpPr>
        <p:spPr>
          <a:xfrm>
            <a:off x="9516126" y="947737"/>
            <a:ext cx="2074543" cy="489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06F6A323-5A96-8D91-9323-DC08EA75ABF3}"/>
              </a:ext>
            </a:extLst>
          </p:cNvPr>
          <p:cNvSpPr/>
          <p:nvPr/>
        </p:nvSpPr>
        <p:spPr>
          <a:xfrm>
            <a:off x="9649162" y="1524890"/>
            <a:ext cx="2253892" cy="12649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2C50"/>
                </a:solidFill>
                <a:latin typeface="Montserrat" panose="00000500000000000000" pitchFamily="2" charset="-52"/>
              </a:rPr>
              <a:t>0,8 млн</a:t>
            </a:r>
            <a:br>
              <a:rPr lang="ru-RU" sz="2000" b="1" dirty="0">
                <a:solidFill>
                  <a:srgbClr val="002C50"/>
                </a:solidFill>
                <a:latin typeface="Montserrat" panose="00000500000000000000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прирост общей потребности </a:t>
            </a:r>
            <a:b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в 2029 относительно 2024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CD043DD9-A473-6FF8-FC8B-155C8885359F}"/>
              </a:ext>
            </a:extLst>
          </p:cNvPr>
          <p:cNvSpPr/>
          <p:nvPr/>
        </p:nvSpPr>
        <p:spPr>
          <a:xfrm>
            <a:off x="9649161" y="2864461"/>
            <a:ext cx="2244389" cy="12649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2C50"/>
                </a:solidFill>
                <a:latin typeface="Montserrat" panose="00000500000000000000" pitchFamily="2" charset="-52"/>
              </a:rPr>
              <a:t>10,1 млн</a:t>
            </a:r>
            <a:br>
              <a:rPr lang="ru-RU" sz="2000" b="1" dirty="0">
                <a:solidFill>
                  <a:srgbClr val="002C50"/>
                </a:solidFill>
                <a:latin typeface="Montserrat" panose="00000500000000000000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объем выбытия </a:t>
            </a:r>
            <a:b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из занятости </a:t>
            </a:r>
            <a:b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в 2025-2029 годах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56E1EA85-ABFD-3DB9-9608-126C350ABAF2}"/>
              </a:ext>
            </a:extLst>
          </p:cNvPr>
          <p:cNvSpPr/>
          <p:nvPr/>
        </p:nvSpPr>
        <p:spPr>
          <a:xfrm>
            <a:off x="9649161" y="4215823"/>
            <a:ext cx="2244389" cy="12649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92D050"/>
                </a:solidFill>
                <a:latin typeface="Montserrat" panose="00000500000000000000" pitchFamily="2" charset="-52"/>
              </a:rPr>
              <a:t>10,9</a:t>
            </a:r>
            <a:r>
              <a:rPr lang="ru-RU" sz="2000" b="1" dirty="0">
                <a:solidFill>
                  <a:srgbClr val="10100E"/>
                </a:solidFill>
                <a:latin typeface="Montserrat" panose="00000500000000000000" pitchFamily="2" charset="-52"/>
              </a:rPr>
              <a:t> </a:t>
            </a:r>
            <a:r>
              <a:rPr lang="ru-RU" sz="2000" b="1" dirty="0">
                <a:solidFill>
                  <a:srgbClr val="92D050"/>
                </a:solidFill>
                <a:latin typeface="Montserrat" panose="00000500000000000000" pitchFamily="2" charset="-52"/>
              </a:rPr>
              <a:t>млн</a:t>
            </a:r>
            <a:br>
              <a:rPr lang="ru-RU" sz="2000" b="1" dirty="0">
                <a:solidFill>
                  <a:srgbClr val="002C50"/>
                </a:solidFill>
                <a:latin typeface="Montserrat" panose="00000500000000000000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совокупный объем замещающей потребности за 5 лет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B00077-683D-4408-844A-1FB3473E8555}"/>
              </a:ext>
            </a:extLst>
          </p:cNvPr>
          <p:cNvSpPr txBox="1"/>
          <p:nvPr/>
        </p:nvSpPr>
        <p:spPr>
          <a:xfrm>
            <a:off x="591322" y="6316445"/>
            <a:ext cx="11311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2C50"/>
                </a:solidFill>
                <a:latin typeface="Montserrat" panose="00000500000000000000" pitchFamily="2" charset="-52"/>
              </a:rPr>
              <a:t>КАК ИНСТРУМЕНТ УПРАВЛЕНИЯ РЫНКОМ ТРУДА РОССИЙСКОЙ ФЕДЕРАЦИИ</a:t>
            </a:r>
            <a:endParaRPr lang="ru-RU" dirty="0"/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8D7994D-ACCF-50EE-94B3-71DE2352DF51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543F6C8-C65D-7EE9-EA35-8B5F42B4D1E2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C2898828-5091-D502-5E6C-B754E975F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069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0475A-8CD6-B3F6-5DB4-2D1383D90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872FA64-6E6A-C3AE-B3BE-A574749F9CA4}"/>
              </a:ext>
            </a:extLst>
          </p:cNvPr>
          <p:cNvSpPr txBox="1">
            <a:spLocks/>
          </p:cNvSpPr>
          <p:nvPr/>
        </p:nvSpPr>
        <p:spPr>
          <a:xfrm>
            <a:off x="1692274" y="290885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ПРОГНОЗ ПОТРЕБНОСТИ В КАДРАХ (ВЭД)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D0BBBD59-A9C6-8413-ACF4-A426C68DD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12</a:t>
            </a:fld>
            <a:endParaRPr lang="ru-RU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A514ABE1-55D4-A60D-1A5C-B51D96596C12}"/>
              </a:ext>
            </a:extLst>
          </p:cNvPr>
          <p:cNvSpPr/>
          <p:nvPr/>
        </p:nvSpPr>
        <p:spPr>
          <a:xfrm>
            <a:off x="199071" y="6206776"/>
            <a:ext cx="4752668" cy="3988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Источник: Минтруд России (прогноз потребности экономики в кадрах)</a:t>
            </a:r>
            <a:endParaRPr lang="ru-RU" sz="900" dirty="0">
              <a:solidFill>
                <a:srgbClr val="002C50"/>
              </a:solidFill>
              <a:latin typeface="Montserrat" pitchFamily="2" charset="-52"/>
              <a:ea typeface="Inter" panose="02000503000000020004" pitchFamily="2" charset="0"/>
            </a:endParaRPr>
          </a:p>
        </p:txBody>
      </p:sp>
      <p:sp>
        <p:nvSpPr>
          <p:cNvPr id="95" name="Прямоугольник: скругленные углы 25">
            <a:extLst>
              <a:ext uri="{FF2B5EF4-FFF2-40B4-BE49-F238E27FC236}">
                <a16:creationId xmlns:a16="http://schemas.microsoft.com/office/drawing/2014/main" id="{864E9735-CFEA-4535-E421-6027D85ECE43}"/>
              </a:ext>
            </a:extLst>
          </p:cNvPr>
          <p:cNvSpPr/>
          <p:nvPr/>
        </p:nvSpPr>
        <p:spPr>
          <a:xfrm>
            <a:off x="6626964" y="1173793"/>
            <a:ext cx="4882412" cy="121004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200" b="1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НАИБОЛЬШИЙ</a:t>
            </a:r>
            <a:r>
              <a:rPr lang="ru-RU" sz="1200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 объем замещающей кадровой потребности 2025-2029: </a:t>
            </a:r>
          </a:p>
          <a:p>
            <a:pPr marL="285750" indent="-285750">
              <a:buFont typeface="Arial" panose="020B0604020202020204" pitchFamily="34" charset="0"/>
              <a:buChar char="►"/>
            </a:pPr>
            <a:r>
              <a:rPr lang="ru-RU" sz="1200" b="1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в</a:t>
            </a:r>
            <a:r>
              <a:rPr lang="ru-RU" sz="1200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 </a:t>
            </a:r>
            <a:r>
              <a:rPr lang="ru-RU" sz="1200" b="1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обрабатывающих производствах </a:t>
            </a:r>
            <a:r>
              <a:rPr lang="ru-RU" sz="1200" spc="-15" dirty="0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(</a:t>
            </a:r>
            <a:r>
              <a:rPr lang="ru-RU" sz="1200" b="1" spc="-15" dirty="0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1 </a:t>
            </a:r>
            <a:r>
              <a:rPr lang="ru-RU" sz="1200" b="1" spc="-15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609,5 тыс. чел.</a:t>
            </a:r>
            <a:r>
              <a:rPr lang="ru-RU" sz="1200" spc="-15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)</a:t>
            </a:r>
            <a:endParaRPr lang="ru-RU" sz="1200" spc="-15" dirty="0">
              <a:solidFill>
                <a:srgbClr val="00B050"/>
              </a:solidFill>
              <a:latin typeface="Montserrat" pitchFamily="2" charset="-5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►"/>
            </a:pPr>
            <a:r>
              <a:rPr lang="ru-RU" sz="1200" b="1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в</a:t>
            </a:r>
            <a:r>
              <a:rPr lang="ru-RU" sz="1200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 </a:t>
            </a:r>
            <a:r>
              <a:rPr lang="ru-RU" sz="1200" b="1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торговле </a:t>
            </a:r>
            <a:r>
              <a:rPr lang="ru-RU" sz="1200" spc="-15" dirty="0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(</a:t>
            </a:r>
            <a:r>
              <a:rPr lang="ru-RU" sz="1200" b="1" spc="-15" dirty="0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1 </a:t>
            </a:r>
            <a:r>
              <a:rPr lang="ru-RU" sz="1200" b="1" spc="-15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423,3 тыс. чел.</a:t>
            </a:r>
            <a:r>
              <a:rPr lang="ru-RU" sz="1200" spc="-15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)</a:t>
            </a:r>
            <a:endParaRPr lang="ru-RU" sz="1200" spc="-15" dirty="0">
              <a:solidFill>
                <a:srgbClr val="00B050"/>
              </a:solidFill>
              <a:latin typeface="Montserrat" pitchFamily="2" charset="-5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►"/>
            </a:pPr>
            <a:r>
              <a:rPr lang="ru-RU" sz="1200" b="1" spc="-15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в транспортировке и хранении </a:t>
            </a:r>
            <a:r>
              <a:rPr lang="ru-RU" sz="1200" spc="-15" dirty="0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(</a:t>
            </a:r>
            <a:r>
              <a:rPr lang="ru-RU" sz="1200" b="1" spc="-15" dirty="0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1 </a:t>
            </a:r>
            <a:r>
              <a:rPr lang="ru-RU" sz="1200" b="1" spc="-15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060,7 тыс. чел.</a:t>
            </a:r>
            <a:r>
              <a:rPr lang="ru-RU" sz="1200" spc="-15">
                <a:solidFill>
                  <a:srgbClr val="00B050"/>
                </a:solidFill>
                <a:latin typeface="Montserrat" pitchFamily="2" charset="-52"/>
                <a:cs typeface="Arial" panose="020B0604020202020204" pitchFamily="34" charset="0"/>
              </a:rPr>
              <a:t>) </a:t>
            </a:r>
            <a:endParaRPr lang="ru-RU" sz="1200" spc="-15" dirty="0">
              <a:solidFill>
                <a:srgbClr val="00B050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C26C6AAE-15DF-8A07-65AC-DD78ACD6C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04050" y="1301343"/>
            <a:ext cx="617492" cy="820343"/>
          </a:xfrm>
          <a:prstGeom prst="rect">
            <a:avLst/>
          </a:prstGeom>
        </p:spPr>
      </p:pic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63F7D65-58AB-4A8D-A749-5C315651B371}"/>
              </a:ext>
            </a:extLst>
          </p:cNvPr>
          <p:cNvSpPr/>
          <p:nvPr/>
        </p:nvSpPr>
        <p:spPr>
          <a:xfrm>
            <a:off x="884400" y="3315568"/>
            <a:ext cx="1872202" cy="451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500"/>
              </a:spcAft>
              <a:buSzPct val="100000"/>
            </a:pPr>
            <a:r>
              <a:rPr lang="ru-RU" sz="700" b="1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Объем выбытия</a:t>
            </a:r>
          </a:p>
          <a:p>
            <a:pPr>
              <a:spcAft>
                <a:spcPts val="500"/>
              </a:spcAft>
              <a:buClr>
                <a:srgbClr val="73B0F4"/>
              </a:buClr>
              <a:buSzPct val="100000"/>
            </a:pPr>
            <a:r>
              <a:rPr lang="ru-RU" sz="700" b="1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Новые рабочие места</a:t>
            </a:r>
          </a:p>
          <a:p>
            <a:pPr>
              <a:spcAft>
                <a:spcPts val="500"/>
              </a:spcAft>
              <a:buClr>
                <a:schemeClr val="bg1">
                  <a:lumMod val="75000"/>
                </a:schemeClr>
              </a:buClr>
              <a:buSzPct val="100000"/>
            </a:pPr>
            <a:r>
              <a:rPr lang="ru-RU" sz="700" b="1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Компенсированное выбытие</a:t>
            </a:r>
            <a:endParaRPr lang="ru-RU" sz="700" b="1" dirty="0">
              <a:solidFill>
                <a:srgbClr val="002C50"/>
              </a:solidFill>
              <a:latin typeface="Montserrat" pitchFamily="2" charset="-52"/>
              <a:ea typeface="Inter" panose="02000503000000020004" pitchFamily="2" charset="0"/>
            </a:endParaRPr>
          </a:p>
        </p:txBody>
      </p: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13D4D7DD-015A-415B-8E2A-3B4EB1B5A54D}"/>
              </a:ext>
            </a:extLst>
          </p:cNvPr>
          <p:cNvGrpSpPr/>
          <p:nvPr/>
        </p:nvGrpSpPr>
        <p:grpSpPr>
          <a:xfrm>
            <a:off x="772121" y="1298212"/>
            <a:ext cx="4359555" cy="4756820"/>
            <a:chOff x="772363" y="1146379"/>
            <a:chExt cx="4359555" cy="4924112"/>
          </a:xfrm>
        </p:grpSpPr>
        <p:sp>
          <p:nvSpPr>
            <p:cNvPr id="119" name="Прямоугольник 118">
              <a:extLst>
                <a:ext uri="{FF2B5EF4-FFF2-40B4-BE49-F238E27FC236}">
                  <a16:creationId xmlns:a16="http://schemas.microsoft.com/office/drawing/2014/main" id="{995D510A-EAFE-430A-8F9A-5CBAF96D0872}"/>
                </a:ext>
              </a:extLst>
            </p:cNvPr>
            <p:cNvSpPr/>
            <p:nvPr/>
          </p:nvSpPr>
          <p:spPr>
            <a:xfrm>
              <a:off x="3562350" y="1286948"/>
              <a:ext cx="1180958" cy="58421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E916CFC2-229D-4C11-91BF-2E5AA0274E53}"/>
                </a:ext>
              </a:extLst>
            </p:cNvPr>
            <p:cNvSpPr/>
            <p:nvPr/>
          </p:nvSpPr>
          <p:spPr>
            <a:xfrm>
              <a:off x="3562350" y="1346786"/>
              <a:ext cx="483870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CC76306F-411F-4CEA-8D6A-0C69C810AF16}"/>
                </a:ext>
              </a:extLst>
            </p:cNvPr>
            <p:cNvSpPr/>
            <p:nvPr/>
          </p:nvSpPr>
          <p:spPr>
            <a:xfrm>
              <a:off x="4046220" y="1346786"/>
              <a:ext cx="697088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5843A73-1418-4A34-A8FF-2FA3BD1E8797}"/>
                </a:ext>
              </a:extLst>
            </p:cNvPr>
            <p:cNvSpPr txBox="1"/>
            <p:nvPr/>
          </p:nvSpPr>
          <p:spPr>
            <a:xfrm>
              <a:off x="3182620" y="1396487"/>
              <a:ext cx="31899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243,1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05E5F93-D793-4F35-AD64-62B04FA3EF8E}"/>
                </a:ext>
              </a:extLst>
            </p:cNvPr>
            <p:cNvSpPr txBox="1"/>
            <p:nvPr/>
          </p:nvSpPr>
          <p:spPr>
            <a:xfrm>
              <a:off x="4803302" y="1396487"/>
              <a:ext cx="328616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348,1</a:t>
              </a:r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83661297-B917-40C1-83E0-EDD52A7CA159}"/>
                </a:ext>
              </a:extLst>
            </p:cNvPr>
            <p:cNvSpPr/>
            <p:nvPr/>
          </p:nvSpPr>
          <p:spPr>
            <a:xfrm>
              <a:off x="1239520" y="1842644"/>
              <a:ext cx="2806700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34A21B62-148F-4223-82DD-94C1FB8E3711}"/>
                </a:ext>
              </a:extLst>
            </p:cNvPr>
            <p:cNvSpPr/>
            <p:nvPr/>
          </p:nvSpPr>
          <p:spPr>
            <a:xfrm>
              <a:off x="4046220" y="1842644"/>
              <a:ext cx="407670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8AFD2A5-6554-4F74-A823-67413E1A0337}"/>
                </a:ext>
              </a:extLst>
            </p:cNvPr>
            <p:cNvSpPr txBox="1"/>
            <p:nvPr/>
          </p:nvSpPr>
          <p:spPr>
            <a:xfrm>
              <a:off x="4501059" y="1894731"/>
              <a:ext cx="354264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202,9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37BFBB-A389-453D-A8BF-D9F29C0D6994}"/>
                </a:ext>
              </a:extLst>
            </p:cNvPr>
            <p:cNvSpPr txBox="1"/>
            <p:nvPr/>
          </p:nvSpPr>
          <p:spPr>
            <a:xfrm>
              <a:off x="772363" y="1892344"/>
              <a:ext cx="41998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1406,6</a:t>
              </a: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2EA9EA9F-7EEF-4FF0-8C03-0126302DBCD6}"/>
                </a:ext>
              </a:extLst>
            </p:cNvPr>
            <p:cNvSpPr/>
            <p:nvPr/>
          </p:nvSpPr>
          <p:spPr>
            <a:xfrm>
              <a:off x="2319020" y="2338502"/>
              <a:ext cx="1727200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ABABA9D6-C424-4933-8F35-89459FDFB754}"/>
                </a:ext>
              </a:extLst>
            </p:cNvPr>
            <p:cNvSpPr/>
            <p:nvPr/>
          </p:nvSpPr>
          <p:spPr>
            <a:xfrm>
              <a:off x="4046219" y="2338502"/>
              <a:ext cx="390525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6B9046A-42B8-4799-8600-6B077B8FB182}"/>
                </a:ext>
              </a:extLst>
            </p:cNvPr>
            <p:cNvSpPr txBox="1"/>
            <p:nvPr/>
          </p:nvSpPr>
          <p:spPr>
            <a:xfrm>
              <a:off x="4501059" y="2390599"/>
              <a:ext cx="315792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193,9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5A692AF-4F92-49BA-9413-AE067BC2A3B5}"/>
                </a:ext>
              </a:extLst>
            </p:cNvPr>
            <p:cNvSpPr txBox="1"/>
            <p:nvPr/>
          </p:nvSpPr>
          <p:spPr>
            <a:xfrm>
              <a:off x="1894707" y="2388212"/>
              <a:ext cx="365485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866,8</a:t>
              </a: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D8F6331A-B8F8-4DC3-B37B-BA01E87717F6}"/>
                </a:ext>
              </a:extLst>
            </p:cNvPr>
            <p:cNvSpPr/>
            <p:nvPr/>
          </p:nvSpPr>
          <p:spPr>
            <a:xfrm>
              <a:off x="3328035" y="2834360"/>
              <a:ext cx="71818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9FA22943-10A3-49B7-971E-73728C547B3A}"/>
                </a:ext>
              </a:extLst>
            </p:cNvPr>
            <p:cNvSpPr/>
            <p:nvPr/>
          </p:nvSpPr>
          <p:spPr>
            <a:xfrm>
              <a:off x="4046220" y="2834360"/>
              <a:ext cx="327660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99FDFF4-B26E-4073-8EC1-4FF79F433982}"/>
                </a:ext>
              </a:extLst>
            </p:cNvPr>
            <p:cNvSpPr txBox="1"/>
            <p:nvPr/>
          </p:nvSpPr>
          <p:spPr>
            <a:xfrm>
              <a:off x="4430482" y="2887151"/>
              <a:ext cx="282129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161,3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23007A0-D2EC-4BB4-82A6-A2BEC636F55F}"/>
                </a:ext>
              </a:extLst>
            </p:cNvPr>
            <p:cNvSpPr txBox="1"/>
            <p:nvPr/>
          </p:nvSpPr>
          <p:spPr>
            <a:xfrm>
              <a:off x="2984773" y="2884764"/>
              <a:ext cx="28213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361,1</a:t>
              </a: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6638BFDA-F074-40BC-B9D2-42611B8D722A}"/>
                </a:ext>
              </a:extLst>
            </p:cNvPr>
            <p:cNvSpPr/>
            <p:nvPr/>
          </p:nvSpPr>
          <p:spPr>
            <a:xfrm>
              <a:off x="3529965" y="3330218"/>
              <a:ext cx="51625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68FBA319-372E-4BB6-997A-3489CE566D3C}"/>
                </a:ext>
              </a:extLst>
            </p:cNvPr>
            <p:cNvSpPr/>
            <p:nvPr/>
          </p:nvSpPr>
          <p:spPr>
            <a:xfrm>
              <a:off x="4046220" y="3330218"/>
              <a:ext cx="291465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72EE199-DAA7-4C99-9616-BA74E3BA8D8B}"/>
                </a:ext>
              </a:extLst>
            </p:cNvPr>
            <p:cNvSpPr txBox="1"/>
            <p:nvPr/>
          </p:nvSpPr>
          <p:spPr>
            <a:xfrm>
              <a:off x="4394961" y="3379919"/>
              <a:ext cx="33502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144,7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6F39387-5852-4A54-B3F6-483835C9DDD4}"/>
                </a:ext>
              </a:extLst>
            </p:cNvPr>
            <p:cNvSpPr txBox="1"/>
            <p:nvPr/>
          </p:nvSpPr>
          <p:spPr>
            <a:xfrm>
              <a:off x="3224223" y="3379919"/>
              <a:ext cx="248466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260</a:t>
              </a:r>
            </a:p>
          </p:txBody>
        </p:sp>
        <p:sp>
          <p:nvSpPr>
            <p:cNvPr id="40" name="Прямоугольник 39">
              <a:extLst>
                <a:ext uri="{FF2B5EF4-FFF2-40B4-BE49-F238E27FC236}">
                  <a16:creationId xmlns:a16="http://schemas.microsoft.com/office/drawing/2014/main" id="{3144CEF4-9A03-4547-843E-6106CB421493}"/>
                </a:ext>
              </a:extLst>
            </p:cNvPr>
            <p:cNvSpPr/>
            <p:nvPr/>
          </p:nvSpPr>
          <p:spPr>
            <a:xfrm>
              <a:off x="3716654" y="3826076"/>
              <a:ext cx="32956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28FF6FFB-C50F-4A28-A699-FCD42A0D9AE5}"/>
                </a:ext>
              </a:extLst>
            </p:cNvPr>
            <p:cNvSpPr/>
            <p:nvPr/>
          </p:nvSpPr>
          <p:spPr>
            <a:xfrm>
              <a:off x="4046220" y="3826076"/>
              <a:ext cx="188596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DF0EF60-DB01-4E18-97A5-4F60432E31F8}"/>
                </a:ext>
              </a:extLst>
            </p:cNvPr>
            <p:cNvSpPr txBox="1"/>
            <p:nvPr/>
          </p:nvSpPr>
          <p:spPr>
            <a:xfrm>
              <a:off x="4292693" y="3875777"/>
              <a:ext cx="264496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92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2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073C325-07A5-458B-BFE7-B5FDC913600A}"/>
                </a:ext>
              </a:extLst>
            </p:cNvPr>
            <p:cNvSpPr txBox="1"/>
            <p:nvPr/>
          </p:nvSpPr>
          <p:spPr>
            <a:xfrm>
              <a:off x="3331763" y="3875777"/>
              <a:ext cx="327013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166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8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B884A9F2-29FF-42E4-AC92-6640495348DF}"/>
                </a:ext>
              </a:extLst>
            </p:cNvPr>
            <p:cNvSpPr/>
            <p:nvPr/>
          </p:nvSpPr>
          <p:spPr>
            <a:xfrm>
              <a:off x="2562225" y="4321934"/>
              <a:ext cx="148399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54049AE7-2763-477A-B4C9-AE4A66513294}"/>
                </a:ext>
              </a:extLst>
            </p:cNvPr>
            <p:cNvSpPr/>
            <p:nvPr/>
          </p:nvSpPr>
          <p:spPr>
            <a:xfrm>
              <a:off x="4046220" y="4321934"/>
              <a:ext cx="135255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5D6A200-75BA-468F-A545-4ADBF9731CBE}"/>
                </a:ext>
              </a:extLst>
            </p:cNvPr>
            <p:cNvSpPr txBox="1"/>
            <p:nvPr/>
          </p:nvSpPr>
          <p:spPr>
            <a:xfrm>
              <a:off x="4241481" y="4371635"/>
              <a:ext cx="27732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65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4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BE18908-96AC-42F7-84D3-F2DA0C1A74FC}"/>
                </a:ext>
              </a:extLst>
            </p:cNvPr>
            <p:cNvSpPr txBox="1"/>
            <p:nvPr/>
          </p:nvSpPr>
          <p:spPr>
            <a:xfrm>
              <a:off x="2139483" y="4371635"/>
              <a:ext cx="359073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743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,8</a:t>
              </a: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3464ACB5-0520-431B-B7EA-F52C4A66967E}"/>
                </a:ext>
              </a:extLst>
            </p:cNvPr>
            <p:cNvSpPr/>
            <p:nvPr/>
          </p:nvSpPr>
          <p:spPr>
            <a:xfrm>
              <a:off x="3476625" y="4817792"/>
              <a:ext cx="56959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>
              <a:extLst>
                <a:ext uri="{FF2B5EF4-FFF2-40B4-BE49-F238E27FC236}">
                  <a16:creationId xmlns:a16="http://schemas.microsoft.com/office/drawing/2014/main" id="{35D547F1-E0DB-4257-BD21-72088703A425}"/>
                </a:ext>
              </a:extLst>
            </p:cNvPr>
            <p:cNvSpPr/>
            <p:nvPr/>
          </p:nvSpPr>
          <p:spPr>
            <a:xfrm>
              <a:off x="4046220" y="4817792"/>
              <a:ext cx="68580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AF4E80C-A2B8-4870-BCBF-F3086F391B22}"/>
                </a:ext>
              </a:extLst>
            </p:cNvPr>
            <p:cNvSpPr txBox="1"/>
            <p:nvPr/>
          </p:nvSpPr>
          <p:spPr>
            <a:xfrm>
              <a:off x="4167759" y="4867493"/>
              <a:ext cx="27090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32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4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C91C874-33A2-411A-8515-D14ED438DD19}"/>
                </a:ext>
              </a:extLst>
            </p:cNvPr>
            <p:cNvSpPr txBox="1"/>
            <p:nvPr/>
          </p:nvSpPr>
          <p:spPr>
            <a:xfrm>
              <a:off x="3072608" y="4867493"/>
              <a:ext cx="35105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286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5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46" name="Прямоугольник 45">
              <a:extLst>
                <a:ext uri="{FF2B5EF4-FFF2-40B4-BE49-F238E27FC236}">
                  <a16:creationId xmlns:a16="http://schemas.microsoft.com/office/drawing/2014/main" id="{E6DA0691-6793-4F5B-A9F1-8E0C4C5144C1}"/>
                </a:ext>
              </a:extLst>
            </p:cNvPr>
            <p:cNvSpPr/>
            <p:nvPr/>
          </p:nvSpPr>
          <p:spPr>
            <a:xfrm>
              <a:off x="2508885" y="5313650"/>
              <a:ext cx="153733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id="{EF92F994-AEFA-40D1-90D1-35C353C14F4E}"/>
                </a:ext>
              </a:extLst>
            </p:cNvPr>
            <p:cNvSpPr/>
            <p:nvPr/>
          </p:nvSpPr>
          <p:spPr>
            <a:xfrm>
              <a:off x="4046220" y="5313650"/>
              <a:ext cx="45719" cy="260985"/>
            </a:xfrm>
            <a:prstGeom prst="rect">
              <a:avLst/>
            </a:prstGeom>
            <a:solidFill>
              <a:srgbClr val="73B0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4D2AB7A-1722-4634-BBCE-A50E3D8075F5}"/>
                </a:ext>
              </a:extLst>
            </p:cNvPr>
            <p:cNvSpPr txBox="1"/>
            <p:nvPr/>
          </p:nvSpPr>
          <p:spPr>
            <a:xfrm>
              <a:off x="4144916" y="5363351"/>
              <a:ext cx="235642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19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5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0C876DF-384D-4D5D-A3E8-FB7F7C7DC4E3}"/>
                </a:ext>
              </a:extLst>
            </p:cNvPr>
            <p:cNvSpPr txBox="1"/>
            <p:nvPr/>
          </p:nvSpPr>
          <p:spPr>
            <a:xfrm>
              <a:off x="2106359" y="5363351"/>
              <a:ext cx="347852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769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2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A24B45CD-E6C9-4749-B86D-C96D30B5C1EC}"/>
                </a:ext>
              </a:extLst>
            </p:cNvPr>
            <p:cNvSpPr/>
            <p:nvPr/>
          </p:nvSpPr>
          <p:spPr>
            <a:xfrm>
              <a:off x="2280285" y="5809506"/>
              <a:ext cx="1765935" cy="260985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57B1F4C9-70F7-43AA-BCDD-D83AA7BF8318}"/>
                </a:ext>
              </a:extLst>
            </p:cNvPr>
            <p:cNvCxnSpPr/>
            <p:nvPr/>
          </p:nvCxnSpPr>
          <p:spPr>
            <a:xfrm>
              <a:off x="4055744" y="5809505"/>
              <a:ext cx="0" cy="260985"/>
            </a:xfrm>
            <a:prstGeom prst="line">
              <a:avLst/>
            </a:prstGeom>
            <a:ln>
              <a:solidFill>
                <a:srgbClr val="73B0F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8485935-E6FC-4C87-8D7A-C65CD889AD25}"/>
                </a:ext>
              </a:extLst>
            </p:cNvPr>
            <p:cNvSpPr txBox="1"/>
            <p:nvPr/>
          </p:nvSpPr>
          <p:spPr>
            <a:xfrm>
              <a:off x="4113847" y="5859207"/>
              <a:ext cx="18114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3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2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230319A-65EF-4BBD-BB6D-9BC82E8EB29F}"/>
                </a:ext>
              </a:extLst>
            </p:cNvPr>
            <p:cNvSpPr txBox="1"/>
            <p:nvPr/>
          </p:nvSpPr>
          <p:spPr>
            <a:xfrm>
              <a:off x="1852111" y="5859207"/>
              <a:ext cx="37350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884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22A1591-0015-4DEA-8B5E-37B9C58A8725}"/>
                </a:ext>
              </a:extLst>
            </p:cNvPr>
            <p:cNvSpPr txBox="1"/>
            <p:nvPr/>
          </p:nvSpPr>
          <p:spPr>
            <a:xfrm>
              <a:off x="3788830" y="1619377"/>
              <a:ext cx="514564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Обработка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C76E997-736D-4C3A-8A25-1761297C8DDE}"/>
                </a:ext>
              </a:extLst>
            </p:cNvPr>
            <p:cNvSpPr txBox="1"/>
            <p:nvPr/>
          </p:nvSpPr>
          <p:spPr>
            <a:xfrm>
              <a:off x="3724708" y="5609101"/>
              <a:ext cx="642805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Образование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A74C8F2-56A3-4190-BAA5-004923F2CBB5}"/>
                </a:ext>
              </a:extLst>
            </p:cNvPr>
            <p:cNvSpPr txBox="1"/>
            <p:nvPr/>
          </p:nvSpPr>
          <p:spPr>
            <a:xfrm>
              <a:off x="3697457" y="5113243"/>
              <a:ext cx="697307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Строительство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C4C347-4692-4DFF-86D4-94D79AA5615A}"/>
                </a:ext>
              </a:extLst>
            </p:cNvPr>
            <p:cNvSpPr txBox="1"/>
            <p:nvPr/>
          </p:nvSpPr>
          <p:spPr>
            <a:xfrm>
              <a:off x="3546776" y="4617385"/>
              <a:ext cx="998671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Админ. </a:t>
              </a:r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деятельность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C0BC805-0022-4096-8E3F-803F4788DD73}"/>
                </a:ext>
              </a:extLst>
            </p:cNvPr>
            <p:cNvSpPr txBox="1"/>
            <p:nvPr/>
          </p:nvSpPr>
          <p:spPr>
            <a:xfrm>
              <a:off x="3618110" y="4121527"/>
              <a:ext cx="856005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Здравоохранение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31FA7FA-AF13-463A-B3E7-2EE0C318436C}"/>
                </a:ext>
              </a:extLst>
            </p:cNvPr>
            <p:cNvSpPr txBox="1"/>
            <p:nvPr/>
          </p:nvSpPr>
          <p:spPr>
            <a:xfrm>
              <a:off x="3548381" y="3625669"/>
              <a:ext cx="995465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Информация и связь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7A39F85-1A50-4B19-81E4-163ADD607C71}"/>
                </a:ext>
              </a:extLst>
            </p:cNvPr>
            <p:cNvSpPr txBox="1"/>
            <p:nvPr/>
          </p:nvSpPr>
          <p:spPr>
            <a:xfrm>
              <a:off x="3520329" y="3129811"/>
              <a:ext cx="1051570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Гостиницы и общепит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B969DF3-EDC4-4330-825E-DBAB721572A2}"/>
                </a:ext>
              </a:extLst>
            </p:cNvPr>
            <p:cNvSpPr txBox="1"/>
            <p:nvPr/>
          </p:nvSpPr>
          <p:spPr>
            <a:xfrm>
              <a:off x="3574829" y="2633953"/>
              <a:ext cx="942567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Проф. </a:t>
              </a:r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деятельность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4E79117-DC7C-47BA-AF6A-A8E78E5A92C3}"/>
                </a:ext>
              </a:extLst>
            </p:cNvPr>
            <p:cNvSpPr txBox="1"/>
            <p:nvPr/>
          </p:nvSpPr>
          <p:spPr>
            <a:xfrm>
              <a:off x="3512318" y="2138095"/>
              <a:ext cx="1067600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Транспорт и хранение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51A02B7-5AC3-4BCF-9BE5-DC30B79B748F}"/>
                </a:ext>
              </a:extLst>
            </p:cNvPr>
            <p:cNvSpPr txBox="1"/>
            <p:nvPr/>
          </p:nvSpPr>
          <p:spPr>
            <a:xfrm>
              <a:off x="3695063" y="1146379"/>
              <a:ext cx="702115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Прочие услуги</a:t>
              </a:r>
            </a:p>
          </p:txBody>
        </p:sp>
        <p:sp>
          <p:nvSpPr>
            <p:cNvPr id="121" name="Прямоугольник 118">
              <a:extLst>
                <a:ext uri="{FF2B5EF4-FFF2-40B4-BE49-F238E27FC236}">
                  <a16:creationId xmlns:a16="http://schemas.microsoft.com/office/drawing/2014/main" id="{D5ECC7F2-B674-4ED8-82FD-B8E15855251D}"/>
                </a:ext>
              </a:extLst>
            </p:cNvPr>
            <p:cNvSpPr/>
            <p:nvPr/>
          </p:nvSpPr>
          <p:spPr>
            <a:xfrm>
              <a:off x="1243314" y="1788406"/>
              <a:ext cx="3208036" cy="53027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18">
              <a:extLst>
                <a:ext uri="{FF2B5EF4-FFF2-40B4-BE49-F238E27FC236}">
                  <a16:creationId xmlns:a16="http://schemas.microsoft.com/office/drawing/2014/main" id="{904B46D7-1A73-4F90-AF4F-0E9329FCC7DF}"/>
                </a:ext>
              </a:extLst>
            </p:cNvPr>
            <p:cNvSpPr/>
            <p:nvPr/>
          </p:nvSpPr>
          <p:spPr>
            <a:xfrm>
              <a:off x="3328035" y="2779419"/>
              <a:ext cx="1045845" cy="53770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Прямоугольник 118">
              <a:extLst>
                <a:ext uri="{FF2B5EF4-FFF2-40B4-BE49-F238E27FC236}">
                  <a16:creationId xmlns:a16="http://schemas.microsoft.com/office/drawing/2014/main" id="{32C293B1-95F2-489F-811E-A39DBDFFEEAB}"/>
                </a:ext>
              </a:extLst>
            </p:cNvPr>
            <p:cNvSpPr/>
            <p:nvPr/>
          </p:nvSpPr>
          <p:spPr>
            <a:xfrm>
              <a:off x="2321174" y="2284264"/>
              <a:ext cx="2130175" cy="55681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18">
              <a:extLst>
                <a:ext uri="{FF2B5EF4-FFF2-40B4-BE49-F238E27FC236}">
                  <a16:creationId xmlns:a16="http://schemas.microsoft.com/office/drawing/2014/main" id="{D9645171-867F-428B-8C48-17EF2EA8BD22}"/>
                </a:ext>
              </a:extLst>
            </p:cNvPr>
            <p:cNvSpPr/>
            <p:nvPr/>
          </p:nvSpPr>
          <p:spPr>
            <a:xfrm>
              <a:off x="3529965" y="3270974"/>
              <a:ext cx="804023" cy="56894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18">
              <a:extLst>
                <a:ext uri="{FF2B5EF4-FFF2-40B4-BE49-F238E27FC236}">
                  <a16:creationId xmlns:a16="http://schemas.microsoft.com/office/drawing/2014/main" id="{1BACB081-5A11-416B-938F-1442DDF61619}"/>
                </a:ext>
              </a:extLst>
            </p:cNvPr>
            <p:cNvSpPr/>
            <p:nvPr/>
          </p:nvSpPr>
          <p:spPr>
            <a:xfrm>
              <a:off x="3719229" y="3774262"/>
              <a:ext cx="509660" cy="54543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Прямоугольник 118">
              <a:extLst>
                <a:ext uri="{FF2B5EF4-FFF2-40B4-BE49-F238E27FC236}">
                  <a16:creationId xmlns:a16="http://schemas.microsoft.com/office/drawing/2014/main" id="{D4463B85-69AC-4963-A8C7-5310120651F3}"/>
                </a:ext>
              </a:extLst>
            </p:cNvPr>
            <p:cNvSpPr/>
            <p:nvPr/>
          </p:nvSpPr>
          <p:spPr>
            <a:xfrm>
              <a:off x="2562225" y="4266994"/>
              <a:ext cx="1619250" cy="57492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рямоугольник 118">
              <a:extLst>
                <a:ext uri="{FF2B5EF4-FFF2-40B4-BE49-F238E27FC236}">
                  <a16:creationId xmlns:a16="http://schemas.microsoft.com/office/drawing/2014/main" id="{C8A30B2A-25CB-4151-A426-A4F5F3065294}"/>
                </a:ext>
              </a:extLst>
            </p:cNvPr>
            <p:cNvSpPr/>
            <p:nvPr/>
          </p:nvSpPr>
          <p:spPr>
            <a:xfrm>
              <a:off x="3476626" y="4758501"/>
              <a:ext cx="637221" cy="59442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рямоугольник 118">
              <a:extLst>
                <a:ext uri="{FF2B5EF4-FFF2-40B4-BE49-F238E27FC236}">
                  <a16:creationId xmlns:a16="http://schemas.microsoft.com/office/drawing/2014/main" id="{9C10E76B-99E6-4138-AC70-1E989E0EBF4A}"/>
                </a:ext>
              </a:extLst>
            </p:cNvPr>
            <p:cNvSpPr/>
            <p:nvPr/>
          </p:nvSpPr>
          <p:spPr>
            <a:xfrm>
              <a:off x="2511726" y="5261836"/>
              <a:ext cx="1580213" cy="54543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Прямоугольник 118">
              <a:extLst>
                <a:ext uri="{FF2B5EF4-FFF2-40B4-BE49-F238E27FC236}">
                  <a16:creationId xmlns:a16="http://schemas.microsoft.com/office/drawing/2014/main" id="{86895740-CFAA-4F7F-85B0-DC32D69740C5}"/>
                </a:ext>
              </a:extLst>
            </p:cNvPr>
            <p:cNvSpPr/>
            <p:nvPr/>
          </p:nvSpPr>
          <p:spPr>
            <a:xfrm>
              <a:off x="2287264" y="5745937"/>
              <a:ext cx="1773120" cy="59895"/>
            </a:xfrm>
            <a:custGeom>
              <a:avLst/>
              <a:gdLst>
                <a:gd name="connsiteX0" fmla="*/ 0 w 1180958"/>
                <a:gd name="connsiteY0" fmla="*/ 0 h 61018"/>
                <a:gd name="connsiteX1" fmla="*/ 1180958 w 1180958"/>
                <a:gd name="connsiteY1" fmla="*/ 0 h 61018"/>
                <a:gd name="connsiteX2" fmla="*/ 1180958 w 1180958"/>
                <a:gd name="connsiteY2" fmla="*/ 61018 h 61018"/>
                <a:gd name="connsiteX3" fmla="*/ 0 w 1180958"/>
                <a:gd name="connsiteY3" fmla="*/ 61018 h 61018"/>
                <a:gd name="connsiteX4" fmla="*/ 0 w 1180958"/>
                <a:gd name="connsiteY4" fmla="*/ 0 h 61018"/>
                <a:gd name="connsiteX0" fmla="*/ 0 w 1180958"/>
                <a:gd name="connsiteY0" fmla="*/ 0 h 62282"/>
                <a:gd name="connsiteX1" fmla="*/ 1180958 w 1180958"/>
                <a:gd name="connsiteY1" fmla="*/ 0 h 62282"/>
                <a:gd name="connsiteX2" fmla="*/ 1180958 w 1180958"/>
                <a:gd name="connsiteY2" fmla="*/ 61018 h 62282"/>
                <a:gd name="connsiteX3" fmla="*/ 389890 w 1180958"/>
                <a:gd name="connsiteY3" fmla="*/ 62282 h 62282"/>
                <a:gd name="connsiteX4" fmla="*/ 0 w 1180958"/>
                <a:gd name="connsiteY4" fmla="*/ 61018 h 62282"/>
                <a:gd name="connsiteX5" fmla="*/ 0 w 1180958"/>
                <a:gd name="connsiteY5" fmla="*/ 0 h 62282"/>
                <a:gd name="connsiteX0" fmla="*/ 389890 w 1180958"/>
                <a:gd name="connsiteY0" fmla="*/ 62282 h 153722"/>
                <a:gd name="connsiteX1" fmla="*/ 0 w 1180958"/>
                <a:gd name="connsiteY1" fmla="*/ 61018 h 153722"/>
                <a:gd name="connsiteX2" fmla="*/ 0 w 1180958"/>
                <a:gd name="connsiteY2" fmla="*/ 0 h 153722"/>
                <a:gd name="connsiteX3" fmla="*/ 1180958 w 1180958"/>
                <a:gd name="connsiteY3" fmla="*/ 0 h 153722"/>
                <a:gd name="connsiteX4" fmla="*/ 1180958 w 1180958"/>
                <a:gd name="connsiteY4" fmla="*/ 61018 h 153722"/>
                <a:gd name="connsiteX5" fmla="*/ 481330 w 1180958"/>
                <a:gd name="connsiteY5" fmla="*/ 153722 h 153722"/>
                <a:gd name="connsiteX0" fmla="*/ 389890 w 1180958"/>
                <a:gd name="connsiteY0" fmla="*/ 62282 h 62282"/>
                <a:gd name="connsiteX1" fmla="*/ 0 w 1180958"/>
                <a:gd name="connsiteY1" fmla="*/ 61018 h 62282"/>
                <a:gd name="connsiteX2" fmla="*/ 0 w 1180958"/>
                <a:gd name="connsiteY2" fmla="*/ 0 h 62282"/>
                <a:gd name="connsiteX3" fmla="*/ 1180958 w 1180958"/>
                <a:gd name="connsiteY3" fmla="*/ 0 h 62282"/>
                <a:gd name="connsiteX4" fmla="*/ 1180958 w 1180958"/>
                <a:gd name="connsiteY4" fmla="*/ 61018 h 62282"/>
                <a:gd name="connsiteX0" fmla="*/ 0 w 1180958"/>
                <a:gd name="connsiteY0" fmla="*/ 61018 h 61018"/>
                <a:gd name="connsiteX1" fmla="*/ 0 w 1180958"/>
                <a:gd name="connsiteY1" fmla="*/ 0 h 61018"/>
                <a:gd name="connsiteX2" fmla="*/ 1180958 w 1180958"/>
                <a:gd name="connsiteY2" fmla="*/ 0 h 61018"/>
                <a:gd name="connsiteX3" fmla="*/ 1180958 w 1180958"/>
                <a:gd name="connsiteY3" fmla="*/ 61018 h 6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0958" h="61018">
                  <a:moveTo>
                    <a:pt x="0" y="61018"/>
                  </a:moveTo>
                  <a:lnTo>
                    <a:pt x="0" y="0"/>
                  </a:lnTo>
                  <a:lnTo>
                    <a:pt x="1180958" y="0"/>
                  </a:lnTo>
                  <a:lnTo>
                    <a:pt x="1180958" y="61018"/>
                  </a:lnTo>
                </a:path>
              </a:pathLst>
            </a:custGeom>
            <a:noFill/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FC5AC5A-3981-478F-A990-A7205104EE5B}"/>
                </a:ext>
              </a:extLst>
            </p:cNvPr>
            <p:cNvSpPr txBox="1"/>
            <p:nvPr/>
          </p:nvSpPr>
          <p:spPr>
            <a:xfrm>
              <a:off x="3996401" y="1242847"/>
              <a:ext cx="321737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591,2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A714D0E-151D-43CC-92BB-31BB7DBC0CCE}"/>
                </a:ext>
              </a:extLst>
            </p:cNvPr>
            <p:cNvSpPr txBox="1"/>
            <p:nvPr/>
          </p:nvSpPr>
          <p:spPr>
            <a:xfrm>
              <a:off x="2625724" y="1738705"/>
              <a:ext cx="376239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1609,5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53A162F-E8E9-4FBD-B417-6408A682E1F0}"/>
                </a:ext>
              </a:extLst>
            </p:cNvPr>
            <p:cNvSpPr txBox="1"/>
            <p:nvPr/>
          </p:nvSpPr>
          <p:spPr>
            <a:xfrm>
              <a:off x="3164453" y="2234563"/>
              <a:ext cx="382652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1060,7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B10F3461-5B6E-4BB1-8E01-DBA478CD4BF2}"/>
                </a:ext>
              </a:extLst>
            </p:cNvPr>
            <p:cNvSpPr txBox="1"/>
            <p:nvPr/>
          </p:nvSpPr>
          <p:spPr>
            <a:xfrm>
              <a:off x="3677404" y="2730421"/>
              <a:ext cx="342576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522,4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8DC1F9E-8424-4147-8048-89AD63AF377E}"/>
                </a:ext>
              </a:extLst>
            </p:cNvPr>
            <p:cNvSpPr txBox="1"/>
            <p:nvPr/>
          </p:nvSpPr>
          <p:spPr>
            <a:xfrm>
              <a:off x="3759505" y="3226279"/>
              <a:ext cx="366622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404,7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D420B29-F796-4295-9F0F-591773B8835A}"/>
                </a:ext>
              </a:extLst>
            </p:cNvPr>
            <p:cNvSpPr txBox="1"/>
            <p:nvPr/>
          </p:nvSpPr>
          <p:spPr>
            <a:xfrm>
              <a:off x="3828108" y="3722137"/>
              <a:ext cx="278456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259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807FA79-99CD-4DE1-820E-160C945EC979}"/>
                </a:ext>
              </a:extLst>
            </p:cNvPr>
            <p:cNvSpPr txBox="1"/>
            <p:nvPr/>
          </p:nvSpPr>
          <p:spPr>
            <a:xfrm>
              <a:off x="3179715" y="4217995"/>
              <a:ext cx="352194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809,2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77F7CF9-234A-412B-8013-BE7E833B02A2}"/>
                </a:ext>
              </a:extLst>
            </p:cNvPr>
            <p:cNvSpPr txBox="1"/>
            <p:nvPr/>
          </p:nvSpPr>
          <p:spPr>
            <a:xfrm>
              <a:off x="3618110" y="4713853"/>
              <a:ext cx="353797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300,9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30C1F661-BDE5-4416-8588-EDD6BCE7FE83}"/>
                </a:ext>
              </a:extLst>
            </p:cNvPr>
            <p:cNvSpPr txBox="1"/>
            <p:nvPr/>
          </p:nvSpPr>
          <p:spPr>
            <a:xfrm>
              <a:off x="3075399" y="5209711"/>
              <a:ext cx="397078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788,79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18682BCC-CF20-4AB9-8E68-4FB29CAFCB75}"/>
                </a:ext>
              </a:extLst>
            </p:cNvPr>
            <p:cNvSpPr txBox="1"/>
            <p:nvPr/>
          </p:nvSpPr>
          <p:spPr>
            <a:xfrm>
              <a:off x="2952999" y="5705569"/>
              <a:ext cx="355400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>
              <a:spAutoFit/>
            </a:bodyPr>
            <a:lstStyle/>
            <a:p>
              <a:pPr algn="ctr"/>
              <a:r>
                <a:rPr lang="ru-RU" sz="6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887,8</a:t>
              </a:r>
            </a:p>
          </p:txBody>
        </p: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A537EAD6-34C3-45AA-8833-B05825E91C8E}"/>
              </a:ext>
            </a:extLst>
          </p:cNvPr>
          <p:cNvGrpSpPr/>
          <p:nvPr/>
        </p:nvGrpSpPr>
        <p:grpSpPr>
          <a:xfrm>
            <a:off x="5800777" y="2472764"/>
            <a:ext cx="5158320" cy="3503097"/>
            <a:chOff x="5472894" y="2295139"/>
            <a:chExt cx="5158320" cy="3773698"/>
          </a:xfrm>
        </p:grpSpPr>
        <p:sp>
          <p:nvSpPr>
            <p:cNvPr id="134" name="Прямоугольник 133">
              <a:extLst>
                <a:ext uri="{FF2B5EF4-FFF2-40B4-BE49-F238E27FC236}">
                  <a16:creationId xmlns:a16="http://schemas.microsoft.com/office/drawing/2014/main" id="{A4E209B8-B295-4639-8332-31F6C6F3E868}"/>
                </a:ext>
              </a:extLst>
            </p:cNvPr>
            <p:cNvSpPr/>
            <p:nvPr/>
          </p:nvSpPr>
          <p:spPr>
            <a:xfrm>
              <a:off x="5932170" y="2423020"/>
              <a:ext cx="415012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Прямоугольник 134">
              <a:extLst>
                <a:ext uri="{FF2B5EF4-FFF2-40B4-BE49-F238E27FC236}">
                  <a16:creationId xmlns:a16="http://schemas.microsoft.com/office/drawing/2014/main" id="{8D5D239B-500B-4D6F-BA98-8C29F079706D}"/>
                </a:ext>
              </a:extLst>
            </p:cNvPr>
            <p:cNvSpPr/>
            <p:nvPr/>
          </p:nvSpPr>
          <p:spPr>
            <a:xfrm>
              <a:off x="9403079" y="2583180"/>
              <a:ext cx="679211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1B9AEE58-E5E4-4427-9419-BFDB54B988B8}"/>
                </a:ext>
              </a:extLst>
            </p:cNvPr>
            <p:cNvSpPr/>
            <p:nvPr/>
          </p:nvSpPr>
          <p:spPr>
            <a:xfrm>
              <a:off x="8218170" y="2897111"/>
              <a:ext cx="186412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Прямоугольник 136">
              <a:extLst>
                <a:ext uri="{FF2B5EF4-FFF2-40B4-BE49-F238E27FC236}">
                  <a16:creationId xmlns:a16="http://schemas.microsoft.com/office/drawing/2014/main" id="{17E791E7-3C9F-44AE-8565-9A5542217C68}"/>
                </a:ext>
              </a:extLst>
            </p:cNvPr>
            <p:cNvSpPr/>
            <p:nvPr/>
          </p:nvSpPr>
          <p:spPr>
            <a:xfrm>
              <a:off x="9963150" y="3057271"/>
              <a:ext cx="119140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Прямоугольник 137">
              <a:extLst>
                <a:ext uri="{FF2B5EF4-FFF2-40B4-BE49-F238E27FC236}">
                  <a16:creationId xmlns:a16="http://schemas.microsoft.com/office/drawing/2014/main" id="{2E0FE603-E11B-42F4-A8C4-2FCBFF77CA79}"/>
                </a:ext>
              </a:extLst>
            </p:cNvPr>
            <p:cNvSpPr/>
            <p:nvPr/>
          </p:nvSpPr>
          <p:spPr>
            <a:xfrm>
              <a:off x="8408670" y="3371202"/>
              <a:ext cx="167362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Прямоугольник 138">
              <a:extLst>
                <a:ext uri="{FF2B5EF4-FFF2-40B4-BE49-F238E27FC236}">
                  <a16:creationId xmlns:a16="http://schemas.microsoft.com/office/drawing/2014/main" id="{0CC22B5C-EF79-4AE4-AFEF-9B4C60178F7D}"/>
                </a:ext>
              </a:extLst>
            </p:cNvPr>
            <p:cNvSpPr/>
            <p:nvPr/>
          </p:nvSpPr>
          <p:spPr>
            <a:xfrm>
              <a:off x="9890760" y="3531362"/>
              <a:ext cx="191530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D8E52ADD-2630-4C93-B394-34F95ABB4D32}"/>
                </a:ext>
              </a:extLst>
            </p:cNvPr>
            <p:cNvSpPr/>
            <p:nvPr/>
          </p:nvSpPr>
          <p:spPr>
            <a:xfrm>
              <a:off x="9368790" y="3845293"/>
              <a:ext cx="71350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Прямоугольник 140">
              <a:extLst>
                <a:ext uri="{FF2B5EF4-FFF2-40B4-BE49-F238E27FC236}">
                  <a16:creationId xmlns:a16="http://schemas.microsoft.com/office/drawing/2014/main" id="{2A8ECFE6-5A74-42B8-A442-62177E89239F}"/>
                </a:ext>
              </a:extLst>
            </p:cNvPr>
            <p:cNvSpPr/>
            <p:nvPr/>
          </p:nvSpPr>
          <p:spPr>
            <a:xfrm>
              <a:off x="9917430" y="4005453"/>
              <a:ext cx="164860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Прямоугольник 141">
              <a:extLst>
                <a:ext uri="{FF2B5EF4-FFF2-40B4-BE49-F238E27FC236}">
                  <a16:creationId xmlns:a16="http://schemas.microsoft.com/office/drawing/2014/main" id="{D049B7F3-9E82-4DEF-BC6B-E450A11B19A7}"/>
                </a:ext>
              </a:extLst>
            </p:cNvPr>
            <p:cNvSpPr/>
            <p:nvPr/>
          </p:nvSpPr>
          <p:spPr>
            <a:xfrm>
              <a:off x="9483090" y="4319384"/>
              <a:ext cx="59920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59D46FC1-72B5-4951-8AF9-7197C4A7BA64}"/>
                </a:ext>
              </a:extLst>
            </p:cNvPr>
            <p:cNvSpPr/>
            <p:nvPr/>
          </p:nvSpPr>
          <p:spPr>
            <a:xfrm>
              <a:off x="10036571" y="4479544"/>
              <a:ext cx="45719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6ED2CAA3-680F-44FC-9121-3CEAC4ECA6E7}"/>
                </a:ext>
              </a:extLst>
            </p:cNvPr>
            <p:cNvSpPr/>
            <p:nvPr/>
          </p:nvSpPr>
          <p:spPr>
            <a:xfrm>
              <a:off x="9593580" y="4793475"/>
              <a:ext cx="48871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рямоугольник 144">
              <a:extLst>
                <a:ext uri="{FF2B5EF4-FFF2-40B4-BE49-F238E27FC236}">
                  <a16:creationId xmlns:a16="http://schemas.microsoft.com/office/drawing/2014/main" id="{57D4FF09-2683-4031-B7FF-0B41492F22C9}"/>
                </a:ext>
              </a:extLst>
            </p:cNvPr>
            <p:cNvSpPr/>
            <p:nvPr/>
          </p:nvSpPr>
          <p:spPr>
            <a:xfrm>
              <a:off x="9997440" y="4953635"/>
              <a:ext cx="84850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рямоугольник 145">
              <a:extLst>
                <a:ext uri="{FF2B5EF4-FFF2-40B4-BE49-F238E27FC236}">
                  <a16:creationId xmlns:a16="http://schemas.microsoft.com/office/drawing/2014/main" id="{1859255F-AAC6-418D-AFC5-1B611243E006}"/>
                </a:ext>
              </a:extLst>
            </p:cNvPr>
            <p:cNvSpPr/>
            <p:nvPr/>
          </p:nvSpPr>
          <p:spPr>
            <a:xfrm>
              <a:off x="9563100" y="5261836"/>
              <a:ext cx="51919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рямоугольник 146">
              <a:extLst>
                <a:ext uri="{FF2B5EF4-FFF2-40B4-BE49-F238E27FC236}">
                  <a16:creationId xmlns:a16="http://schemas.microsoft.com/office/drawing/2014/main" id="{27E69F37-58D5-4FD5-9B4F-2F40EC65B2DB}"/>
                </a:ext>
              </a:extLst>
            </p:cNvPr>
            <p:cNvSpPr/>
            <p:nvPr/>
          </p:nvSpPr>
          <p:spPr>
            <a:xfrm>
              <a:off x="10022204" y="5421996"/>
              <a:ext cx="60085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рямоугольник 147">
              <a:extLst>
                <a:ext uri="{FF2B5EF4-FFF2-40B4-BE49-F238E27FC236}">
                  <a16:creationId xmlns:a16="http://schemas.microsoft.com/office/drawing/2014/main" id="{1EA30A9D-DB86-40F6-9EBB-0A4F57F0408F}"/>
                </a:ext>
              </a:extLst>
            </p:cNvPr>
            <p:cNvSpPr/>
            <p:nvPr/>
          </p:nvSpPr>
          <p:spPr>
            <a:xfrm>
              <a:off x="9563100" y="5735927"/>
              <a:ext cx="519191" cy="160160"/>
            </a:xfrm>
            <a:prstGeom prst="rect">
              <a:avLst/>
            </a:prstGeom>
            <a:solidFill>
              <a:srgbClr val="256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рямоугольник 148">
              <a:extLst>
                <a:ext uri="{FF2B5EF4-FFF2-40B4-BE49-F238E27FC236}">
                  <a16:creationId xmlns:a16="http://schemas.microsoft.com/office/drawing/2014/main" id="{6DD1DA56-2B99-45C3-A83C-DD5DA5BBA583}"/>
                </a:ext>
              </a:extLst>
            </p:cNvPr>
            <p:cNvSpPr/>
            <p:nvPr/>
          </p:nvSpPr>
          <p:spPr>
            <a:xfrm>
              <a:off x="10036571" y="5896087"/>
              <a:ext cx="45719" cy="1601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A5BDF22F-65A0-4358-BBF8-EF15B86C1144}"/>
                </a:ext>
              </a:extLst>
            </p:cNvPr>
            <p:cNvSpPr txBox="1"/>
            <p:nvPr/>
          </p:nvSpPr>
          <p:spPr>
            <a:xfrm>
              <a:off x="7805770" y="2896399"/>
              <a:ext cx="362279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678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8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4ACB1098-9769-4CB2-8F2D-4EDB480CF8B1}"/>
                </a:ext>
              </a:extLst>
            </p:cNvPr>
            <p:cNvSpPr txBox="1"/>
            <p:nvPr/>
          </p:nvSpPr>
          <p:spPr>
            <a:xfrm>
              <a:off x="5472894" y="2420708"/>
              <a:ext cx="39914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1656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72D00EDB-36B2-4326-9F19-12402DAF1AE9}"/>
                </a:ext>
              </a:extLst>
            </p:cNvPr>
            <p:cNvSpPr txBox="1"/>
            <p:nvPr/>
          </p:nvSpPr>
          <p:spPr>
            <a:xfrm>
              <a:off x="8001025" y="3367314"/>
              <a:ext cx="362279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638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0290A369-5887-4867-9074-06627BE51F48}"/>
                </a:ext>
              </a:extLst>
            </p:cNvPr>
            <p:cNvSpPr txBox="1"/>
            <p:nvPr/>
          </p:nvSpPr>
          <p:spPr>
            <a:xfrm>
              <a:off x="8952015" y="3843870"/>
              <a:ext cx="360676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244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3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34246CD2-E58E-4D43-AA7B-25265CEB83F0}"/>
                </a:ext>
              </a:extLst>
            </p:cNvPr>
            <p:cNvSpPr txBox="1"/>
            <p:nvPr/>
          </p:nvSpPr>
          <p:spPr>
            <a:xfrm>
              <a:off x="9112939" y="4317961"/>
              <a:ext cx="32541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214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3DDAF6C4-2FB0-40D8-93B5-3CDEBFE68DA3}"/>
                </a:ext>
              </a:extLst>
            </p:cNvPr>
            <p:cNvSpPr txBox="1"/>
            <p:nvPr/>
          </p:nvSpPr>
          <p:spPr>
            <a:xfrm>
              <a:off x="9223732" y="4786701"/>
              <a:ext cx="312586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197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3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A7FA0D5A-5A90-4631-B38F-01D74559DD10}"/>
                </a:ext>
              </a:extLst>
            </p:cNvPr>
            <p:cNvSpPr txBox="1"/>
            <p:nvPr/>
          </p:nvSpPr>
          <p:spPr>
            <a:xfrm>
              <a:off x="9210908" y="5255441"/>
              <a:ext cx="32541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194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5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DDE33657-EF82-4737-B2F6-0137F8402BB8}"/>
                </a:ext>
              </a:extLst>
            </p:cNvPr>
            <p:cNvSpPr txBox="1"/>
            <p:nvPr/>
          </p:nvSpPr>
          <p:spPr>
            <a:xfrm>
              <a:off x="9201290" y="5735215"/>
              <a:ext cx="33502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184</a:t>
              </a:r>
              <a:r>
                <a:rPr lang="ru-RU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2567C9"/>
                  </a:solidFill>
                  <a:latin typeface="Montserrat" pitchFamily="2" charset="0"/>
                </a:rPr>
                <a:t>6</a:t>
              </a:r>
              <a:endParaRPr lang="ru-RU" sz="1050" dirty="0">
                <a:ln w="3175">
                  <a:noFill/>
                </a:ln>
                <a:solidFill>
                  <a:srgbClr val="2567C9"/>
                </a:solidFill>
                <a:latin typeface="Montserrat" pitchFamily="2" charset="0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4C933D16-D94C-484A-B1E6-BF4DEFF1F740}"/>
                </a:ext>
              </a:extLst>
            </p:cNvPr>
            <p:cNvSpPr txBox="1"/>
            <p:nvPr/>
          </p:nvSpPr>
          <p:spPr>
            <a:xfrm>
              <a:off x="9565640" y="3068438"/>
              <a:ext cx="346249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-40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8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D4FB8F74-C067-43C9-AED8-BD01A2D1AB44}"/>
                </a:ext>
              </a:extLst>
            </p:cNvPr>
            <p:cNvSpPr txBox="1"/>
            <p:nvPr/>
          </p:nvSpPr>
          <p:spPr>
            <a:xfrm>
              <a:off x="8965968" y="2592747"/>
              <a:ext cx="38311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-233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3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4EBC748-2DF0-497C-A1A3-4410632904B0}"/>
                </a:ext>
              </a:extLst>
            </p:cNvPr>
            <p:cNvSpPr txBox="1"/>
            <p:nvPr/>
          </p:nvSpPr>
          <p:spPr>
            <a:xfrm>
              <a:off x="9517702" y="3539353"/>
              <a:ext cx="317395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-65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7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2345B0E5-497B-4A72-AEDC-F7605C81934D}"/>
                </a:ext>
              </a:extLst>
            </p:cNvPr>
            <p:cNvSpPr txBox="1"/>
            <p:nvPr/>
          </p:nvSpPr>
          <p:spPr>
            <a:xfrm>
              <a:off x="9552454" y="4015909"/>
              <a:ext cx="310983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-57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3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2F247628-E572-443C-8AF9-ECB9EBF769B6}"/>
                </a:ext>
              </a:extLst>
            </p:cNvPr>
            <p:cNvSpPr txBox="1"/>
            <p:nvPr/>
          </p:nvSpPr>
          <p:spPr>
            <a:xfrm>
              <a:off x="9674434" y="4490000"/>
              <a:ext cx="307777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-10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4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9FE762A9-C545-430D-8098-4015BD81355B}"/>
                </a:ext>
              </a:extLst>
            </p:cNvPr>
            <p:cNvSpPr txBox="1"/>
            <p:nvPr/>
          </p:nvSpPr>
          <p:spPr>
            <a:xfrm>
              <a:off x="9632335" y="4958740"/>
              <a:ext cx="314189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-29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3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C9904E41-A2C8-470E-87C3-936B54A0F2AA}"/>
                </a:ext>
              </a:extLst>
            </p:cNvPr>
            <p:cNvSpPr txBox="1"/>
            <p:nvPr/>
          </p:nvSpPr>
          <p:spPr>
            <a:xfrm>
              <a:off x="9658404" y="5427480"/>
              <a:ext cx="323807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-20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2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E0A3E7FB-7A57-48BC-B8E8-35392621B8EE}"/>
                </a:ext>
              </a:extLst>
            </p:cNvPr>
            <p:cNvSpPr txBox="1"/>
            <p:nvPr/>
          </p:nvSpPr>
          <p:spPr>
            <a:xfrm>
              <a:off x="9730539" y="5907254"/>
              <a:ext cx="251672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-6</a:t>
              </a:r>
              <a:r>
                <a:rPr lang="ru-RU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,</a:t>
              </a:r>
              <a:r>
                <a:rPr lang="en-US" sz="1050" dirty="0">
                  <a:ln w="3175">
                    <a:noFill/>
                  </a:ln>
                  <a:solidFill>
                    <a:srgbClr val="C00000"/>
                  </a:solidFill>
                  <a:latin typeface="Montserrat" pitchFamily="2" charset="0"/>
                </a:rPr>
                <a:t>4</a:t>
              </a:r>
              <a:endParaRPr lang="ru-RU" sz="1050" dirty="0">
                <a:ln w="3175">
                  <a:noFill/>
                </a:ln>
                <a:solidFill>
                  <a:srgbClr val="C00000"/>
                </a:solidFill>
                <a:latin typeface="Montserrat" pitchFamily="2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0EF72A65-DFAA-4AF9-A72E-1F68473B324F}"/>
                </a:ext>
              </a:extLst>
            </p:cNvPr>
            <p:cNvSpPr txBox="1"/>
            <p:nvPr/>
          </p:nvSpPr>
          <p:spPr>
            <a:xfrm>
              <a:off x="10256111" y="2981000"/>
              <a:ext cx="331822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637</a:t>
              </a:r>
              <a:r>
                <a:rPr lang="ru-RU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,</a:t>
              </a:r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9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EDAD04FA-0C62-4C37-BA5F-FD7C990A391B}"/>
                </a:ext>
              </a:extLst>
            </p:cNvPr>
            <p:cNvSpPr txBox="1"/>
            <p:nvPr/>
          </p:nvSpPr>
          <p:spPr>
            <a:xfrm>
              <a:off x="10256111" y="2505309"/>
              <a:ext cx="375103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1423</a:t>
              </a:r>
              <a:r>
                <a:rPr lang="ru-RU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,</a:t>
              </a:r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3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C06E11B-7875-4C09-959C-70D459BE343B}"/>
                </a:ext>
              </a:extLst>
            </p:cNvPr>
            <p:cNvSpPr txBox="1"/>
            <p:nvPr/>
          </p:nvSpPr>
          <p:spPr>
            <a:xfrm>
              <a:off x="10256111" y="3451915"/>
              <a:ext cx="325410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572</a:t>
              </a:r>
              <a:r>
                <a:rPr lang="ru-RU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,</a:t>
              </a:r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9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C368C714-F9A1-4E75-B239-1551C4B4C76A}"/>
                </a:ext>
              </a:extLst>
            </p:cNvPr>
            <p:cNvSpPr txBox="1"/>
            <p:nvPr/>
          </p:nvSpPr>
          <p:spPr>
            <a:xfrm>
              <a:off x="10256111" y="3928471"/>
              <a:ext cx="203582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187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D176AD92-4080-4C72-89FF-2877DB1DA851}"/>
                </a:ext>
              </a:extLst>
            </p:cNvPr>
            <p:cNvSpPr txBox="1"/>
            <p:nvPr/>
          </p:nvSpPr>
          <p:spPr>
            <a:xfrm>
              <a:off x="10256111" y="4402562"/>
              <a:ext cx="341440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204</a:t>
              </a:r>
              <a:r>
                <a:rPr lang="ru-RU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,</a:t>
              </a:r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2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56DE7645-2B02-4564-A759-80244E6B8EE0}"/>
                </a:ext>
              </a:extLst>
            </p:cNvPr>
            <p:cNvSpPr txBox="1"/>
            <p:nvPr/>
          </p:nvSpPr>
          <p:spPr>
            <a:xfrm>
              <a:off x="10256111" y="4871302"/>
              <a:ext cx="206788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168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D67FB4DA-A6C4-41F5-B423-85E6A579D648}"/>
                </a:ext>
              </a:extLst>
            </p:cNvPr>
            <p:cNvSpPr txBox="1"/>
            <p:nvPr/>
          </p:nvSpPr>
          <p:spPr>
            <a:xfrm>
              <a:off x="10256111" y="5340042"/>
              <a:ext cx="306174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174</a:t>
              </a:r>
              <a:r>
                <a:rPr lang="ru-RU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,</a:t>
              </a:r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3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88FE0A3D-6169-4E38-B3CA-F57EE47642CA}"/>
                </a:ext>
              </a:extLst>
            </p:cNvPr>
            <p:cNvSpPr txBox="1"/>
            <p:nvPr/>
          </p:nvSpPr>
          <p:spPr>
            <a:xfrm>
              <a:off x="10256111" y="5819816"/>
              <a:ext cx="302968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178</a:t>
              </a:r>
              <a:r>
                <a:rPr lang="ru-RU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,</a:t>
              </a:r>
              <a:r>
                <a:rPr lang="en-US" sz="10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2</a:t>
              </a:r>
              <a:endParaRPr lang="ru-RU" sz="1000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endParaRPr>
            </a:p>
          </p:txBody>
        </p:sp>
        <p:sp>
          <p:nvSpPr>
            <p:cNvPr id="177" name="Правая фигурная скобка 176">
              <a:extLst>
                <a:ext uri="{FF2B5EF4-FFF2-40B4-BE49-F238E27FC236}">
                  <a16:creationId xmlns:a16="http://schemas.microsoft.com/office/drawing/2014/main" id="{E58A5FD3-4287-4BA0-AB88-7536D52487FC}"/>
                </a:ext>
              </a:extLst>
            </p:cNvPr>
            <p:cNvSpPr/>
            <p:nvPr/>
          </p:nvSpPr>
          <p:spPr>
            <a:xfrm>
              <a:off x="10107168" y="5735215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равая фигурная скобка 177">
              <a:extLst>
                <a:ext uri="{FF2B5EF4-FFF2-40B4-BE49-F238E27FC236}">
                  <a16:creationId xmlns:a16="http://schemas.microsoft.com/office/drawing/2014/main" id="{2BE3DF16-14A4-4CBE-97D9-63DC8838F2A3}"/>
                </a:ext>
              </a:extLst>
            </p:cNvPr>
            <p:cNvSpPr/>
            <p:nvPr/>
          </p:nvSpPr>
          <p:spPr>
            <a:xfrm>
              <a:off x="10107168" y="5261124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Правая фигурная скобка 184">
              <a:extLst>
                <a:ext uri="{FF2B5EF4-FFF2-40B4-BE49-F238E27FC236}">
                  <a16:creationId xmlns:a16="http://schemas.microsoft.com/office/drawing/2014/main" id="{D8917809-3BA1-47B6-9168-7B52BAE7113B}"/>
                </a:ext>
              </a:extLst>
            </p:cNvPr>
            <p:cNvSpPr/>
            <p:nvPr/>
          </p:nvSpPr>
          <p:spPr>
            <a:xfrm>
              <a:off x="10107168" y="4794808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6" name="Правая фигурная скобка 185">
              <a:extLst>
                <a:ext uri="{FF2B5EF4-FFF2-40B4-BE49-F238E27FC236}">
                  <a16:creationId xmlns:a16="http://schemas.microsoft.com/office/drawing/2014/main" id="{E06406A9-4C82-4724-A8A0-89DC47C04675}"/>
                </a:ext>
              </a:extLst>
            </p:cNvPr>
            <p:cNvSpPr/>
            <p:nvPr/>
          </p:nvSpPr>
          <p:spPr>
            <a:xfrm>
              <a:off x="10107168" y="4320717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7" name="Правая фигурная скобка 186">
              <a:extLst>
                <a:ext uri="{FF2B5EF4-FFF2-40B4-BE49-F238E27FC236}">
                  <a16:creationId xmlns:a16="http://schemas.microsoft.com/office/drawing/2014/main" id="{35EAB344-0447-49A4-BAA2-A83DF30F0DA7}"/>
                </a:ext>
              </a:extLst>
            </p:cNvPr>
            <p:cNvSpPr/>
            <p:nvPr/>
          </p:nvSpPr>
          <p:spPr>
            <a:xfrm>
              <a:off x="10107168" y="3842380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8" name="Правая фигурная скобка 187">
              <a:extLst>
                <a:ext uri="{FF2B5EF4-FFF2-40B4-BE49-F238E27FC236}">
                  <a16:creationId xmlns:a16="http://schemas.microsoft.com/office/drawing/2014/main" id="{96679F0F-0375-4548-AA8C-C46FF396D0D5}"/>
                </a:ext>
              </a:extLst>
            </p:cNvPr>
            <p:cNvSpPr/>
            <p:nvPr/>
          </p:nvSpPr>
          <p:spPr>
            <a:xfrm>
              <a:off x="10107168" y="3368289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9" name="Правая фигурная скобка 188">
              <a:extLst>
                <a:ext uri="{FF2B5EF4-FFF2-40B4-BE49-F238E27FC236}">
                  <a16:creationId xmlns:a16="http://schemas.microsoft.com/office/drawing/2014/main" id="{15508ABE-7AA1-4976-80C0-1622DDE2F96B}"/>
                </a:ext>
              </a:extLst>
            </p:cNvPr>
            <p:cNvSpPr/>
            <p:nvPr/>
          </p:nvSpPr>
          <p:spPr>
            <a:xfrm>
              <a:off x="10107168" y="2894799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равая фигурная скобка 189">
              <a:extLst>
                <a:ext uri="{FF2B5EF4-FFF2-40B4-BE49-F238E27FC236}">
                  <a16:creationId xmlns:a16="http://schemas.microsoft.com/office/drawing/2014/main" id="{F8FD8D27-1642-4BAD-A756-6B878196014D}"/>
                </a:ext>
              </a:extLst>
            </p:cNvPr>
            <p:cNvSpPr/>
            <p:nvPr/>
          </p:nvSpPr>
          <p:spPr>
            <a:xfrm>
              <a:off x="10107168" y="2420708"/>
              <a:ext cx="94950" cy="321032"/>
            </a:xfrm>
            <a:prstGeom prst="rightBrace">
              <a:avLst>
                <a:gd name="adj1" fmla="val 24383"/>
                <a:gd name="adj2" fmla="val 50000"/>
              </a:avLst>
            </a:prstGeom>
            <a:ln w="6350" cap="rnd">
              <a:solidFill>
                <a:srgbClr val="002C50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D0F59B5F-5C79-4071-AA71-EB663C986E35}"/>
                </a:ext>
              </a:extLst>
            </p:cNvPr>
            <p:cNvSpPr txBox="1"/>
            <p:nvPr/>
          </p:nvSpPr>
          <p:spPr>
            <a:xfrm>
              <a:off x="9645073" y="2295139"/>
              <a:ext cx="437620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Торговля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8AB159DA-AF01-4D9B-97F6-54A57563F0CD}"/>
                </a:ext>
              </a:extLst>
            </p:cNvPr>
            <p:cNvSpPr txBox="1"/>
            <p:nvPr/>
          </p:nvSpPr>
          <p:spPr>
            <a:xfrm>
              <a:off x="9138524" y="2769731"/>
              <a:ext cx="944169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Сельское хозяйство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89ADF817-5CA4-48CB-8E35-D55CC6ED178F}"/>
                </a:ext>
              </a:extLst>
            </p:cNvPr>
            <p:cNvSpPr txBox="1"/>
            <p:nvPr/>
          </p:nvSpPr>
          <p:spPr>
            <a:xfrm>
              <a:off x="9351723" y="3240012"/>
              <a:ext cx="730970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Госуправление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2AC0A8AA-7709-4C7A-8DBC-E5A49C50B6F3}"/>
                </a:ext>
              </a:extLst>
            </p:cNvPr>
            <p:cNvSpPr txBox="1"/>
            <p:nvPr/>
          </p:nvSpPr>
          <p:spPr>
            <a:xfrm>
              <a:off x="9274780" y="3714604"/>
              <a:ext cx="807913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Энергия, газ, пар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68E97817-3D68-4263-8E25-20CDE078E229}"/>
                </a:ext>
              </a:extLst>
            </p:cNvPr>
            <p:cNvSpPr txBox="1"/>
            <p:nvPr/>
          </p:nvSpPr>
          <p:spPr>
            <a:xfrm>
              <a:off x="9864685" y="4186983"/>
              <a:ext cx="218008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ДПИ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738CEEA8-416C-49BD-947A-43814BBFEB52}"/>
                </a:ext>
              </a:extLst>
            </p:cNvPr>
            <p:cNvSpPr txBox="1"/>
            <p:nvPr/>
          </p:nvSpPr>
          <p:spPr>
            <a:xfrm>
              <a:off x="9369356" y="4661575"/>
              <a:ext cx="713337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Недвижимость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E76D52B5-BEB6-41DB-B6F0-C44C9D83D12B}"/>
                </a:ext>
              </a:extLst>
            </p:cNvPr>
            <p:cNvSpPr txBox="1"/>
            <p:nvPr/>
          </p:nvSpPr>
          <p:spPr>
            <a:xfrm>
              <a:off x="9271574" y="5131856"/>
              <a:ext cx="811119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Культура и спорт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7D66F085-2072-4B1F-893F-5C066035D6C8}"/>
                </a:ext>
              </a:extLst>
            </p:cNvPr>
            <p:cNvSpPr txBox="1"/>
            <p:nvPr/>
          </p:nvSpPr>
          <p:spPr>
            <a:xfrm>
              <a:off x="8933339" y="5606448"/>
              <a:ext cx="1149354" cy="1077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ru-RU" sz="700" dirty="0">
                  <a:ln w="3175">
                    <a:noFill/>
                  </a:ln>
                  <a:solidFill>
                    <a:srgbClr val="002C50"/>
                  </a:solidFill>
                  <a:latin typeface="Montserrat" pitchFamily="2" charset="0"/>
                </a:rPr>
                <a:t>Финансы и страхование</a:t>
              </a: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F0F0EFA1-5CD0-B86C-5462-2FEEABC51E8E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2A7CDA3-3932-AD3B-AC43-DC3CA376B7D4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ACF6DBC6-C3B2-337A-B0BE-5B44F72B0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40E6F4A-161B-4EEF-9D7A-288E26C63226}"/>
              </a:ext>
            </a:extLst>
          </p:cNvPr>
          <p:cNvSpPr/>
          <p:nvPr/>
        </p:nvSpPr>
        <p:spPr>
          <a:xfrm>
            <a:off x="676539" y="3331742"/>
            <a:ext cx="115439" cy="92728"/>
          </a:xfrm>
          <a:prstGeom prst="rect">
            <a:avLst/>
          </a:prstGeom>
          <a:solidFill>
            <a:srgbClr val="2567C9"/>
          </a:solidFill>
          <a:ln>
            <a:solidFill>
              <a:srgbClr val="2567C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2567C9"/>
              </a:solidFill>
            </a:endParaRPr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875E652B-0E37-43AF-8BCE-EDB624D34783}"/>
              </a:ext>
            </a:extLst>
          </p:cNvPr>
          <p:cNvSpPr/>
          <p:nvPr/>
        </p:nvSpPr>
        <p:spPr>
          <a:xfrm>
            <a:off x="684245" y="3494907"/>
            <a:ext cx="115439" cy="92728"/>
          </a:xfrm>
          <a:prstGeom prst="rect">
            <a:avLst/>
          </a:prstGeom>
          <a:solidFill>
            <a:srgbClr val="91C4F1"/>
          </a:solidFill>
          <a:ln>
            <a:solidFill>
              <a:srgbClr val="73B0F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2567C9"/>
              </a:solidFill>
            </a:endParaRPr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1B1E0601-6850-4659-8AC2-B9E941A66DAC}"/>
              </a:ext>
            </a:extLst>
          </p:cNvPr>
          <p:cNvSpPr/>
          <p:nvPr/>
        </p:nvSpPr>
        <p:spPr>
          <a:xfrm>
            <a:off x="676538" y="3659529"/>
            <a:ext cx="115439" cy="92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2567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14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AF5A966F-BA83-4322-A7D9-7CB4CCD78A02}"/>
              </a:ext>
            </a:extLst>
          </p:cNvPr>
          <p:cNvSpPr/>
          <p:nvPr/>
        </p:nvSpPr>
        <p:spPr>
          <a:xfrm>
            <a:off x="842273" y="1156339"/>
            <a:ext cx="11041227" cy="37457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2B73D3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ОБЩАЯ КАДРОВАЯ ПОТРЕБНОСТЬ ПО ВИДАМ ЭКОНОМИЧЕСКОЙ ДЕЯТЕЛЬНОСТИ, </a:t>
            </a:r>
            <a:r>
              <a:rPr lang="ru-RU" sz="1600" b="1">
                <a:solidFill>
                  <a:srgbClr val="2B73D3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МЛН ЧЕЛ.</a:t>
            </a:r>
            <a:endParaRPr lang="ru-RU" sz="1600" b="1" dirty="0">
              <a:solidFill>
                <a:srgbClr val="2B73D3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graphicFrame>
        <p:nvGraphicFramePr>
          <p:cNvPr id="37" name="Диаграмма 36">
            <a:extLst>
              <a:ext uri="{FF2B5EF4-FFF2-40B4-BE49-F238E27FC236}">
                <a16:creationId xmlns:a16="http://schemas.microsoft.com/office/drawing/2014/main" id="{16F4DE94-D485-4BC9-A859-372DEDACC4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645351"/>
              </p:ext>
            </p:extLst>
          </p:nvPr>
        </p:nvGraphicFramePr>
        <p:xfrm>
          <a:off x="519612" y="2961392"/>
          <a:ext cx="11155492" cy="2378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Прямоугольник: скругленные углы 7">
            <a:extLst>
              <a:ext uri="{FF2B5EF4-FFF2-40B4-BE49-F238E27FC236}">
                <a16:creationId xmlns:a16="http://schemas.microsoft.com/office/drawing/2014/main" id="{24372829-9FCD-40CD-8BA9-0A2FA4DE90F6}"/>
              </a:ext>
            </a:extLst>
          </p:cNvPr>
          <p:cNvSpPr/>
          <p:nvPr/>
        </p:nvSpPr>
        <p:spPr>
          <a:xfrm>
            <a:off x="519612" y="1548510"/>
            <a:ext cx="6223944" cy="135466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Наибольший рост </a:t>
            </a:r>
            <a:r>
              <a:rPr lang="ru-RU" sz="1400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кадровой потребности к 2029 году: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сфере оказания персональных услуг </a:t>
            </a:r>
            <a:r>
              <a:rPr lang="ru-RU" sz="1400" spc="-20" dirty="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</a:t>
            </a:r>
            <a:r>
              <a:rPr lang="ru-RU" sz="1400" b="1" spc="-20" dirty="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+ </a:t>
            </a:r>
            <a:r>
              <a:rPr lang="ru-RU" sz="1400" b="1" spc="-2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348 тыс. чел.</a:t>
            </a:r>
            <a:r>
              <a:rPr lang="ru-RU" sz="1400" spc="-2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)</a:t>
            </a:r>
            <a:endParaRPr lang="ru-RU" sz="1400" spc="-20" dirty="0">
              <a:solidFill>
                <a:srgbClr val="92D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</a:t>
            </a:r>
            <a:r>
              <a:rPr lang="ru-RU" sz="1400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обрабатывающих производствах</a:t>
            </a:r>
            <a:r>
              <a:rPr lang="ru-RU" sz="1400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1400" spc="-20" dirty="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(+ </a:t>
            </a:r>
            <a:r>
              <a:rPr lang="ru-RU" sz="1400" spc="-2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203 тыс. чел.)</a:t>
            </a:r>
            <a:endParaRPr lang="ru-RU" sz="1400" spc="-20" dirty="0">
              <a:solidFill>
                <a:srgbClr val="92D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транспортировке и хранении </a:t>
            </a:r>
            <a:r>
              <a:rPr lang="ru-RU" sz="1400" spc="-20" dirty="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(+ </a:t>
            </a:r>
            <a:r>
              <a:rPr lang="ru-RU" sz="1400" spc="-2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194 тыс. чел.) </a:t>
            </a:r>
            <a:endParaRPr lang="ru-RU" sz="1400" spc="-20" dirty="0">
              <a:solidFill>
                <a:srgbClr val="92D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гостиницах и общественном питании</a:t>
            </a:r>
            <a:r>
              <a:rPr lang="ru-RU" sz="1400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1400" spc="-20" dirty="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(+</a:t>
            </a:r>
            <a:r>
              <a:rPr lang="ru-RU" sz="1400" spc="-2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144 тыс. чел.)</a:t>
            </a:r>
            <a:endParaRPr lang="ru-RU" sz="1400" spc="-20" dirty="0">
              <a:solidFill>
                <a:srgbClr val="92D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профессиональной деятельности и науке </a:t>
            </a:r>
            <a:r>
              <a:rPr lang="ru-RU" sz="1400" spc="-20" dirty="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(+</a:t>
            </a:r>
            <a:r>
              <a:rPr lang="ru-RU" sz="1400" spc="-20">
                <a:solidFill>
                  <a:srgbClr val="92D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161 тыс. чел.)</a:t>
            </a:r>
            <a:endParaRPr lang="ru-RU" sz="1400" spc="-20" dirty="0">
              <a:solidFill>
                <a:srgbClr val="92D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9" name="Прямоугольник: скругленные углы 8">
            <a:extLst>
              <a:ext uri="{FF2B5EF4-FFF2-40B4-BE49-F238E27FC236}">
                <a16:creationId xmlns:a16="http://schemas.microsoft.com/office/drawing/2014/main" id="{6439D91A-29B2-41FB-B793-743F6C64B28A}"/>
              </a:ext>
            </a:extLst>
          </p:cNvPr>
          <p:cNvSpPr/>
          <p:nvPr/>
        </p:nvSpPr>
        <p:spPr>
          <a:xfrm>
            <a:off x="6336027" y="1656283"/>
            <a:ext cx="5853604" cy="135466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Наибольшее снижение </a:t>
            </a:r>
            <a:r>
              <a:rPr lang="ru-RU" sz="1400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кадровой потребности к 2029 году: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торговле </a:t>
            </a:r>
            <a:r>
              <a:rPr lang="ru-RU" sz="1400" spc="-20" dirty="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</a:t>
            </a:r>
            <a:r>
              <a:rPr lang="ru-RU" sz="1400" b="1" spc="-20" dirty="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- </a:t>
            </a:r>
            <a:r>
              <a:rPr lang="ru-RU" sz="1400" b="1" spc="-2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233 тыс. чел.</a:t>
            </a:r>
            <a:r>
              <a:rPr lang="ru-RU" sz="1400" spc="-2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)</a:t>
            </a:r>
            <a:endParaRPr lang="ru-RU" sz="1400" spc="-20" dirty="0">
              <a:solidFill>
                <a:srgbClr val="C0000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</a:t>
            </a:r>
            <a:r>
              <a:rPr lang="ru-RU" sz="1400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госуправлении </a:t>
            </a:r>
            <a:r>
              <a:rPr lang="ru-RU" sz="1400" b="1" spc="-20" dirty="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(- </a:t>
            </a:r>
            <a:r>
              <a:rPr lang="ru-RU" sz="1400" b="1" spc="-2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66 тыс. чел.)</a:t>
            </a:r>
            <a:endParaRPr lang="ru-RU" sz="1400" b="1" spc="-20" dirty="0">
              <a:solidFill>
                <a:srgbClr val="C0000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ru-RU" sz="14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обеспечении электроэнергией </a:t>
            </a:r>
            <a:r>
              <a:rPr lang="ru-RU" sz="1400" b="1" spc="-20" dirty="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(- </a:t>
            </a:r>
            <a:r>
              <a:rPr lang="ru-RU" sz="1400" b="1" spc="-20">
                <a:solidFill>
                  <a:srgbClr val="C0000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57 тыс. чел.) </a:t>
            </a:r>
            <a:endParaRPr lang="ru-RU" sz="1400" b="1" spc="-20" dirty="0">
              <a:solidFill>
                <a:srgbClr val="C0000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graphicFrame>
        <p:nvGraphicFramePr>
          <p:cNvPr id="40" name="Таблица 39">
            <a:extLst>
              <a:ext uri="{FF2B5EF4-FFF2-40B4-BE49-F238E27FC236}">
                <a16:creationId xmlns:a16="http://schemas.microsoft.com/office/drawing/2014/main" id="{88928B9E-D996-475C-819B-706A1DA683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283637"/>
              </p:ext>
            </p:extLst>
          </p:nvPr>
        </p:nvGraphicFramePr>
        <p:xfrm>
          <a:off x="516896" y="4372314"/>
          <a:ext cx="11051654" cy="1679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8166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29520">
                <a:tc>
                  <a:txBody>
                    <a:bodyPr/>
                    <a:lstStyle/>
                    <a:p>
                      <a:pPr marL="0" marR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</a:rPr>
                        <a:t>2024</a:t>
                      </a:r>
                    </a:p>
                    <a:p>
                      <a:pPr marL="0" marR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-52"/>
                      </a:endParaRPr>
                    </a:p>
                    <a:p>
                      <a:pPr marL="0" marR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ru-RU" sz="800" b="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ru-RU" sz="800" b="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" panose="00000500000000000000" pitchFamily="2" charset="-52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2029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419303"/>
                  </a:ext>
                </a:extLst>
              </a:tr>
              <a:tr h="1249655"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Сельское хозяйство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ДПИ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Обработка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Энергия,газ,пар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Водоснабжение, утилизация отходов</a:t>
                      </a: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Строительство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Торговля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Транспорт и хранение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Гостиницы и общепит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Информация</a:t>
                      </a:r>
                    </a:p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 и связь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Финансы и страхование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Недвижимость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Проф</a:t>
                      </a:r>
                      <a:endParaRPr lang="ru-RU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-52"/>
                        <a:cs typeface="Calibri" panose="020F0502020204030204" pitchFamily="34" charset="0"/>
                      </a:endParaRPr>
                    </a:p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деятельность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Админ</a:t>
                      </a:r>
                    </a:p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деятельность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Госуправление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Здравоохранение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Культура и спорт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367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-52"/>
                          <a:cs typeface="Calibri" panose="020F0502020204030204" pitchFamily="34" charset="0"/>
                        </a:rPr>
                        <a:t>Прочие услуги</a:t>
                      </a:r>
                      <a:endParaRPr lang="el-GR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1920" marR="121920" marT="60960" marB="60960" vert="vert270" anchor="ctr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23D5B255-3B24-B5C2-70E1-0F7586860F5F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DCA24C1-ED7A-F43A-3BAB-3B20EF639B94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6B18AA8E-0284-ED81-E00E-C2A143204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6" name="Номер слайда 7">
            <a:extLst>
              <a:ext uri="{FF2B5EF4-FFF2-40B4-BE49-F238E27FC236}">
                <a16:creationId xmlns:a16="http://schemas.microsoft.com/office/drawing/2014/main" id="{8A9CCC19-4E48-4DF8-5C52-A47053D7FDC3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AEF8A58-32A4-571B-FD2F-C51489B35411}"/>
              </a:ext>
            </a:extLst>
          </p:cNvPr>
          <p:cNvSpPr txBox="1">
            <a:spLocks/>
          </p:cNvSpPr>
          <p:nvPr/>
        </p:nvSpPr>
        <p:spPr>
          <a:xfrm>
            <a:off x="1692274" y="290885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ПРОГНОЗ ПОТРЕБНОСТИ В КАДРАХ (ВЭД)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67760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28F3EA59-F028-4718-84D7-9EBF1E3D81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220214"/>
              </p:ext>
            </p:extLst>
          </p:nvPr>
        </p:nvGraphicFramePr>
        <p:xfrm>
          <a:off x="519612" y="2084063"/>
          <a:ext cx="11291388" cy="2203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: скругленные углы 25">
            <a:extLst>
              <a:ext uri="{FF2B5EF4-FFF2-40B4-BE49-F238E27FC236}">
                <a16:creationId xmlns:a16="http://schemas.microsoft.com/office/drawing/2014/main" id="{614257D8-FD2E-4489-80DA-A9F832BAD727}"/>
              </a:ext>
            </a:extLst>
          </p:cNvPr>
          <p:cNvSpPr/>
          <p:nvPr/>
        </p:nvSpPr>
        <p:spPr>
          <a:xfrm>
            <a:off x="187092" y="6320197"/>
            <a:ext cx="6971276" cy="4069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067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*Отношение суммарного объема замещающей кадровой потребности за 5 лет (2025-2029) к общей кадровой потребности 2024</a:t>
            </a:r>
          </a:p>
        </p:txBody>
      </p:sp>
      <p:sp>
        <p:nvSpPr>
          <p:cNvPr id="11" name="Прямоугольник: скругленные углы 17">
            <a:extLst>
              <a:ext uri="{FF2B5EF4-FFF2-40B4-BE49-F238E27FC236}">
                <a16:creationId xmlns:a16="http://schemas.microsoft.com/office/drawing/2014/main" id="{E40C4D29-BAA8-4786-80D9-0B9ED5DA3EF6}"/>
              </a:ext>
            </a:extLst>
          </p:cNvPr>
          <p:cNvSpPr/>
          <p:nvPr/>
        </p:nvSpPr>
        <p:spPr>
          <a:xfrm>
            <a:off x="404095" y="5744468"/>
            <a:ext cx="4089469" cy="49924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67" b="1" spc="-20" dirty="0">
                <a:solidFill>
                  <a:srgbClr val="2B73D3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Всего 73 320,13</a:t>
            </a:r>
          </a:p>
        </p:txBody>
      </p:sp>
      <p:sp>
        <p:nvSpPr>
          <p:cNvPr id="12" name="Прямоугольник: скругленные углы 25">
            <a:extLst>
              <a:ext uri="{FF2B5EF4-FFF2-40B4-BE49-F238E27FC236}">
                <a16:creationId xmlns:a16="http://schemas.microsoft.com/office/drawing/2014/main" id="{6DADA794-444C-489E-AD4E-FCBC44FEAA0C}"/>
              </a:ext>
            </a:extLst>
          </p:cNvPr>
          <p:cNvSpPr/>
          <p:nvPr/>
        </p:nvSpPr>
        <p:spPr>
          <a:xfrm>
            <a:off x="5990740" y="1123418"/>
            <a:ext cx="5804723" cy="1151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67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НАИБОЛЬШИЙ</a:t>
            </a:r>
            <a:r>
              <a:rPr lang="ru-RU" sz="1467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объем замещающей кадровой потребности 2025-2029: </a:t>
            </a:r>
          </a:p>
          <a:p>
            <a:pPr marL="380990" indent="-380990">
              <a:buFont typeface="Arial" panose="020B0604020202020204" pitchFamily="34" charset="0"/>
              <a:buChar char="►"/>
            </a:pPr>
            <a:r>
              <a:rPr lang="ru-RU" sz="1467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</a:t>
            </a:r>
            <a:r>
              <a:rPr lang="ru-RU" sz="1467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1467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обрабатывающих производствах </a:t>
            </a:r>
            <a:r>
              <a:rPr lang="ru-RU" sz="1467" spc="-20" dirty="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</a:t>
            </a:r>
            <a:r>
              <a:rPr lang="ru-RU" sz="1467" b="1" spc="-20" dirty="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1 </a:t>
            </a:r>
            <a:r>
              <a:rPr lang="ru-RU" sz="1467" b="1" spc="-2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609,5 тыс. чел.</a:t>
            </a:r>
            <a:r>
              <a:rPr lang="ru-RU" sz="1467" spc="-2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)</a:t>
            </a:r>
            <a:endParaRPr lang="ru-RU" sz="1467" spc="-20" dirty="0">
              <a:solidFill>
                <a:srgbClr val="00B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►"/>
            </a:pPr>
            <a:r>
              <a:rPr lang="ru-RU" sz="1467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</a:t>
            </a:r>
            <a:r>
              <a:rPr lang="ru-RU" sz="1467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1467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торговле </a:t>
            </a:r>
            <a:r>
              <a:rPr lang="ru-RU" sz="1467" spc="-20" dirty="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</a:t>
            </a:r>
            <a:r>
              <a:rPr lang="ru-RU" sz="1467" b="1" spc="-20" dirty="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1 </a:t>
            </a:r>
            <a:r>
              <a:rPr lang="ru-RU" sz="1467" b="1" spc="-2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423,3 тыс. чел.</a:t>
            </a:r>
            <a:r>
              <a:rPr lang="ru-RU" sz="1467" spc="-2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)</a:t>
            </a:r>
            <a:endParaRPr lang="ru-RU" sz="1467" spc="-20" dirty="0">
              <a:solidFill>
                <a:srgbClr val="00B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►"/>
            </a:pPr>
            <a:r>
              <a:rPr lang="ru-RU" sz="1467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 транспортировке и хранении </a:t>
            </a:r>
            <a:r>
              <a:rPr lang="ru-RU" sz="1467" spc="-20" dirty="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</a:t>
            </a:r>
            <a:r>
              <a:rPr lang="ru-RU" sz="1467" b="1" spc="-20" dirty="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1 </a:t>
            </a:r>
            <a:r>
              <a:rPr lang="ru-RU" sz="1467" b="1" spc="-2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060,7 тыс. чел.</a:t>
            </a:r>
            <a:r>
              <a:rPr lang="ru-RU" sz="1467" spc="-20">
                <a:solidFill>
                  <a:srgbClr val="00B050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) </a:t>
            </a:r>
            <a:endParaRPr lang="ru-RU" sz="1467" spc="-20" dirty="0">
              <a:solidFill>
                <a:srgbClr val="00B050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536CC4C-BDAF-461C-8FF5-BF272E3888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60036" y="1297534"/>
            <a:ext cx="601564" cy="802768"/>
          </a:xfrm>
          <a:prstGeom prst="rect">
            <a:avLst/>
          </a:prstGeom>
        </p:spPr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CFB9B605-0B9D-4AF2-8B48-AFF7DD3B247A}"/>
              </a:ext>
            </a:extLst>
          </p:cNvPr>
          <p:cNvGrpSpPr/>
          <p:nvPr/>
        </p:nvGrpSpPr>
        <p:grpSpPr>
          <a:xfrm>
            <a:off x="519612" y="1174359"/>
            <a:ext cx="4323925" cy="803013"/>
            <a:chOff x="287888" y="1532155"/>
            <a:chExt cx="4644404" cy="989992"/>
          </a:xfrm>
        </p:grpSpPr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FA1EDB34-01A7-4601-8241-AEDB9AD927E5}"/>
                </a:ext>
              </a:extLst>
            </p:cNvPr>
            <p:cNvSpPr/>
            <p:nvPr/>
          </p:nvSpPr>
          <p:spPr>
            <a:xfrm>
              <a:off x="287888" y="1532457"/>
              <a:ext cx="4644404" cy="989690"/>
            </a:xfrm>
            <a:prstGeom prst="roundRect">
              <a:avLst>
                <a:gd name="adj" fmla="val 11896"/>
              </a:avLst>
            </a:prstGeom>
            <a:solidFill>
              <a:srgbClr val="4A88DA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Montserrat" panose="00000500000000000000" pitchFamily="2" charset="-52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B59F13-E2CA-49DE-8832-DB6ADAD669DC}"/>
                </a:ext>
              </a:extLst>
            </p:cNvPr>
            <p:cNvSpPr txBox="1"/>
            <p:nvPr/>
          </p:nvSpPr>
          <p:spPr>
            <a:xfrm>
              <a:off x="393401" y="1673156"/>
              <a:ext cx="3058164" cy="670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67" b="1" dirty="0">
                  <a:solidFill>
                    <a:srgbClr val="2B73D3"/>
                  </a:solidFill>
                  <a:latin typeface="Montserrat" panose="00000500000000000000" pitchFamily="2" charset="-52"/>
                  <a:cs typeface="Arial" panose="020B0604020202020204" pitchFamily="34" charset="0"/>
                </a:rPr>
                <a:t>ОБЩАЯ ПОТРЕБНОСТЬ </a:t>
              </a:r>
              <a:br>
                <a:rPr lang="ru-RU" sz="1467" b="1" dirty="0">
                  <a:solidFill>
                    <a:srgbClr val="2B73D3"/>
                  </a:solidFill>
                  <a:latin typeface="Montserrat" panose="00000500000000000000" pitchFamily="2" charset="-52"/>
                  <a:cs typeface="Arial" panose="020B0604020202020204" pitchFamily="34" charset="0"/>
                </a:rPr>
              </a:br>
              <a:r>
                <a:rPr lang="ru-RU" sz="1467" b="1" dirty="0">
                  <a:solidFill>
                    <a:srgbClr val="2B73D3"/>
                  </a:solidFill>
                  <a:latin typeface="Montserrat" panose="00000500000000000000" pitchFamily="2" charset="-52"/>
                  <a:cs typeface="Arial" panose="020B0604020202020204" pitchFamily="34" charset="0"/>
                </a:rPr>
                <a:t>К ЗАМЕЩЕНИЮ</a:t>
              </a:r>
            </a:p>
          </p:txBody>
        </p:sp>
        <p:sp>
          <p:nvSpPr>
            <p:cNvPr id="17" name="Прямоугольник: скругленные углы 17">
              <a:extLst>
                <a:ext uri="{FF2B5EF4-FFF2-40B4-BE49-F238E27FC236}">
                  <a16:creationId xmlns:a16="http://schemas.microsoft.com/office/drawing/2014/main" id="{0378E017-CE51-43C1-8694-664046C5E7DE}"/>
                </a:ext>
              </a:extLst>
            </p:cNvPr>
            <p:cNvSpPr/>
            <p:nvPr/>
          </p:nvSpPr>
          <p:spPr>
            <a:xfrm>
              <a:off x="3106359" y="1532155"/>
              <a:ext cx="1825932" cy="89581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spc="-20" dirty="0">
                  <a:solidFill>
                    <a:srgbClr val="2B73D3"/>
                  </a:solidFill>
                  <a:latin typeface="Montserrat" panose="00000500000000000000" pitchFamily="2" charset="-52"/>
                  <a:cs typeface="Arial" panose="020B0604020202020204" pitchFamily="34" charset="0"/>
                </a:rPr>
                <a:t>10,9 </a:t>
              </a:r>
              <a:r>
                <a:rPr lang="ru-RU" sz="1600" b="1" spc="-20" dirty="0">
                  <a:solidFill>
                    <a:srgbClr val="2B73D3"/>
                  </a:solidFill>
                  <a:latin typeface="Montserrat" panose="00000500000000000000" pitchFamily="2" charset="-52"/>
                  <a:cs typeface="Arial" panose="020B0604020202020204" pitchFamily="34" charset="0"/>
                </a:rPr>
                <a:t>МЛН</a:t>
              </a:r>
            </a:p>
            <a:p>
              <a:pPr algn="ctr"/>
              <a:r>
                <a:rPr lang="ru-RU" sz="1333" spc="-20" dirty="0">
                  <a:solidFill>
                    <a:schemeClr val="tx1"/>
                  </a:solidFill>
                  <a:latin typeface="Montserrat" panose="00000500000000000000" pitchFamily="2" charset="-52"/>
                  <a:cs typeface="Arial" panose="020B0604020202020204" pitchFamily="34" charset="0"/>
                </a:rPr>
                <a:t>ЗА 5 ЛЕТ</a:t>
              </a:r>
            </a:p>
          </p:txBody>
        </p:sp>
      </p:grp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4792CC79-1F31-4C72-A399-F00AD857EB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003712"/>
              </p:ext>
            </p:extLst>
          </p:nvPr>
        </p:nvGraphicFramePr>
        <p:xfrm>
          <a:off x="519611" y="4819448"/>
          <a:ext cx="11275854" cy="8249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93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9346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84480">
                <a:tc gridSpan="19"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Montserrat" panose="00000500000000000000" pitchFamily="2" charset="-52"/>
                        </a:rPr>
                        <a:t>ОЦЕНКА ОБЩЕГО ЧИСЛА ЗАНЯТЫХ В ОТРАСЛИ В </a:t>
                      </a:r>
                      <a:r>
                        <a:rPr lang="ru-RU" sz="1050" b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Montserrat" panose="00000500000000000000" pitchFamily="2" charset="-52"/>
                        </a:rPr>
                        <a:t>2024 Г., ТЫС. ЧЕЛ.</a:t>
                      </a:r>
                      <a:endParaRPr lang="ru-RU" sz="1050" b="1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43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4 312,95</a:t>
                      </a:r>
                    </a:p>
                  </a:txBody>
                  <a:tcPr marL="7257" marR="7257" marT="725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1 224,41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10 444,32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1 543,28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696,89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6 920,43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13 262,09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5 900,19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2 023,41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1 775,27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1 308,83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1 871,52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2 957,56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2 242,24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3 580,00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5 611,46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4 654,11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1 194,06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Montserrat" panose="00000500000000000000" pitchFamily="2" charset="-52"/>
                        </a:rPr>
                        <a:t>1 731,58</a:t>
                      </a: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243"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14,8%*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16,7%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15,4%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12,1%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13,7%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11,4%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10,7%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18,0%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20,0%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14,6%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13,6%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9,0%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17,7%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14,2%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16,0%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15,8%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17,4%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14,6%</a:t>
                      </a:r>
                      <a:endParaRPr lang="ru-RU" sz="1050" spc="-15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spc="-15" dirty="0">
                          <a:solidFill>
                            <a:srgbClr val="FF0000"/>
                          </a:solidFill>
                          <a:latin typeface="Montserrat" panose="00000500000000000000" pitchFamily="2" charset="-52"/>
                          <a:cs typeface="Arial" panose="020B0604020202020204" pitchFamily="34" charset="0"/>
                        </a:rPr>
                        <a:t>34,1%</a:t>
                      </a:r>
                      <a:endParaRPr lang="ru-RU" sz="1050" spc="-15" dirty="0">
                        <a:solidFill>
                          <a:srgbClr val="FF0000"/>
                        </a:solidFill>
                        <a:latin typeface="Montserrat" panose="00000500000000000000" pitchFamily="2" charset="-52"/>
                        <a:cs typeface="Arial" panose="020B0604020202020204" pitchFamily="34" charset="0"/>
                      </a:endParaRPr>
                    </a:p>
                  </a:txBody>
                  <a:tcPr marL="7257" marR="7257" marT="7257" marB="0" anchor="ctr"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Прямоугольник: скругленные углы 25">
            <a:extLst>
              <a:ext uri="{FF2B5EF4-FFF2-40B4-BE49-F238E27FC236}">
                <a16:creationId xmlns:a16="http://schemas.microsoft.com/office/drawing/2014/main" id="{B7E199CA-F0D3-46EF-8300-194504AAA3C3}"/>
              </a:ext>
            </a:extLst>
          </p:cNvPr>
          <p:cNvSpPr/>
          <p:nvPr/>
        </p:nvSpPr>
        <p:spPr>
          <a:xfrm>
            <a:off x="404095" y="4264659"/>
            <a:ext cx="816633" cy="36105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Сельское хозяйство</a:t>
            </a:r>
          </a:p>
        </p:txBody>
      </p:sp>
      <p:sp>
        <p:nvSpPr>
          <p:cNvPr id="21" name="Прямоугольник: скругленные углы 25">
            <a:extLst>
              <a:ext uri="{FF2B5EF4-FFF2-40B4-BE49-F238E27FC236}">
                <a16:creationId xmlns:a16="http://schemas.microsoft.com/office/drawing/2014/main" id="{D280A3BA-1ED7-4CA9-AF06-48570F657D00}"/>
              </a:ext>
            </a:extLst>
          </p:cNvPr>
          <p:cNvSpPr/>
          <p:nvPr/>
        </p:nvSpPr>
        <p:spPr>
          <a:xfrm>
            <a:off x="1071092" y="4287892"/>
            <a:ext cx="636133" cy="2625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ДПИ</a:t>
            </a:r>
          </a:p>
        </p:txBody>
      </p:sp>
      <p:sp>
        <p:nvSpPr>
          <p:cNvPr id="22" name="Прямоугольник: скругленные углы 25">
            <a:extLst>
              <a:ext uri="{FF2B5EF4-FFF2-40B4-BE49-F238E27FC236}">
                <a16:creationId xmlns:a16="http://schemas.microsoft.com/office/drawing/2014/main" id="{AF91CDB7-5D28-4710-94D1-FE923211F5FB}"/>
              </a:ext>
            </a:extLst>
          </p:cNvPr>
          <p:cNvSpPr/>
          <p:nvPr/>
        </p:nvSpPr>
        <p:spPr>
          <a:xfrm>
            <a:off x="1549517" y="4283779"/>
            <a:ext cx="874291" cy="2582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Обработка</a:t>
            </a:r>
          </a:p>
        </p:txBody>
      </p:sp>
      <p:sp>
        <p:nvSpPr>
          <p:cNvPr id="23" name="Прямоугольник: скругленные углы 25">
            <a:extLst>
              <a:ext uri="{FF2B5EF4-FFF2-40B4-BE49-F238E27FC236}">
                <a16:creationId xmlns:a16="http://schemas.microsoft.com/office/drawing/2014/main" id="{09E6517B-879B-4540-8D9E-770CADB3A671}"/>
              </a:ext>
            </a:extLst>
          </p:cNvPr>
          <p:cNvSpPr/>
          <p:nvPr/>
        </p:nvSpPr>
        <p:spPr>
          <a:xfrm>
            <a:off x="2198906" y="4288630"/>
            <a:ext cx="803929" cy="33698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Энергия,</a:t>
            </a:r>
            <a:b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газ, пар</a:t>
            </a:r>
          </a:p>
        </p:txBody>
      </p:sp>
      <p:sp>
        <p:nvSpPr>
          <p:cNvPr id="24" name="Прямоугольник: скругленные углы 25">
            <a:extLst>
              <a:ext uri="{FF2B5EF4-FFF2-40B4-BE49-F238E27FC236}">
                <a16:creationId xmlns:a16="http://schemas.microsoft.com/office/drawing/2014/main" id="{A787B6EB-4D3B-4717-A538-6D38EF7FA0E6}"/>
              </a:ext>
            </a:extLst>
          </p:cNvPr>
          <p:cNvSpPr/>
          <p:nvPr/>
        </p:nvSpPr>
        <p:spPr>
          <a:xfrm>
            <a:off x="2745966" y="4302309"/>
            <a:ext cx="832995" cy="47945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6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Водоснабжение, утилизация отходов</a:t>
            </a:r>
          </a:p>
        </p:txBody>
      </p:sp>
      <p:sp>
        <p:nvSpPr>
          <p:cNvPr id="25" name="Прямоугольник: скругленные углы 25">
            <a:extLst>
              <a:ext uri="{FF2B5EF4-FFF2-40B4-BE49-F238E27FC236}">
                <a16:creationId xmlns:a16="http://schemas.microsoft.com/office/drawing/2014/main" id="{589074A0-9519-4F66-91B9-94620A259128}"/>
              </a:ext>
            </a:extLst>
          </p:cNvPr>
          <p:cNvSpPr/>
          <p:nvPr/>
        </p:nvSpPr>
        <p:spPr>
          <a:xfrm>
            <a:off x="3409324" y="4303498"/>
            <a:ext cx="739307" cy="32887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Строительство</a:t>
            </a:r>
            <a:endParaRPr lang="ru-RU" sz="7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BF49F267-402F-448B-B1F8-E0865ED14592}"/>
              </a:ext>
            </a:extLst>
          </p:cNvPr>
          <p:cNvSpPr/>
          <p:nvPr/>
        </p:nvSpPr>
        <p:spPr>
          <a:xfrm>
            <a:off x="3979355" y="4328095"/>
            <a:ext cx="785548" cy="27484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Торговля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44E82A91-57BB-4424-AFF9-889C668D3A5A}"/>
              </a:ext>
            </a:extLst>
          </p:cNvPr>
          <p:cNvSpPr/>
          <p:nvPr/>
        </p:nvSpPr>
        <p:spPr>
          <a:xfrm>
            <a:off x="4528231" y="4273541"/>
            <a:ext cx="794681" cy="32887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Транспорт и хранение</a:t>
            </a:r>
            <a:endParaRPr lang="ru-RU" sz="7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28" name="Прямоугольник: скругленные углы 25">
            <a:extLst>
              <a:ext uri="{FF2B5EF4-FFF2-40B4-BE49-F238E27FC236}">
                <a16:creationId xmlns:a16="http://schemas.microsoft.com/office/drawing/2014/main" id="{2E08E372-6FA7-4E1F-BA30-1FD46EBF537F}"/>
              </a:ext>
            </a:extLst>
          </p:cNvPr>
          <p:cNvSpPr/>
          <p:nvPr/>
        </p:nvSpPr>
        <p:spPr>
          <a:xfrm>
            <a:off x="5167762" y="4273541"/>
            <a:ext cx="736428" cy="32887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Гостиницы и общепит</a:t>
            </a:r>
            <a:endParaRPr lang="ru-RU" sz="7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29" name="Прямоугольник: скругленные углы 25">
            <a:extLst>
              <a:ext uri="{FF2B5EF4-FFF2-40B4-BE49-F238E27FC236}">
                <a16:creationId xmlns:a16="http://schemas.microsoft.com/office/drawing/2014/main" id="{646E8B62-CADA-4DB1-B33F-7D677D93D5C8}"/>
              </a:ext>
            </a:extLst>
          </p:cNvPr>
          <p:cNvSpPr/>
          <p:nvPr/>
        </p:nvSpPr>
        <p:spPr>
          <a:xfrm>
            <a:off x="5772649" y="4285400"/>
            <a:ext cx="794681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Информация и связь</a:t>
            </a:r>
            <a:endParaRPr lang="ru-RU" sz="7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0" name="Прямоугольник: скругленные углы 25">
            <a:extLst>
              <a:ext uri="{FF2B5EF4-FFF2-40B4-BE49-F238E27FC236}">
                <a16:creationId xmlns:a16="http://schemas.microsoft.com/office/drawing/2014/main" id="{39830158-60D0-47EF-87FE-594F5FE7AD20}"/>
              </a:ext>
            </a:extLst>
          </p:cNvPr>
          <p:cNvSpPr/>
          <p:nvPr/>
        </p:nvSpPr>
        <p:spPr>
          <a:xfrm>
            <a:off x="6286611" y="4283779"/>
            <a:ext cx="973331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Финансы</a:t>
            </a:r>
            <a:b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7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и страхование</a:t>
            </a:r>
            <a:endParaRPr lang="ru-RU" sz="7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1" name="Прямоугольник: скругленные углы 25">
            <a:extLst>
              <a:ext uri="{FF2B5EF4-FFF2-40B4-BE49-F238E27FC236}">
                <a16:creationId xmlns:a16="http://schemas.microsoft.com/office/drawing/2014/main" id="{6C63E61D-9C06-47CD-84E4-EAFC6FC26617}"/>
              </a:ext>
            </a:extLst>
          </p:cNvPr>
          <p:cNvSpPr/>
          <p:nvPr/>
        </p:nvSpPr>
        <p:spPr>
          <a:xfrm>
            <a:off x="6948301" y="4272560"/>
            <a:ext cx="794681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Недвижимость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2" name="Прямоугольник: скругленные углы 25">
            <a:extLst>
              <a:ext uri="{FF2B5EF4-FFF2-40B4-BE49-F238E27FC236}">
                <a16:creationId xmlns:a16="http://schemas.microsoft.com/office/drawing/2014/main" id="{57C62BE6-6FD1-4F54-B560-180AEDD21D29}"/>
              </a:ext>
            </a:extLst>
          </p:cNvPr>
          <p:cNvSpPr/>
          <p:nvPr/>
        </p:nvSpPr>
        <p:spPr>
          <a:xfrm>
            <a:off x="7561966" y="4231077"/>
            <a:ext cx="785548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 err="1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Проф</a:t>
            </a:r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-деятельность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3" name="Прямоугольник: скругленные углы 25">
            <a:extLst>
              <a:ext uri="{FF2B5EF4-FFF2-40B4-BE49-F238E27FC236}">
                <a16:creationId xmlns:a16="http://schemas.microsoft.com/office/drawing/2014/main" id="{D33974E3-3C46-4EF0-A583-E1A7F1A14116}"/>
              </a:ext>
            </a:extLst>
          </p:cNvPr>
          <p:cNvSpPr/>
          <p:nvPr/>
        </p:nvSpPr>
        <p:spPr>
          <a:xfrm>
            <a:off x="8146619" y="4232015"/>
            <a:ext cx="785549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Админ-деятельность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4" name="Прямоугольник: скругленные углы 25">
            <a:extLst>
              <a:ext uri="{FF2B5EF4-FFF2-40B4-BE49-F238E27FC236}">
                <a16:creationId xmlns:a16="http://schemas.microsoft.com/office/drawing/2014/main" id="{ED6B8E38-E00A-4DC5-BB56-A4AD4F5654C6}"/>
              </a:ext>
            </a:extLst>
          </p:cNvPr>
          <p:cNvSpPr/>
          <p:nvPr/>
        </p:nvSpPr>
        <p:spPr>
          <a:xfrm>
            <a:off x="8799951" y="4256125"/>
            <a:ext cx="708871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 err="1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Гос</a:t>
            </a:r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-</a:t>
            </a:r>
            <a:b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управление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35" name="Прямоугольник: скругленные углы 25">
            <a:extLst>
              <a:ext uri="{FF2B5EF4-FFF2-40B4-BE49-F238E27FC236}">
                <a16:creationId xmlns:a16="http://schemas.microsoft.com/office/drawing/2014/main" id="{F10B7BC2-B3BD-4FF3-9CA1-EDAF9B025628}"/>
              </a:ext>
            </a:extLst>
          </p:cNvPr>
          <p:cNvSpPr/>
          <p:nvPr/>
        </p:nvSpPr>
        <p:spPr>
          <a:xfrm>
            <a:off x="9394579" y="4273542"/>
            <a:ext cx="684317" cy="35213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Образование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41" name="Прямоугольник: скругленные углы 25">
            <a:extLst>
              <a:ext uri="{FF2B5EF4-FFF2-40B4-BE49-F238E27FC236}">
                <a16:creationId xmlns:a16="http://schemas.microsoft.com/office/drawing/2014/main" id="{E95BE092-57A7-4DB1-ADF9-96DD62C24DAA}"/>
              </a:ext>
            </a:extLst>
          </p:cNvPr>
          <p:cNvSpPr/>
          <p:nvPr/>
        </p:nvSpPr>
        <p:spPr>
          <a:xfrm>
            <a:off x="9985605" y="4267141"/>
            <a:ext cx="708871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Здраво-</a:t>
            </a:r>
            <a:b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охранение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42" name="Прямоугольник: скругленные углы 25">
            <a:extLst>
              <a:ext uri="{FF2B5EF4-FFF2-40B4-BE49-F238E27FC236}">
                <a16:creationId xmlns:a16="http://schemas.microsoft.com/office/drawing/2014/main" id="{FC30A933-0E26-4E7E-A25E-B7D023C2C0A6}"/>
              </a:ext>
            </a:extLst>
          </p:cNvPr>
          <p:cNvSpPr/>
          <p:nvPr/>
        </p:nvSpPr>
        <p:spPr>
          <a:xfrm>
            <a:off x="10501041" y="4267141"/>
            <a:ext cx="865904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Культура</a:t>
            </a:r>
            <a:b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и спорт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43" name="Прямоугольник: скругленные углы 25">
            <a:extLst>
              <a:ext uri="{FF2B5EF4-FFF2-40B4-BE49-F238E27FC236}">
                <a16:creationId xmlns:a16="http://schemas.microsoft.com/office/drawing/2014/main" id="{83BD58B1-BC77-415E-94C9-C9CB310910EC}"/>
              </a:ext>
            </a:extLst>
          </p:cNvPr>
          <p:cNvSpPr/>
          <p:nvPr/>
        </p:nvSpPr>
        <p:spPr>
          <a:xfrm>
            <a:off x="11174597" y="4253721"/>
            <a:ext cx="697792" cy="48737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Прочие</a:t>
            </a:r>
            <a:b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800" b="1" spc="-2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услуги</a:t>
            </a:r>
            <a:endParaRPr lang="ru-RU" sz="800" spc="-20" dirty="0">
              <a:solidFill>
                <a:schemeClr val="tx1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EA76BF28-52DB-32BC-CBE8-D553F94A762A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15B29DC-5982-F642-5722-0032F7D25D92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98A9184F-00AB-35C6-5385-D83A22C6AE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6" name="Номер слайда 7">
            <a:extLst>
              <a:ext uri="{FF2B5EF4-FFF2-40B4-BE49-F238E27FC236}">
                <a16:creationId xmlns:a16="http://schemas.microsoft.com/office/drawing/2014/main" id="{16ED6E10-442B-D312-CF88-B4AD6D5F4F8D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3E28392-DABF-239C-D625-CAD903A0C1DB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ПОТРЕБНОСТЬ К ЗАМЕЩЕНИЮ (ВЭД)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60590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86114-703A-6022-E155-EE7CF6EC5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C553230C-C701-41F8-6746-A32F2E0181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979501"/>
              </p:ext>
            </p:extLst>
          </p:nvPr>
        </p:nvGraphicFramePr>
        <p:xfrm>
          <a:off x="455265" y="1652884"/>
          <a:ext cx="1138842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44EEA01-426F-9CB3-10B6-A8CEBAC440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79412"/>
              </p:ext>
            </p:extLst>
          </p:nvPr>
        </p:nvGraphicFramePr>
        <p:xfrm>
          <a:off x="2579332" y="5951204"/>
          <a:ext cx="5097596" cy="32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228">
                  <a:extLst>
                    <a:ext uri="{9D8B030D-6E8A-4147-A177-3AD203B41FA5}">
                      <a16:colId xmlns:a16="http://schemas.microsoft.com/office/drawing/2014/main" val="1274493450"/>
                    </a:ext>
                  </a:extLst>
                </a:gridCol>
                <a:gridCol w="728228">
                  <a:extLst>
                    <a:ext uri="{9D8B030D-6E8A-4147-A177-3AD203B41FA5}">
                      <a16:colId xmlns:a16="http://schemas.microsoft.com/office/drawing/2014/main" val="2686351391"/>
                    </a:ext>
                  </a:extLst>
                </a:gridCol>
                <a:gridCol w="728228">
                  <a:extLst>
                    <a:ext uri="{9D8B030D-6E8A-4147-A177-3AD203B41FA5}">
                      <a16:colId xmlns:a16="http://schemas.microsoft.com/office/drawing/2014/main" val="2393213190"/>
                    </a:ext>
                  </a:extLst>
                </a:gridCol>
                <a:gridCol w="728228">
                  <a:extLst>
                    <a:ext uri="{9D8B030D-6E8A-4147-A177-3AD203B41FA5}">
                      <a16:colId xmlns:a16="http://schemas.microsoft.com/office/drawing/2014/main" val="3758221785"/>
                    </a:ext>
                  </a:extLst>
                </a:gridCol>
                <a:gridCol w="728228">
                  <a:extLst>
                    <a:ext uri="{9D8B030D-6E8A-4147-A177-3AD203B41FA5}">
                      <a16:colId xmlns:a16="http://schemas.microsoft.com/office/drawing/2014/main" val="3634440027"/>
                    </a:ext>
                  </a:extLst>
                </a:gridCol>
                <a:gridCol w="728228">
                  <a:extLst>
                    <a:ext uri="{9D8B030D-6E8A-4147-A177-3AD203B41FA5}">
                      <a16:colId xmlns:a16="http://schemas.microsoft.com/office/drawing/2014/main" val="1476185296"/>
                    </a:ext>
                  </a:extLst>
                </a:gridCol>
                <a:gridCol w="728228">
                  <a:extLst>
                    <a:ext uri="{9D8B030D-6E8A-4147-A177-3AD203B41FA5}">
                      <a16:colId xmlns:a16="http://schemas.microsoft.com/office/drawing/2014/main" val="3430516181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14,2%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14%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18,2%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10%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7%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11,8%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12%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217480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1C7595-0DEB-D339-E6EA-B93697F29F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807" y="5383529"/>
            <a:ext cx="452360" cy="480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A32FE1D-0DB4-7005-0AF8-B774CA9581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513" y="5398969"/>
            <a:ext cx="452316" cy="480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0D99C29-81C9-8543-5777-FF36C6BEF4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098" y="5393361"/>
            <a:ext cx="452329" cy="48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D8107AE-EBCA-80BA-F47F-0C9DA5E9C0E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131" y="5384274"/>
            <a:ext cx="452392" cy="480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9C48504-578E-8DE1-250B-52E15E438D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810" y="5389305"/>
            <a:ext cx="452348" cy="4800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7985FC8-6DB4-6B73-9B3B-F14A2C9E4AD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46" y="5380727"/>
            <a:ext cx="452393" cy="48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D8EE9AB-222F-0611-B39A-A80D478A77FE}"/>
              </a:ext>
            </a:extLst>
          </p:cNvPr>
          <p:cNvSpPr txBox="1"/>
          <p:nvPr/>
        </p:nvSpPr>
        <p:spPr>
          <a:xfrm>
            <a:off x="68616" y="1124360"/>
            <a:ext cx="120486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2B73D3"/>
                </a:solidFill>
                <a:latin typeface="Montserrat" panose="00000500000000000000" pitchFamily="2" charset="-52"/>
              </a:rPr>
              <a:t>ПРОФЕССИОНАЛЬНО-КВАЛИФИКАЦИОННАЯ СТРУКТУРА ЗАНЯТЫХ В ОБРАБАТЫВАЮЩЕЙ ПРОМЫШЛЕННОСТИ В РОССИИ И ЗАРУБЕЖНЫХ СТРАНАХ</a:t>
            </a:r>
          </a:p>
        </p:txBody>
      </p:sp>
      <p:sp>
        <p:nvSpPr>
          <p:cNvPr id="23" name="TextBox 1">
            <a:extLst>
              <a:ext uri="{FF2B5EF4-FFF2-40B4-BE49-F238E27FC236}">
                <a16:creationId xmlns:a16="http://schemas.microsoft.com/office/drawing/2014/main" id="{05CD16D7-98A9-AD2C-894F-C184DFFE1A0C}"/>
              </a:ext>
            </a:extLst>
          </p:cNvPr>
          <p:cNvSpPr txBox="1"/>
          <p:nvPr/>
        </p:nvSpPr>
        <p:spPr>
          <a:xfrm>
            <a:off x="8825548" y="5397871"/>
            <a:ext cx="2836227" cy="48560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-52"/>
              </a:rPr>
              <a:t>Оценка Минтруда, 2024 год</a:t>
            </a:r>
          </a:p>
          <a:p>
            <a:pPr algn="r"/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-52"/>
              </a:rPr>
              <a:t>Данные МОТ, 2023 год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3C81C4F-0463-AD2C-BFA1-658AFE9D6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22" y="5475143"/>
            <a:ext cx="322220" cy="37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FAD213F-AA49-4669-B6BC-68AE73678654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74958C8-2F2D-71C8-AEAF-842AAFF1EB92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8543D638-A475-9CEB-A143-17CE5E9E2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1D78D4AF-5884-89A3-762F-014470EABA86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BD0128BE-9A09-01EC-B18F-2C0DC8BCB85F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700" b="1" dirty="0">
                <a:solidFill>
                  <a:srgbClr val="002C50"/>
                </a:solidFill>
                <a:latin typeface="Montserrat" panose="00000500000000000000" pitchFamily="2" charset="-52"/>
              </a:rPr>
              <a:t>ПРОФСТРУКТУРА ЗАНЯТЫХ В ПРОМЫШЛЕННОСТИ</a:t>
            </a:r>
            <a:endParaRPr lang="ru-RU" sz="27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3E63C262-C050-67D7-253F-1D7F1B92E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649331"/>
              </p:ext>
            </p:extLst>
          </p:nvPr>
        </p:nvGraphicFramePr>
        <p:xfrm>
          <a:off x="156676" y="5590120"/>
          <a:ext cx="272297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972">
                  <a:extLst>
                    <a:ext uri="{9D8B030D-6E8A-4147-A177-3AD203B41FA5}">
                      <a16:colId xmlns:a16="http://schemas.microsoft.com/office/drawing/2014/main" val="1274493450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удельный вес занятых в </a:t>
                      </a:r>
                      <a:r>
                        <a:rPr lang="ru-RU" sz="1300" b="1" i="0" dirty="0">
                          <a:solidFill>
                            <a:schemeClr val="tx1"/>
                          </a:solidFill>
                          <a:latin typeface="Montserrat" panose="00000500000000000000" pitchFamily="2" charset="-52"/>
                        </a:rPr>
                        <a:t>обработке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385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722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>
            <a:extLst>
              <a:ext uri="{FF2B5EF4-FFF2-40B4-BE49-F238E27FC236}">
                <a16:creationId xmlns:a16="http://schemas.microsoft.com/office/drawing/2014/main" id="{E1997C5B-1E81-4249-855B-038CFC04CCB9}"/>
              </a:ext>
            </a:extLst>
          </p:cNvPr>
          <p:cNvSpPr txBox="1"/>
          <p:nvPr/>
        </p:nvSpPr>
        <p:spPr>
          <a:xfrm>
            <a:off x="456027" y="1451333"/>
            <a:ext cx="5164616" cy="4042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591" indent="-355591">
              <a:spcBef>
                <a:spcPts val="200"/>
              </a:spcBef>
              <a:buFont typeface="+mj-lt"/>
              <a:buAutoNum type="arabicPeriod"/>
            </a:pP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Учет заявленного спроса по основному ВЭД организации</a:t>
            </a:r>
            <a:endParaRPr lang="en-US" sz="1400" dirty="0">
              <a:latin typeface="Montserrat Bold" pitchFamily="2" charset="-52"/>
              <a:ea typeface="Times New Roman" panose="02020603050405020304" pitchFamily="18" charset="0"/>
            </a:endParaRPr>
          </a:p>
          <a:p>
            <a:pPr marL="355591" indent="-355591">
              <a:spcBef>
                <a:spcPts val="200"/>
              </a:spcBef>
              <a:buFont typeface="+mj-lt"/>
              <a:buAutoNum type="arabicPeriod"/>
            </a:pP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Профессиональное многообразие внутри отраслей</a:t>
            </a:r>
            <a:b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</a:br>
            <a:r>
              <a:rPr lang="ru-RU" sz="1200" dirty="0">
                <a:latin typeface="Montserrat" panose="00000500000000000000" pitchFamily="2" charset="-52"/>
                <a:ea typeface="Times New Roman" panose="02020603050405020304" pitchFamily="18" charset="0"/>
              </a:rPr>
              <a:t>(прирост потребности отрасли = прирост основных для отрасли профессий + специалистов иных профессиональных областей)</a:t>
            </a:r>
            <a:endParaRPr lang="en-US" sz="1400" dirty="0">
              <a:latin typeface="Montserrat" panose="00000500000000000000" pitchFamily="2" charset="-52"/>
              <a:ea typeface="Times New Roman" panose="02020603050405020304" pitchFamily="18" charset="0"/>
            </a:endParaRPr>
          </a:p>
          <a:p>
            <a:pPr marL="355591" indent="-355591">
              <a:spcBef>
                <a:spcPts val="200"/>
              </a:spcBef>
              <a:buFont typeface="+mj-lt"/>
              <a:buAutoNum type="arabicPeriod"/>
            </a:pP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Обогащение макроэкономических прогнозных данных оценками работодателей </a:t>
            </a:r>
            <a:r>
              <a:rPr lang="ru-RU" sz="1200" dirty="0">
                <a:latin typeface="Montserrat" pitchFamily="2" charset="-52"/>
                <a:ea typeface="Times New Roman" panose="02020603050405020304" pitchFamily="18" charset="0"/>
              </a:rPr>
              <a:t>по профессионально-квалификационному составу </a:t>
            </a:r>
            <a:r>
              <a:rPr lang="en-US" sz="1200" dirty="0">
                <a:latin typeface="Montserrat" pitchFamily="2" charset="-52"/>
                <a:ea typeface="Times New Roman" panose="02020603050405020304" pitchFamily="18" charset="0"/>
              </a:rPr>
              <a:t>(</a:t>
            </a:r>
            <a:r>
              <a:rPr lang="ru-RU" sz="1200" dirty="0">
                <a:latin typeface="Montserrat" pitchFamily="2" charset="-52"/>
                <a:ea typeface="Times New Roman" panose="02020603050405020304" pitchFamily="18" charset="0"/>
              </a:rPr>
              <a:t>структура перспективного спроса)</a:t>
            </a:r>
            <a:endParaRPr lang="en-US" sz="1200" dirty="0">
              <a:latin typeface="Montserrat" pitchFamily="2" charset="-52"/>
              <a:ea typeface="Times New Roman" panose="02020603050405020304" pitchFamily="18" charset="0"/>
            </a:endParaRPr>
          </a:p>
          <a:p>
            <a:pPr marL="355591" indent="-355591">
              <a:spcBef>
                <a:spcPts val="200"/>
              </a:spcBef>
              <a:buFont typeface="+mj-lt"/>
              <a:buAutoNum type="arabicPeriod"/>
            </a:pP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Генерализация данных опроса работодателей о потребности</a:t>
            </a:r>
            <a:r>
              <a:rPr lang="en-US" sz="1400" dirty="0">
                <a:latin typeface="Montserrat Bold" pitchFamily="2" charset="-52"/>
                <a:ea typeface="Times New Roman" panose="02020603050405020304" pitchFamily="18" charset="0"/>
              </a:rPr>
              <a:t> </a:t>
            </a: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в кадрах </a:t>
            </a:r>
            <a:r>
              <a:rPr lang="ru-RU" sz="1200" dirty="0">
                <a:latin typeface="Montserrat" panose="00000500000000000000" pitchFamily="2" charset="-52"/>
                <a:ea typeface="Times New Roman" panose="02020603050405020304" pitchFamily="18" charset="0"/>
              </a:rPr>
              <a:t>на основе фактических административных данных СФР</a:t>
            </a:r>
            <a:endParaRPr lang="en-US" sz="1200" dirty="0">
              <a:latin typeface="Montserrat" panose="00000500000000000000" pitchFamily="2" charset="-52"/>
              <a:ea typeface="Times New Roman" panose="02020603050405020304" pitchFamily="18" charset="0"/>
            </a:endParaRPr>
          </a:p>
          <a:p>
            <a:pPr marL="355591" indent="-355591">
              <a:spcBef>
                <a:spcPts val="200"/>
              </a:spcBef>
              <a:buFont typeface="+mj-lt"/>
              <a:buAutoNum type="arabicPeriod"/>
            </a:pPr>
            <a:r>
              <a:rPr lang="ru-RU" sz="1400" dirty="0">
                <a:latin typeface="Montserrat Bold" pitchFamily="2" charset="-52"/>
              </a:rPr>
              <a:t>Потребность в кадрах</a:t>
            </a:r>
            <a:br>
              <a:rPr lang="en-US" sz="1400" dirty="0">
                <a:latin typeface="Montserrat Bold" pitchFamily="2" charset="-52"/>
              </a:rPr>
            </a:br>
            <a:r>
              <a:rPr lang="ru-RU" sz="1400" dirty="0">
                <a:latin typeface="Montserrat" panose="00000500000000000000" pitchFamily="2" charset="-52"/>
              </a:rPr>
              <a:t>(рабочие места в государственных организациях, коммерческом и некоммерческом секторе)</a:t>
            </a:r>
            <a:endParaRPr lang="en-US" sz="1400" dirty="0">
              <a:latin typeface="Montserrat" panose="00000500000000000000" pitchFamily="2" charset="-52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3D4C6EAA-10D6-4877-A96E-79F06F668D4C}"/>
              </a:ext>
            </a:extLst>
          </p:cNvPr>
          <p:cNvSpPr/>
          <p:nvPr/>
        </p:nvSpPr>
        <p:spPr>
          <a:xfrm>
            <a:off x="2860000" y="5090917"/>
            <a:ext cx="5560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4A88DA"/>
                </a:solidFill>
                <a:latin typeface="Montserrat ExtraLight" pitchFamily="2" charset="-52"/>
                <a:ea typeface="Times New Roman" panose="02020603050405020304" pitchFamily="18" charset="0"/>
              </a:rPr>
              <a:t>≠</a:t>
            </a:r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D9E86145-E506-4983-97DD-44E973B9E96E}"/>
              </a:ext>
            </a:extLst>
          </p:cNvPr>
          <p:cNvSpPr/>
          <p:nvPr/>
        </p:nvSpPr>
        <p:spPr>
          <a:xfrm>
            <a:off x="177537" y="5568562"/>
            <a:ext cx="6477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Численность занятых по данным обследования рабочей силы</a:t>
            </a:r>
            <a:b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</a:br>
            <a:r>
              <a:rPr lang="ru-RU" sz="1200" dirty="0">
                <a:latin typeface="Montserrat" panose="00000500000000000000" pitchFamily="2" charset="-52"/>
                <a:ea typeface="Times New Roman" panose="02020603050405020304" pitchFamily="18" charset="0"/>
              </a:rPr>
              <a:t>(физические лица, имеющие доход,</a:t>
            </a:r>
            <a:r>
              <a:rPr lang="en-US" sz="1200" dirty="0">
                <a:latin typeface="Montserrat" panose="00000500000000000000" pitchFamily="2" charset="-52"/>
                <a:ea typeface="Times New Roman" panose="02020603050405020304" pitchFamily="18" charset="0"/>
              </a:rPr>
              <a:t> </a:t>
            </a:r>
            <a:r>
              <a:rPr lang="ru-RU" sz="1200" dirty="0">
                <a:latin typeface="Montserrat" panose="00000500000000000000" pitchFamily="2" charset="-52"/>
                <a:ea typeface="Times New Roman" panose="02020603050405020304" pitchFamily="18" charset="0"/>
              </a:rPr>
              <a:t>включая военнослужащих и лиц в отпуске по уходу)</a:t>
            </a:r>
            <a:endParaRPr lang="en-US" sz="1200" dirty="0">
              <a:latin typeface="Montserrat" panose="00000500000000000000" pitchFamily="2" charset="-52"/>
              <a:ea typeface="Times New Roman" panose="02020603050405020304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D5E904BC-96ED-46CE-88BE-DA11D0BBAEE9}"/>
              </a:ext>
            </a:extLst>
          </p:cNvPr>
          <p:cNvSpPr txBox="1"/>
          <p:nvPr/>
        </p:nvSpPr>
        <p:spPr>
          <a:xfrm>
            <a:off x="675169" y="1145995"/>
            <a:ext cx="297611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67" dirty="0">
                <a:solidFill>
                  <a:srgbClr val="4A88DA"/>
                </a:solidFill>
                <a:latin typeface="Montserrat Bold" pitchFamily="2" charset="-52"/>
                <a:cs typeface="Arial" panose="020B0604020202020204" pitchFamily="34" charset="0"/>
              </a:rPr>
              <a:t>ОСОБЕННОСТИ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BF2B3C04-4031-4C56-BFE4-4A9426D56AD0}"/>
              </a:ext>
            </a:extLst>
          </p:cNvPr>
          <p:cNvSpPr/>
          <p:nvPr/>
        </p:nvSpPr>
        <p:spPr>
          <a:xfrm>
            <a:off x="8028422" y="1111023"/>
            <a:ext cx="3646682" cy="4471752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A3DCCC6E-C3C2-4E99-9288-D7438FBCDD9B}"/>
              </a:ext>
            </a:extLst>
          </p:cNvPr>
          <p:cNvSpPr/>
          <p:nvPr/>
        </p:nvSpPr>
        <p:spPr>
          <a:xfrm>
            <a:off x="5518583" y="1096810"/>
            <a:ext cx="2441975" cy="4471752"/>
          </a:xfrm>
          <a:prstGeom prst="roundRect">
            <a:avLst>
              <a:gd name="adj" fmla="val 959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33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640C85F8-90C0-4F11-90A3-D5C2144EF381}"/>
              </a:ext>
            </a:extLst>
          </p:cNvPr>
          <p:cNvSpPr/>
          <p:nvPr/>
        </p:nvSpPr>
        <p:spPr>
          <a:xfrm>
            <a:off x="8184333" y="2007179"/>
            <a:ext cx="711859" cy="184666"/>
          </a:xfrm>
          <a:prstGeom prst="rect">
            <a:avLst/>
          </a:prstGeom>
          <a:solidFill>
            <a:srgbClr val="4A88DA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200">
                <a:solidFill>
                  <a:schemeClr val="bg1"/>
                </a:solidFill>
                <a:latin typeface="Montserrat ExtraBold" pitchFamily="2" charset="-52"/>
              </a:rPr>
              <a:t>2024 г.</a:t>
            </a:r>
            <a:endParaRPr lang="ru-RU" sz="1200" dirty="0">
              <a:solidFill>
                <a:schemeClr val="bg1"/>
              </a:solidFill>
              <a:latin typeface="Montserrat ExtraBold" pitchFamily="2" charset="-52"/>
            </a:endParaRPr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92F256F9-E8A9-4C20-9EF4-E0EC183B13A4}"/>
              </a:ext>
            </a:extLst>
          </p:cNvPr>
          <p:cNvSpPr txBox="1">
            <a:spLocks/>
          </p:cNvSpPr>
          <p:nvPr/>
        </p:nvSpPr>
        <p:spPr>
          <a:xfrm>
            <a:off x="8158168" y="2275563"/>
            <a:ext cx="1430193" cy="411089"/>
          </a:xfrm>
          <a:prstGeom prst="rect">
            <a:avLst/>
          </a:prstGeom>
        </p:spPr>
        <p:txBody>
          <a:bodyPr vert="horz" wrap="square" lIns="0" tIns="14111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3200" b="1" dirty="0">
                <a:solidFill>
                  <a:srgbClr val="4A88DA"/>
                </a:solidFill>
                <a:latin typeface="Montserrat" pitchFamily="2" charset="-52"/>
              </a:rPr>
              <a:t>260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9417D792-2A51-4728-8F11-6FA55580F871}"/>
              </a:ext>
            </a:extLst>
          </p:cNvPr>
          <p:cNvSpPr/>
          <p:nvPr/>
        </p:nvSpPr>
        <p:spPr>
          <a:xfrm>
            <a:off x="8942506" y="2150862"/>
            <a:ext cx="1654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67" b="1">
                <a:solidFill>
                  <a:srgbClr val="4A88DA"/>
                </a:solidFill>
                <a:latin typeface="Montserrat" pitchFamily="2" charset="-52"/>
              </a:rPr>
              <a:t>тыс. </a:t>
            </a:r>
            <a:br>
              <a:rPr lang="ru-RU" sz="1467" b="1" dirty="0">
                <a:latin typeface="Montserrat" pitchFamily="2" charset="-52"/>
              </a:rPr>
            </a:br>
            <a:r>
              <a:rPr lang="ru-RU" sz="1333" b="1" dirty="0">
                <a:solidFill>
                  <a:srgbClr val="4A88DA"/>
                </a:solidFill>
                <a:latin typeface="Montserrat" pitchFamily="2" charset="-52"/>
              </a:rPr>
              <a:t>организаций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01002AC-878E-4E09-927B-C2B0ACA1AC66}"/>
              </a:ext>
            </a:extLst>
          </p:cNvPr>
          <p:cNvSpPr txBox="1"/>
          <p:nvPr/>
        </p:nvSpPr>
        <p:spPr>
          <a:xfrm>
            <a:off x="9853837" y="3176065"/>
            <a:ext cx="202704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67" b="1" dirty="0">
                <a:latin typeface="Montserrat" pitchFamily="2" charset="-52"/>
                <a:cs typeface="Arial" panose="020B0604020202020204" pitchFamily="34" charset="0"/>
              </a:rPr>
              <a:t>ВЕДОМСТВАМИ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C10D7F-5AA4-48E7-9089-00878CF415C6}"/>
              </a:ext>
            </a:extLst>
          </p:cNvPr>
          <p:cNvSpPr txBox="1"/>
          <p:nvPr/>
        </p:nvSpPr>
        <p:spPr>
          <a:xfrm>
            <a:off x="8083246" y="3673775"/>
            <a:ext cx="187556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67" b="1" dirty="0">
                <a:latin typeface="Montserrat" pitchFamily="2" charset="-52"/>
                <a:cs typeface="Arial" panose="020B0604020202020204" pitchFamily="34" charset="0"/>
              </a:rPr>
              <a:t>РЕГИОНАМИ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BA86DA-3BA1-4D79-B6A6-2DC2A1E8D488}"/>
              </a:ext>
            </a:extLst>
          </p:cNvPr>
          <p:cNvSpPr txBox="1"/>
          <p:nvPr/>
        </p:nvSpPr>
        <p:spPr>
          <a:xfrm>
            <a:off x="5514153" y="2050881"/>
            <a:ext cx="2446132" cy="2975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8530" indent="-11853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Montserrat" panose="00000500000000000000" pitchFamily="2" charset="-52"/>
                <a:ea typeface="Times New Roman" panose="02020603050405020304" pitchFamily="18" charset="0"/>
              </a:rPr>
              <a:t>Макроэкономические показатели</a:t>
            </a:r>
          </a:p>
          <a:p>
            <a:pPr marL="118530" indent="-11853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ru-RU" sz="1400">
                <a:latin typeface="Montserrat" panose="00000500000000000000" pitchFamily="2" charset="-52"/>
                <a:ea typeface="Times New Roman" panose="02020603050405020304" pitchFamily="18" charset="0"/>
              </a:rPr>
              <a:t>Стат. </a:t>
            </a:r>
            <a:r>
              <a:rPr lang="ru-RU" sz="1400" dirty="0">
                <a:latin typeface="Montserrat" panose="00000500000000000000" pitchFamily="2" charset="-52"/>
                <a:ea typeface="Times New Roman" panose="02020603050405020304" pitchFamily="18" charset="0"/>
              </a:rPr>
              <a:t>данные о рынке труда</a:t>
            </a:r>
          </a:p>
          <a:p>
            <a:pPr marL="118530" indent="-11853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Montserrat" panose="00000500000000000000" pitchFamily="2" charset="-52"/>
                <a:ea typeface="Times New Roman" panose="02020603050405020304" pitchFamily="18" charset="0"/>
              </a:rPr>
              <a:t>Демографический прогноз</a:t>
            </a:r>
          </a:p>
          <a:p>
            <a:pPr marL="118530" indent="-11853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Montserrat" panose="00000500000000000000" pitchFamily="2" charset="-52"/>
                <a:ea typeface="Times New Roman" panose="02020603050405020304" pitchFamily="18" charset="0"/>
              </a:rPr>
              <a:t>Результаты опроса работодателей </a:t>
            </a:r>
          </a:p>
          <a:p>
            <a:pPr marL="118530" indent="-11853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Montserrat" panose="00000500000000000000" pitchFamily="2" charset="-52"/>
                <a:ea typeface="Times New Roman" panose="02020603050405020304" pitchFamily="18" charset="0"/>
              </a:rPr>
              <a:t>Региональные прогнозы</a:t>
            </a:r>
          </a:p>
          <a:p>
            <a:pPr marL="118530" indent="-11853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Montserrat" panose="00000500000000000000" pitchFamily="2" charset="-52"/>
                <a:ea typeface="Times New Roman" panose="02020603050405020304" pitchFamily="18" charset="0"/>
              </a:rPr>
              <a:t>Данные СФР</a:t>
            </a:r>
            <a:endParaRPr lang="ru-RU" sz="1200" dirty="0">
              <a:latin typeface="Montserrat" panose="00000500000000000000" pitchFamily="2" charset="-52"/>
              <a:ea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5C99719-D07D-4711-AFA4-82C714332808}"/>
              </a:ext>
            </a:extLst>
          </p:cNvPr>
          <p:cNvSpPr txBox="1"/>
          <p:nvPr/>
        </p:nvSpPr>
        <p:spPr>
          <a:xfrm>
            <a:off x="5548494" y="1132257"/>
            <a:ext cx="238391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67" dirty="0">
                <a:solidFill>
                  <a:srgbClr val="4A88DA"/>
                </a:solidFill>
                <a:latin typeface="Montserrat Bold" pitchFamily="2" charset="-52"/>
                <a:cs typeface="Arial" panose="020B0604020202020204" pitchFamily="34" charset="0"/>
              </a:rPr>
              <a:t>ИСХОДНЫЕ ДАННЫЕ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51CA9ED9-69CF-42AF-BA7C-26C7B374D58D}"/>
              </a:ext>
            </a:extLst>
          </p:cNvPr>
          <p:cNvSpPr/>
          <p:nvPr/>
        </p:nvSpPr>
        <p:spPr>
          <a:xfrm>
            <a:off x="9928572" y="3433053"/>
            <a:ext cx="1588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4A88DA"/>
                </a:solidFill>
                <a:latin typeface="Montserrat Bold" pitchFamily="2" charset="-52"/>
              </a:rPr>
              <a:t>14</a:t>
            </a:r>
            <a:r>
              <a:rPr lang="ru-RU" sz="2133" dirty="0">
                <a:solidFill>
                  <a:srgbClr val="4A88DA"/>
                </a:solidFill>
                <a:latin typeface="Montserrat Bold" pitchFamily="2" charset="-52"/>
              </a:rPr>
              <a:t> </a:t>
            </a:r>
            <a:r>
              <a:rPr lang="ru-RU" sz="1467" dirty="0">
                <a:solidFill>
                  <a:srgbClr val="4A88DA"/>
                </a:solidFill>
                <a:latin typeface="Montserrat Bold" pitchFamily="2" charset="-52"/>
              </a:rPr>
              <a:t>ФОИВ</a:t>
            </a:r>
            <a:endParaRPr lang="ru-RU" sz="1600" dirty="0">
              <a:solidFill>
                <a:srgbClr val="4A88DA"/>
              </a:solidFill>
              <a:latin typeface="Montserrat Medium" pitchFamily="2" charset="-52"/>
            </a:endParaRPr>
          </a:p>
        </p:txBody>
      </p:sp>
      <p:sp>
        <p:nvSpPr>
          <p:cNvPr id="40" name="object 20">
            <a:extLst>
              <a:ext uri="{FF2B5EF4-FFF2-40B4-BE49-F238E27FC236}">
                <a16:creationId xmlns:a16="http://schemas.microsoft.com/office/drawing/2014/main" id="{0BB7D66E-EA98-4AD5-BF84-97F3B906AB6C}"/>
              </a:ext>
            </a:extLst>
          </p:cNvPr>
          <p:cNvSpPr txBox="1">
            <a:spLocks/>
          </p:cNvSpPr>
          <p:nvPr/>
        </p:nvSpPr>
        <p:spPr>
          <a:xfrm>
            <a:off x="8158167" y="4021864"/>
            <a:ext cx="1650019" cy="411089"/>
          </a:xfrm>
          <a:prstGeom prst="rect">
            <a:avLst/>
          </a:prstGeom>
        </p:spPr>
        <p:txBody>
          <a:bodyPr vert="horz" wrap="square" lIns="0" tIns="14111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3200" b="1" dirty="0">
                <a:solidFill>
                  <a:srgbClr val="4A88DA"/>
                </a:solidFill>
                <a:latin typeface="Montserrat" pitchFamily="2" charset="-52"/>
              </a:rPr>
              <a:t>85+4</a:t>
            </a:r>
            <a:r>
              <a:rPr lang="ru-RU" sz="3200" dirty="0">
                <a:solidFill>
                  <a:srgbClr val="4A88DA"/>
                </a:solidFill>
                <a:latin typeface="Montserrat" pitchFamily="2" charset="-52"/>
              </a:rPr>
              <a:t>*</a:t>
            </a:r>
            <a:endParaRPr lang="ru-RU" sz="2400" dirty="0">
              <a:solidFill>
                <a:srgbClr val="4A88DA"/>
              </a:solidFill>
              <a:latin typeface="Montserrat" pitchFamily="2" charset="-52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3FA191F-749F-443C-9DEE-2F28A87BA0A6}"/>
              </a:ext>
            </a:extLst>
          </p:cNvPr>
          <p:cNvSpPr txBox="1"/>
          <p:nvPr/>
        </p:nvSpPr>
        <p:spPr>
          <a:xfrm>
            <a:off x="8013975" y="1656458"/>
            <a:ext cx="307776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67" b="1" dirty="0">
                <a:latin typeface="Montserrat" pitchFamily="2" charset="-52"/>
                <a:cs typeface="Arial" panose="020B0604020202020204" pitchFamily="34" charset="0"/>
              </a:rPr>
              <a:t>РАБОТОДАТЕЛЯМИ </a:t>
            </a:r>
          </a:p>
        </p:txBody>
      </p:sp>
      <p:sp>
        <p:nvSpPr>
          <p:cNvPr id="42" name="Скругленный прямоугольник 167">
            <a:extLst>
              <a:ext uri="{FF2B5EF4-FFF2-40B4-BE49-F238E27FC236}">
                <a16:creationId xmlns:a16="http://schemas.microsoft.com/office/drawing/2014/main" id="{65141DA6-05F1-4959-B72F-68E350ED114E}"/>
              </a:ext>
            </a:extLst>
          </p:cNvPr>
          <p:cNvSpPr/>
          <p:nvPr/>
        </p:nvSpPr>
        <p:spPr>
          <a:xfrm>
            <a:off x="8158167" y="2718751"/>
            <a:ext cx="2485187" cy="351655"/>
          </a:xfrm>
          <a:prstGeom prst="roundRect">
            <a:avLst>
              <a:gd name="adj" fmla="val 19538"/>
            </a:avLst>
          </a:prstGeom>
          <a:ln>
            <a:solidFill>
              <a:srgbClr val="91C4F2"/>
            </a:solidFill>
          </a:ln>
        </p:spPr>
        <p:txBody>
          <a:bodyPr wrap="square" lIns="48000" tIns="48000" rIns="48000" bIns="48000">
            <a:spAutoFit/>
          </a:bodyPr>
          <a:lstStyle/>
          <a:p>
            <a:pPr algn="ctr"/>
            <a:r>
              <a:rPr lang="ru-RU" sz="1400" b="1" dirty="0">
                <a:solidFill>
                  <a:srgbClr val="4A88DA"/>
                </a:solidFill>
                <a:latin typeface="Montserrat" pitchFamily="2" charset="-52"/>
              </a:rPr>
              <a:t>22,5 </a:t>
            </a:r>
            <a:r>
              <a:rPr lang="ru-RU" sz="1333" b="1" dirty="0">
                <a:solidFill>
                  <a:srgbClr val="4A88DA"/>
                </a:solidFill>
                <a:latin typeface="Montserrat" pitchFamily="2" charset="-52"/>
              </a:rPr>
              <a:t>млн сотрудников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3EB0D14-97E7-4AAF-8969-7B99FE80981F}"/>
              </a:ext>
            </a:extLst>
          </p:cNvPr>
          <p:cNvSpPr/>
          <p:nvPr/>
        </p:nvSpPr>
        <p:spPr>
          <a:xfrm>
            <a:off x="8089290" y="1151086"/>
            <a:ext cx="342754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67" dirty="0">
                <a:solidFill>
                  <a:srgbClr val="4A88DA"/>
                </a:solidFill>
                <a:latin typeface="Montserrat Bold" pitchFamily="2" charset="-52"/>
                <a:cs typeface="Arial" panose="020B0604020202020204" pitchFamily="34" charset="0"/>
              </a:rPr>
              <a:t>ОЦЕНКА ПОТРЕБНОСТИ </a:t>
            </a:r>
            <a:endParaRPr lang="ru-RU" sz="1867" dirty="0">
              <a:solidFill>
                <a:srgbClr val="4A88DA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9622C3-B3B0-4730-975B-BA822CEDA374}"/>
              </a:ext>
            </a:extLst>
          </p:cNvPr>
          <p:cNvSpPr txBox="1"/>
          <p:nvPr/>
        </p:nvSpPr>
        <p:spPr>
          <a:xfrm>
            <a:off x="9954647" y="4386867"/>
            <a:ext cx="1884344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67" b="1" dirty="0">
                <a:latin typeface="Montserrat" pitchFamily="2" charset="-52"/>
                <a:cs typeface="Arial" panose="020B0604020202020204" pitchFamily="34" charset="0"/>
              </a:rPr>
              <a:t>ЭКСПЕРТАМИ</a:t>
            </a:r>
          </a:p>
        </p:txBody>
      </p:sp>
      <p:sp>
        <p:nvSpPr>
          <p:cNvPr id="45" name="object 20">
            <a:extLst>
              <a:ext uri="{FF2B5EF4-FFF2-40B4-BE49-F238E27FC236}">
                <a16:creationId xmlns:a16="http://schemas.microsoft.com/office/drawing/2014/main" id="{71C1B310-DC3C-4D61-B7F2-E80AC7C6114E}"/>
              </a:ext>
            </a:extLst>
          </p:cNvPr>
          <p:cNvSpPr txBox="1">
            <a:spLocks/>
          </p:cNvSpPr>
          <p:nvPr/>
        </p:nvSpPr>
        <p:spPr>
          <a:xfrm>
            <a:off x="10033738" y="4786210"/>
            <a:ext cx="1430077" cy="411089"/>
          </a:xfrm>
          <a:prstGeom prst="rect">
            <a:avLst/>
          </a:prstGeom>
        </p:spPr>
        <p:txBody>
          <a:bodyPr vert="horz" wrap="square" lIns="0" tIns="14111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en-US" sz="3200" b="1" dirty="0">
                <a:solidFill>
                  <a:srgbClr val="4A88DA"/>
                </a:solidFill>
                <a:latin typeface="Montserrat" pitchFamily="2" charset="-52"/>
              </a:rPr>
              <a:t>&gt;250</a:t>
            </a:r>
            <a:endParaRPr lang="ru-RU" sz="3200" b="1" dirty="0">
              <a:solidFill>
                <a:srgbClr val="4A88DA"/>
              </a:solidFill>
              <a:latin typeface="Montserrat" pitchFamily="2" charset="-52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480F5F-1B18-4CB4-BE26-A56AAA830C07}"/>
              </a:ext>
            </a:extLst>
          </p:cNvPr>
          <p:cNvSpPr txBox="1"/>
          <p:nvPr/>
        </p:nvSpPr>
        <p:spPr>
          <a:xfrm>
            <a:off x="8145095" y="4367779"/>
            <a:ext cx="1875571" cy="523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33" dirty="0">
                <a:latin typeface="Montserrat" pitchFamily="2" charset="-52"/>
              </a:rPr>
              <a:t>*по новым регионам прогноз рассчитан отдельно</a:t>
            </a:r>
            <a:endParaRPr lang="ru-RU" sz="933" dirty="0">
              <a:latin typeface="Montserrat" pitchFamily="2" charset="-52"/>
              <a:cs typeface="Arial" panose="020B0604020202020204" pitchFamily="34" charset="0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808F98B1-4EE3-CCE3-10CB-1534B861F6CC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953E7B1-0A4D-0450-F766-0F0A826F443B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725EA579-E027-0489-9319-BD5AC80B4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6" name="Номер слайда 7">
            <a:extLst>
              <a:ext uri="{FF2B5EF4-FFF2-40B4-BE49-F238E27FC236}">
                <a16:creationId xmlns:a16="http://schemas.microsoft.com/office/drawing/2014/main" id="{BD73D6AB-F83E-C838-98A1-46D4F2AFF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7300" y="292100"/>
            <a:ext cx="488950" cy="365125"/>
          </a:xfrm>
        </p:spPr>
        <p:txBody>
          <a:bodyPr/>
          <a:lstStyle/>
          <a:p>
            <a:fld id="{393C6CC8-CBFC-4ACA-BDAF-8EC481AC4840}" type="slidenum">
              <a:rPr lang="ru-RU" smtClean="0"/>
              <a:t>16</a:t>
            </a:fld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F7EB78E-BC89-DD12-989E-AB41258DD1EB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ОСНОВНАЯ ИНФОРМАЦИЯ ПО ПРОГНОЗУ 2024г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39509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AD56F-DD62-A942-0D76-97C16D28E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FCFCFF-4A33-BBA4-3B3D-80BEBB958F40}"/>
              </a:ext>
            </a:extLst>
          </p:cNvPr>
          <p:cNvSpPr txBox="1">
            <a:spLocks/>
          </p:cNvSpPr>
          <p:nvPr/>
        </p:nvSpPr>
        <p:spPr>
          <a:xfrm>
            <a:off x="1676397" y="267635"/>
            <a:ext cx="10381787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>
                <a:solidFill>
                  <a:srgbClr val="002C50"/>
                </a:solidFill>
                <a:latin typeface="Montserrat" panose="00000500000000000000" pitchFamily="2" charset="-52"/>
              </a:rPr>
              <a:t>ПРОГНОЗ ПОТРЕБНОСТИ В КАДРАХ (работа в 2025)</a:t>
            </a:r>
            <a:endParaRPr lang="ru-RU" sz="24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739517A4-D2EB-BAAC-9B7F-AF5246106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17</a:t>
            </a:fld>
            <a:endParaRPr lang="ru-RU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C5826C-1D3C-CA8A-5882-E975B113BFE0}"/>
              </a:ext>
            </a:extLst>
          </p:cNvPr>
          <p:cNvSpPr txBox="1"/>
          <p:nvPr/>
        </p:nvSpPr>
        <p:spPr>
          <a:xfrm>
            <a:off x="729328" y="1246403"/>
            <a:ext cx="4469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ПРИНЦИПЫ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597B64-6605-1165-38C1-454FB8CF3BC0}"/>
              </a:ext>
            </a:extLst>
          </p:cNvPr>
          <p:cNvSpPr txBox="1"/>
          <p:nvPr/>
        </p:nvSpPr>
        <p:spPr>
          <a:xfrm>
            <a:off x="1009610" y="1674447"/>
            <a:ext cx="3785910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  <a:t>Согласованность с параметрами социально-экономического развития по стране и регионам</a:t>
            </a:r>
          </a:p>
          <a:p>
            <a:pPr>
              <a:spcBef>
                <a:spcPts val="6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  <a:t>Разрезы: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региональный </a:t>
            </a:r>
            <a:r>
              <a:rPr lang="ru-RU" sz="1400" b="1" dirty="0">
                <a:solidFill>
                  <a:srgbClr val="91C4F2"/>
                </a:solidFill>
                <a:latin typeface="Montserrat" panose="00000500000000000000" pitchFamily="2" charset="-52"/>
              </a:rPr>
              <a:t>85+4*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отраслевой </a:t>
            </a:r>
            <a:r>
              <a:rPr lang="ru-RU" sz="1200" b="1" dirty="0">
                <a:solidFill>
                  <a:srgbClr val="91C4F2"/>
                </a:solidFill>
                <a:latin typeface="Montserrat" panose="00000500000000000000" pitchFamily="2" charset="-52"/>
              </a:rPr>
              <a:t>21 ВЭД, из них 6 по классам</a:t>
            </a:r>
            <a:endParaRPr lang="ru-RU" sz="1200" dirty="0">
              <a:solidFill>
                <a:srgbClr val="002C50"/>
              </a:solidFill>
              <a:latin typeface="Montserrat" panose="00000500000000000000" pitchFamily="2" charset="-52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квалификационный </a:t>
            </a:r>
            <a:r>
              <a:rPr lang="ru-RU" sz="1400" b="1" dirty="0">
                <a:solidFill>
                  <a:srgbClr val="91C4F2"/>
                </a:solidFill>
                <a:latin typeface="Montserrat" panose="00000500000000000000" pitchFamily="2" charset="-52"/>
              </a:rPr>
              <a:t>435</a:t>
            </a:r>
            <a:r>
              <a:rPr lang="ru-RU" sz="1400" b="1" dirty="0">
                <a:solidFill>
                  <a:srgbClr val="10100E"/>
                </a:solidFill>
                <a:latin typeface="Montserrat" panose="00000500000000000000" pitchFamily="2" charset="-52"/>
              </a:rPr>
              <a:t> </a:t>
            </a:r>
            <a:r>
              <a:rPr lang="ru-RU" sz="1400" b="1" dirty="0">
                <a:solidFill>
                  <a:srgbClr val="91C4F2"/>
                </a:solidFill>
                <a:latin typeface="Montserrat" panose="00000500000000000000" pitchFamily="2" charset="-52"/>
              </a:rPr>
              <a:t>групп</a:t>
            </a:r>
            <a:r>
              <a:rPr lang="ru-RU" sz="1400" b="1" dirty="0">
                <a:solidFill>
                  <a:srgbClr val="040402"/>
                </a:solidFill>
                <a:latin typeface="Montserrat" panose="00000500000000000000" pitchFamily="2" charset="-52"/>
              </a:rPr>
              <a:t> </a:t>
            </a:r>
            <a:r>
              <a:rPr lang="ru-RU" sz="1400" b="1" dirty="0">
                <a:solidFill>
                  <a:srgbClr val="91C4F2"/>
                </a:solidFill>
                <a:latin typeface="Montserrat" panose="00000500000000000000" pitchFamily="2" charset="-52"/>
              </a:rPr>
              <a:t>ОКЗ</a:t>
            </a:r>
          </a:p>
          <a:p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*</a:t>
            </a:r>
            <a:r>
              <a:rPr lang="ru-RU" sz="1050" i="1" dirty="0">
                <a:solidFill>
                  <a:srgbClr val="002C50"/>
                </a:solidFill>
                <a:latin typeface="Montserrat" panose="00000500000000000000" pitchFamily="2" charset="-52"/>
              </a:rPr>
              <a:t>по новым регионам отдельный прогноз</a:t>
            </a:r>
            <a:endParaRPr lang="ru-RU" sz="12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846BAA2-B4F2-6E80-F2F2-6DBBB3081C73}"/>
              </a:ext>
            </a:extLst>
          </p:cNvPr>
          <p:cNvSpPr txBox="1"/>
          <p:nvPr/>
        </p:nvSpPr>
        <p:spPr>
          <a:xfrm>
            <a:off x="1009610" y="3471643"/>
            <a:ext cx="33521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  <a:t>Оценка квалификационной структуры спроса по группам занятий </a:t>
            </a:r>
          </a:p>
          <a:p>
            <a:pPr marL="177800">
              <a:tabLst>
                <a:tab pos="177800" algn="l"/>
              </a:tabLst>
            </a:pP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возможность перевода потребности</a:t>
            </a:r>
            <a:b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в контрольные цифры приема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EB93DB3-5746-BC92-3181-9EC528A877FD}"/>
              </a:ext>
            </a:extLst>
          </p:cNvPr>
          <p:cNvSpPr txBox="1"/>
          <p:nvPr/>
        </p:nvSpPr>
        <p:spPr>
          <a:xfrm>
            <a:off x="1009610" y="4523489"/>
            <a:ext cx="33132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  <a:t>Оценка как общей, </a:t>
            </a:r>
            <a:b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  <a:t>так и замещающей потребности:</a:t>
            </a:r>
            <a:br>
              <a:rPr lang="ru-RU" sz="1200" dirty="0">
                <a:solidFill>
                  <a:srgbClr val="002C50"/>
                </a:solidFill>
                <a:latin typeface="Montserrat Bold" pitchFamily="2" charset="-52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объем необходимого дополнительного притока работников с учетом выбытия на пенсию </a:t>
            </a:r>
            <a:b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и создания новых рабочих мест</a:t>
            </a:r>
          </a:p>
        </p:txBody>
      </p:sp>
      <p:sp>
        <p:nvSpPr>
          <p:cNvPr id="45" name="Пятиугольник 146">
            <a:extLst>
              <a:ext uri="{FF2B5EF4-FFF2-40B4-BE49-F238E27FC236}">
                <a16:creationId xmlns:a16="http://schemas.microsoft.com/office/drawing/2014/main" id="{FC6B314B-DE36-85BE-15F0-58F024A2247F}"/>
              </a:ext>
            </a:extLst>
          </p:cNvPr>
          <p:cNvSpPr/>
          <p:nvPr/>
        </p:nvSpPr>
        <p:spPr>
          <a:xfrm>
            <a:off x="551646" y="1786591"/>
            <a:ext cx="383548" cy="284023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0181">
              <a:spcBef>
                <a:spcPts val="1002"/>
              </a:spcBef>
              <a:tabLst>
                <a:tab pos="12720945" algn="l"/>
              </a:tabLst>
            </a:pPr>
            <a:r>
              <a:rPr lang="ru-RU" b="1" spc="-30" dirty="0">
                <a:solidFill>
                  <a:srgbClr val="002646"/>
                </a:solidFill>
                <a:latin typeface="Montserrat" pitchFamily="2" charset="-52"/>
                <a:cs typeface="Microsoft Sans Serif"/>
              </a:rPr>
              <a:t>1</a:t>
            </a:r>
            <a:endParaRPr lang="ru-RU" sz="1400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Пятиугольник 146">
            <a:extLst>
              <a:ext uri="{FF2B5EF4-FFF2-40B4-BE49-F238E27FC236}">
                <a16:creationId xmlns:a16="http://schemas.microsoft.com/office/drawing/2014/main" id="{1741B685-5573-E659-680A-77FF084BF271}"/>
              </a:ext>
            </a:extLst>
          </p:cNvPr>
          <p:cNvSpPr/>
          <p:nvPr/>
        </p:nvSpPr>
        <p:spPr>
          <a:xfrm>
            <a:off x="554821" y="3501579"/>
            <a:ext cx="383548" cy="284023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0181">
              <a:spcBef>
                <a:spcPts val="1002"/>
              </a:spcBef>
              <a:tabLst>
                <a:tab pos="12720945" algn="l"/>
              </a:tabLst>
            </a:pPr>
            <a:r>
              <a:rPr lang="ru-RU" b="1" spc="-30" dirty="0">
                <a:solidFill>
                  <a:srgbClr val="002646"/>
                </a:solidFill>
                <a:latin typeface="Montserrat" pitchFamily="2" charset="-52"/>
                <a:cs typeface="Microsoft Sans Serif"/>
              </a:rPr>
              <a:t>2</a:t>
            </a:r>
            <a:endParaRPr lang="ru-RU" sz="1400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Пятиугольник 146">
            <a:extLst>
              <a:ext uri="{FF2B5EF4-FFF2-40B4-BE49-F238E27FC236}">
                <a16:creationId xmlns:a16="http://schemas.microsoft.com/office/drawing/2014/main" id="{2D5898D4-B66D-78D9-760C-8BACD57FDCDF}"/>
              </a:ext>
            </a:extLst>
          </p:cNvPr>
          <p:cNvSpPr/>
          <p:nvPr/>
        </p:nvSpPr>
        <p:spPr>
          <a:xfrm>
            <a:off x="554353" y="4546277"/>
            <a:ext cx="383548" cy="284023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0181">
              <a:spcBef>
                <a:spcPts val="1002"/>
              </a:spcBef>
              <a:tabLst>
                <a:tab pos="12720945" algn="l"/>
              </a:tabLst>
            </a:pPr>
            <a:r>
              <a:rPr lang="ru-RU" b="1" spc="-30" dirty="0">
                <a:solidFill>
                  <a:srgbClr val="002646"/>
                </a:solidFill>
                <a:latin typeface="Montserrat" pitchFamily="2" charset="-52"/>
                <a:cs typeface="Microsoft Sans Serif"/>
              </a:rPr>
              <a:t>3</a:t>
            </a:r>
            <a:endParaRPr lang="ru-RU" sz="1400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Равнобедренный треугольник 47">
            <a:extLst>
              <a:ext uri="{FF2B5EF4-FFF2-40B4-BE49-F238E27FC236}">
                <a16:creationId xmlns:a16="http://schemas.microsoft.com/office/drawing/2014/main" id="{3BB37E69-314F-39F1-0ACC-6D3E68CC3F41}"/>
              </a:ext>
            </a:extLst>
          </p:cNvPr>
          <p:cNvSpPr/>
          <p:nvPr/>
        </p:nvSpPr>
        <p:spPr>
          <a:xfrm rot="5400000">
            <a:off x="1055697" y="4013430"/>
            <a:ext cx="191176" cy="118708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object 20">
            <a:extLst>
              <a:ext uri="{FF2B5EF4-FFF2-40B4-BE49-F238E27FC236}">
                <a16:creationId xmlns:a16="http://schemas.microsoft.com/office/drawing/2014/main" id="{21B3E971-FC34-0BD3-9C29-B3E96F39F5BC}"/>
              </a:ext>
            </a:extLst>
          </p:cNvPr>
          <p:cNvSpPr txBox="1">
            <a:spLocks/>
          </p:cNvSpPr>
          <p:nvPr/>
        </p:nvSpPr>
        <p:spPr>
          <a:xfrm>
            <a:off x="4693866" y="4595894"/>
            <a:ext cx="833132" cy="357961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2800" b="1" dirty="0">
                <a:solidFill>
                  <a:srgbClr val="002C50"/>
                </a:solidFill>
                <a:latin typeface="Montserrat" pitchFamily="2" charset="-52"/>
              </a:rPr>
              <a:t>320</a:t>
            </a:r>
            <a:endParaRPr lang="ru-RU" sz="2000" b="1" dirty="0">
              <a:solidFill>
                <a:srgbClr val="002C50"/>
              </a:solidFill>
              <a:latin typeface="Montserrat" pitchFamily="2" charset="-52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D49D6343-B0B0-E729-044A-E5424C9054AD}"/>
              </a:ext>
            </a:extLst>
          </p:cNvPr>
          <p:cNvSpPr/>
          <p:nvPr/>
        </p:nvSpPr>
        <p:spPr>
          <a:xfrm>
            <a:off x="5301268" y="4515999"/>
            <a:ext cx="116999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>
                <a:solidFill>
                  <a:srgbClr val="002C50"/>
                </a:solidFill>
                <a:latin typeface="Montserrat" pitchFamily="2" charset="-52"/>
              </a:rPr>
              <a:t>тыс. </a:t>
            </a:r>
            <a:br>
              <a:rPr lang="ru-RU" sz="1200" b="1" dirty="0">
                <a:solidFill>
                  <a:srgbClr val="002C50"/>
                </a:solidFill>
                <a:latin typeface="Montserrat" pitchFamily="2" charset="-52"/>
              </a:rPr>
            </a:br>
            <a:r>
              <a:rPr lang="ru-RU" sz="1050" b="1" dirty="0">
                <a:solidFill>
                  <a:srgbClr val="002C50"/>
                </a:solidFill>
                <a:latin typeface="Montserrat" pitchFamily="2" charset="-52"/>
              </a:rPr>
              <a:t>организаций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F02C922-2F7F-CD92-914F-E1FFAFCA80C1}"/>
              </a:ext>
            </a:extLst>
          </p:cNvPr>
          <p:cNvSpPr txBox="1"/>
          <p:nvPr/>
        </p:nvSpPr>
        <p:spPr>
          <a:xfrm>
            <a:off x="4604817" y="5369211"/>
            <a:ext cx="1896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92D050"/>
                </a:solidFill>
                <a:latin typeface="Montserrat Medium" pitchFamily="2" charset="-52"/>
                <a:cs typeface="Arial" panose="020B0604020202020204" pitchFamily="34" charset="0"/>
              </a:rPr>
              <a:t>ВЕДОМСТВА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4F93072-70E9-0E0F-41CE-54C5C1B67F70}"/>
              </a:ext>
            </a:extLst>
          </p:cNvPr>
          <p:cNvSpPr txBox="1"/>
          <p:nvPr/>
        </p:nvSpPr>
        <p:spPr>
          <a:xfrm>
            <a:off x="4593835" y="4275595"/>
            <a:ext cx="1889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92D050"/>
                </a:solidFill>
                <a:latin typeface="Montserrat Medium" pitchFamily="2" charset="-52"/>
                <a:cs typeface="Arial" panose="020B0604020202020204" pitchFamily="34" charset="0"/>
              </a:rPr>
              <a:t>РАБОТОДАТЕЛИ</a:t>
            </a:r>
            <a:r>
              <a:rPr lang="ru-RU" sz="1200" dirty="0">
                <a:solidFill>
                  <a:srgbClr val="040202"/>
                </a:solidFill>
                <a:latin typeface="Montserrat Medium" pitchFamily="2" charset="-5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2" name="Скругленный прямоугольник 90">
            <a:extLst>
              <a:ext uri="{FF2B5EF4-FFF2-40B4-BE49-F238E27FC236}">
                <a16:creationId xmlns:a16="http://schemas.microsoft.com/office/drawing/2014/main" id="{344FD365-1ED7-B2C6-CFBF-38404CD7953E}"/>
              </a:ext>
            </a:extLst>
          </p:cNvPr>
          <p:cNvSpPr/>
          <p:nvPr/>
        </p:nvSpPr>
        <p:spPr>
          <a:xfrm>
            <a:off x="4713866" y="4981672"/>
            <a:ext cx="1640701" cy="263741"/>
          </a:xfrm>
          <a:prstGeom prst="roundRect">
            <a:avLst>
              <a:gd name="adj" fmla="val 19538"/>
            </a:avLst>
          </a:prstGeom>
          <a:ln>
            <a:solidFill>
              <a:srgbClr val="91C4F2"/>
            </a:solidFill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ru-RU" sz="1050" b="1" dirty="0">
                <a:solidFill>
                  <a:srgbClr val="91C4F2"/>
                </a:solidFill>
                <a:latin typeface="Montserrat" pitchFamily="2" charset="-52"/>
              </a:rPr>
              <a:t>23,5</a:t>
            </a:r>
            <a:r>
              <a:rPr lang="ru-RU" sz="1050" b="1" dirty="0">
                <a:solidFill>
                  <a:srgbClr val="242424"/>
                </a:solidFill>
                <a:latin typeface="Montserrat" pitchFamily="2" charset="-52"/>
              </a:rPr>
              <a:t> </a:t>
            </a:r>
            <a:r>
              <a:rPr lang="ru-RU" sz="1000" b="1" dirty="0">
                <a:solidFill>
                  <a:srgbClr val="91C4F2"/>
                </a:solidFill>
                <a:latin typeface="Montserrat" pitchFamily="2" charset="-52"/>
              </a:rPr>
              <a:t>млн</a:t>
            </a:r>
            <a:r>
              <a:rPr lang="ru-RU" sz="1000" b="1" dirty="0">
                <a:solidFill>
                  <a:srgbClr val="0C0C0A"/>
                </a:solidFill>
                <a:latin typeface="Montserrat" pitchFamily="2" charset="-52"/>
              </a:rPr>
              <a:t> </a:t>
            </a:r>
            <a:r>
              <a:rPr lang="ru-RU" sz="1000" b="1" dirty="0">
                <a:solidFill>
                  <a:srgbClr val="91C4F2"/>
                </a:solidFill>
                <a:latin typeface="Montserrat" pitchFamily="2" charset="-52"/>
              </a:rPr>
              <a:t>сотрудников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2C79FB0-F276-DF33-2086-06E6EB2F84B9}"/>
              </a:ext>
            </a:extLst>
          </p:cNvPr>
          <p:cNvSpPr txBox="1"/>
          <p:nvPr/>
        </p:nvSpPr>
        <p:spPr>
          <a:xfrm>
            <a:off x="4641090" y="2445242"/>
            <a:ext cx="3352189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Макроэкономические показатели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10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Стат. </a:t>
            </a: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данные о рынке труда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Демографический прогноз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Результаты опроса работодателей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Региональные прогнозы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Данные </a:t>
            </a:r>
            <a:r>
              <a:rPr lang="ru-RU" sz="1100" dirty="0" err="1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Соцфонда</a:t>
            </a:r>
            <a:r>
              <a:rPr lang="ru-RU" sz="11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 Росси</a:t>
            </a:r>
            <a:r>
              <a:rPr lang="ru-RU" sz="1000" dirty="0">
                <a:solidFill>
                  <a:srgbClr val="002C50"/>
                </a:solidFill>
                <a:latin typeface="Montserrat" panose="00000500000000000000" pitchFamily="2" charset="-52"/>
                <a:ea typeface="Times New Roman" panose="02020603050405020304" pitchFamily="18" charset="0"/>
              </a:rPr>
              <a:t>и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55B88FC-1386-3BF0-608C-AAE836C127EB}"/>
              </a:ext>
            </a:extLst>
          </p:cNvPr>
          <p:cNvSpPr txBox="1"/>
          <p:nvPr/>
        </p:nvSpPr>
        <p:spPr>
          <a:xfrm>
            <a:off x="4600776" y="3855529"/>
            <a:ext cx="3030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УЧАСТНИКИ</a:t>
            </a:r>
            <a:r>
              <a:rPr lang="ru-RU" sz="1600" dirty="0">
                <a:solidFill>
                  <a:srgbClr val="020200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ПРОЦЕССА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F2DEC578-3CAB-9CE1-3796-D636989FDF44}"/>
              </a:ext>
            </a:extLst>
          </p:cNvPr>
          <p:cNvSpPr/>
          <p:nvPr/>
        </p:nvSpPr>
        <p:spPr>
          <a:xfrm>
            <a:off x="4673427" y="5593820"/>
            <a:ext cx="18277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C50"/>
                </a:solidFill>
                <a:latin typeface="Montserrat Bold" pitchFamily="2" charset="-52"/>
              </a:rPr>
              <a:t>14</a:t>
            </a:r>
            <a:r>
              <a:rPr lang="ru-RU" sz="1600" dirty="0">
                <a:solidFill>
                  <a:srgbClr val="002C50"/>
                </a:solidFill>
                <a:latin typeface="Montserrat Bold" pitchFamily="2" charset="-52"/>
              </a:rPr>
              <a:t> ФОИВ</a:t>
            </a:r>
            <a:endParaRPr lang="ru-RU" sz="1200" dirty="0">
              <a:solidFill>
                <a:srgbClr val="002C50"/>
              </a:solidFill>
              <a:latin typeface="Montserrat Medium" pitchFamily="2" charset="-52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43B317A-0FF3-2940-7AFA-8213A0590A96}"/>
              </a:ext>
            </a:extLst>
          </p:cNvPr>
          <p:cNvSpPr txBox="1"/>
          <p:nvPr/>
        </p:nvSpPr>
        <p:spPr>
          <a:xfrm>
            <a:off x="6422676" y="4280868"/>
            <a:ext cx="1896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92D050"/>
                </a:solidFill>
                <a:latin typeface="Montserrat Medium" pitchFamily="2" charset="-52"/>
                <a:cs typeface="Arial" panose="020B0604020202020204" pitchFamily="34" charset="0"/>
              </a:rPr>
              <a:t>РЕГИОНЫ</a:t>
            </a:r>
          </a:p>
        </p:txBody>
      </p:sp>
      <p:sp>
        <p:nvSpPr>
          <p:cNvPr id="67" name="object 20">
            <a:extLst>
              <a:ext uri="{FF2B5EF4-FFF2-40B4-BE49-F238E27FC236}">
                <a16:creationId xmlns:a16="http://schemas.microsoft.com/office/drawing/2014/main" id="{3FA3E792-06CF-3DA2-618F-3BD7B9ADD5C4}"/>
              </a:ext>
            </a:extLst>
          </p:cNvPr>
          <p:cNvSpPr txBox="1">
            <a:spLocks/>
          </p:cNvSpPr>
          <p:nvPr/>
        </p:nvSpPr>
        <p:spPr>
          <a:xfrm>
            <a:off x="6505218" y="4594684"/>
            <a:ext cx="1103475" cy="355396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2800" b="1" dirty="0">
                <a:solidFill>
                  <a:srgbClr val="002C50"/>
                </a:solidFill>
                <a:latin typeface="Montserrat" pitchFamily="2" charset="-52"/>
              </a:rPr>
              <a:t>85+4*</a:t>
            </a:r>
            <a:endParaRPr lang="ru-RU" sz="2000" b="1" dirty="0">
              <a:solidFill>
                <a:srgbClr val="002C50"/>
              </a:solidFill>
              <a:latin typeface="Montserrat" pitchFamily="2" charset="-52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4401AF-1F6D-C0EC-C52C-A6BD61618C41}"/>
              </a:ext>
            </a:extLst>
          </p:cNvPr>
          <p:cNvSpPr txBox="1"/>
          <p:nvPr/>
        </p:nvSpPr>
        <p:spPr>
          <a:xfrm>
            <a:off x="6422676" y="5373882"/>
            <a:ext cx="1456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92D050"/>
                </a:solidFill>
                <a:latin typeface="Montserrat Medium" pitchFamily="2" charset="-52"/>
                <a:cs typeface="Arial" panose="020B0604020202020204" pitchFamily="34" charset="0"/>
              </a:rPr>
              <a:t>ЭКСПЕРТЫ</a:t>
            </a:r>
          </a:p>
        </p:txBody>
      </p:sp>
      <p:sp>
        <p:nvSpPr>
          <p:cNvPr id="69" name="object 20">
            <a:extLst>
              <a:ext uri="{FF2B5EF4-FFF2-40B4-BE49-F238E27FC236}">
                <a16:creationId xmlns:a16="http://schemas.microsoft.com/office/drawing/2014/main" id="{FC3FAEF1-7A44-E78E-E7E3-0FC5F32744A0}"/>
              </a:ext>
            </a:extLst>
          </p:cNvPr>
          <p:cNvSpPr txBox="1">
            <a:spLocks/>
          </p:cNvSpPr>
          <p:nvPr/>
        </p:nvSpPr>
        <p:spPr>
          <a:xfrm>
            <a:off x="6500438" y="5707092"/>
            <a:ext cx="1113033" cy="355396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en-US" sz="2800" b="1" dirty="0">
                <a:solidFill>
                  <a:srgbClr val="002C50"/>
                </a:solidFill>
                <a:latin typeface="Montserrat" pitchFamily="2" charset="-52"/>
              </a:rPr>
              <a:t>&gt;</a:t>
            </a:r>
            <a:r>
              <a:rPr lang="ru-RU" sz="2800" b="1" dirty="0">
                <a:solidFill>
                  <a:srgbClr val="002C50"/>
                </a:solidFill>
                <a:latin typeface="Montserrat" pitchFamily="2" charset="-52"/>
              </a:rPr>
              <a:t>350</a:t>
            </a:r>
            <a:endParaRPr lang="ru-RU" sz="2000" b="1" dirty="0">
              <a:solidFill>
                <a:srgbClr val="002C50"/>
              </a:solidFill>
              <a:latin typeface="Montserrat" pitchFamily="2" charset="-52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0AA1FEC-7112-F8BF-FC88-275ABF22B470}"/>
              </a:ext>
            </a:extLst>
          </p:cNvPr>
          <p:cNvSpPr txBox="1"/>
          <p:nvPr/>
        </p:nvSpPr>
        <p:spPr>
          <a:xfrm>
            <a:off x="4518423" y="1653465"/>
            <a:ext cx="31952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Распоряжение Правительства </a:t>
            </a:r>
            <a:b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</a:br>
            <a:r>
              <a:rPr lang="ru-RU" sz="1200">
                <a:solidFill>
                  <a:srgbClr val="002C50"/>
                </a:solidFill>
                <a:latin typeface="Montserrat Bold" pitchFamily="2" charset="-52"/>
              </a:rPr>
              <a:t>от 11.09.2024 </a:t>
            </a: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№2461-р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787FC69-D341-2DDE-9FF4-0B6F071F1BEB}"/>
              </a:ext>
            </a:extLst>
          </p:cNvPr>
          <p:cNvSpPr txBox="1"/>
          <p:nvPr/>
        </p:nvSpPr>
        <p:spPr>
          <a:xfrm>
            <a:off x="4593835" y="2151459"/>
            <a:ext cx="4469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ИСХОДНЫЕ</a:t>
            </a:r>
            <a:r>
              <a:rPr lang="ru-RU" sz="1600" dirty="0">
                <a:solidFill>
                  <a:srgbClr val="16161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ДАННЫЕ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54BB216-8F1C-6AC2-60CF-B81B2BC4A5D0}"/>
              </a:ext>
            </a:extLst>
          </p:cNvPr>
          <p:cNvSpPr txBox="1"/>
          <p:nvPr/>
        </p:nvSpPr>
        <p:spPr>
          <a:xfrm>
            <a:off x="4559881" y="1241858"/>
            <a:ext cx="4469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МЕТОДИКА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EC729F-131E-8D10-570F-9705988B3B01}"/>
              </a:ext>
            </a:extLst>
          </p:cNvPr>
          <p:cNvSpPr txBox="1"/>
          <p:nvPr/>
        </p:nvSpPr>
        <p:spPr>
          <a:xfrm>
            <a:off x="8203591" y="1241858"/>
            <a:ext cx="1720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ПРОЦЕСС</a:t>
            </a:r>
          </a:p>
        </p:txBody>
      </p:sp>
      <p:sp>
        <p:nvSpPr>
          <p:cNvPr id="90" name="Стрелка: вниз 89">
            <a:extLst>
              <a:ext uri="{FF2B5EF4-FFF2-40B4-BE49-F238E27FC236}">
                <a16:creationId xmlns:a16="http://schemas.microsoft.com/office/drawing/2014/main" id="{F87CC3EA-E9EC-7B7D-4BF5-178CCFA56F5E}"/>
              </a:ext>
            </a:extLst>
          </p:cNvPr>
          <p:cNvSpPr/>
          <p:nvPr/>
        </p:nvSpPr>
        <p:spPr>
          <a:xfrm>
            <a:off x="8971533" y="1653465"/>
            <a:ext cx="275336" cy="4463575"/>
          </a:xfrm>
          <a:prstGeom prst="downArrow">
            <a:avLst/>
          </a:prstGeom>
          <a:noFill/>
          <a:ln>
            <a:solidFill>
              <a:srgbClr val="002C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3" name="Группа 92">
            <a:extLst>
              <a:ext uri="{FF2B5EF4-FFF2-40B4-BE49-F238E27FC236}">
                <a16:creationId xmlns:a16="http://schemas.microsoft.com/office/drawing/2014/main" id="{7B0C34B2-017D-7375-8FB5-1B6ED3C34FB8}"/>
              </a:ext>
            </a:extLst>
          </p:cNvPr>
          <p:cNvGrpSpPr/>
          <p:nvPr/>
        </p:nvGrpSpPr>
        <p:grpSpPr>
          <a:xfrm>
            <a:off x="8965239" y="1760595"/>
            <a:ext cx="287923" cy="286511"/>
            <a:chOff x="9232363" y="2111115"/>
            <a:chExt cx="287923" cy="286511"/>
          </a:xfrm>
        </p:grpSpPr>
        <p:sp>
          <p:nvSpPr>
            <p:cNvPr id="91" name="Круг: прозрачная заливка 90">
              <a:extLst>
                <a:ext uri="{FF2B5EF4-FFF2-40B4-BE49-F238E27FC236}">
                  <a16:creationId xmlns:a16="http://schemas.microsoft.com/office/drawing/2014/main" id="{CE5C1D92-D83A-35E1-F7B9-C4CED8B87F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32363" y="2111115"/>
              <a:ext cx="287923" cy="286511"/>
            </a:xfrm>
            <a:prstGeom prst="donut">
              <a:avLst/>
            </a:prstGeom>
            <a:solidFill>
              <a:srgbClr val="002C50"/>
            </a:solidFill>
            <a:ln>
              <a:solidFill>
                <a:srgbClr val="002C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2" name="Овал 91">
              <a:extLst>
                <a:ext uri="{FF2B5EF4-FFF2-40B4-BE49-F238E27FC236}">
                  <a16:creationId xmlns:a16="http://schemas.microsoft.com/office/drawing/2014/main" id="{84A3C6D6-1C81-6D79-4DA6-4A257665CC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2968" y="2190660"/>
              <a:ext cx="126713" cy="127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0" name="Группа 109">
            <a:extLst>
              <a:ext uri="{FF2B5EF4-FFF2-40B4-BE49-F238E27FC236}">
                <a16:creationId xmlns:a16="http://schemas.microsoft.com/office/drawing/2014/main" id="{6E7A5FD1-038D-8AAD-EB1A-FCBB41C23674}"/>
              </a:ext>
            </a:extLst>
          </p:cNvPr>
          <p:cNvGrpSpPr/>
          <p:nvPr/>
        </p:nvGrpSpPr>
        <p:grpSpPr>
          <a:xfrm>
            <a:off x="8259115" y="1760595"/>
            <a:ext cx="1186259" cy="525647"/>
            <a:chOff x="8259115" y="2111115"/>
            <a:chExt cx="1186259" cy="525647"/>
          </a:xfrm>
        </p:grpSpPr>
        <p:sp>
          <p:nvSpPr>
            <p:cNvPr id="97" name="object 20">
              <a:extLst>
                <a:ext uri="{FF2B5EF4-FFF2-40B4-BE49-F238E27FC236}">
                  <a16:creationId xmlns:a16="http://schemas.microsoft.com/office/drawing/2014/main" id="{C439C398-125C-DD2F-1875-B52067E55931}"/>
                </a:ext>
              </a:extLst>
            </p:cNvPr>
            <p:cNvSpPr txBox="1">
              <a:spLocks/>
            </p:cNvSpPr>
            <p:nvPr/>
          </p:nvSpPr>
          <p:spPr>
            <a:xfrm>
              <a:off x="8332341" y="2111115"/>
              <a:ext cx="1113033" cy="355396"/>
            </a:xfrm>
            <a:prstGeom prst="rect">
              <a:avLst/>
            </a:prstGeom>
          </p:spPr>
          <p:txBody>
            <a:bodyPr vert="horz" wrap="square" lIns="0" tIns="10583" rIns="0" bIns="0" rtlCol="0">
              <a:spAutoFit/>
            </a:bodyPr>
            <a:lstStyle>
              <a:lvl1pPr marL="12700">
                <a:lnSpc>
                  <a:spcPct val="80000"/>
                </a:lnSpc>
                <a:spcBef>
                  <a:spcPts val="100"/>
                </a:spcBef>
                <a:defRPr sz="5000" b="0" i="0">
                  <a:solidFill>
                    <a:srgbClr val="0A2288"/>
                  </a:solidFill>
                  <a:latin typeface="Dela Gothic One" panose="00000500000000000000" pitchFamily="2" charset="-128"/>
                  <a:ea typeface="Dela Gothic One" panose="00000500000000000000" pitchFamily="2" charset="-128"/>
                  <a:cs typeface="Verdana"/>
                </a:defRPr>
              </a:lvl1pPr>
            </a:lstStyle>
            <a:p>
              <a:r>
                <a:rPr lang="ru-RU" sz="2800" b="1" dirty="0">
                  <a:solidFill>
                    <a:srgbClr val="002C50"/>
                  </a:solidFill>
                  <a:latin typeface="Montserrat" pitchFamily="2" charset="-52"/>
                </a:rPr>
                <a:t>15</a:t>
              </a:r>
              <a:endParaRPr lang="ru-RU" sz="2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1AD76DDC-86AF-5206-7FF5-9A157B9775F1}"/>
                </a:ext>
              </a:extLst>
            </p:cNvPr>
            <p:cNvSpPr/>
            <p:nvPr/>
          </p:nvSpPr>
          <p:spPr>
            <a:xfrm>
              <a:off x="8259115" y="2375152"/>
              <a:ext cx="69480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b="1" dirty="0">
                  <a:solidFill>
                    <a:srgbClr val="002C50"/>
                  </a:solidFill>
                  <a:latin typeface="Montserrat" pitchFamily="2" charset="-52"/>
                </a:rPr>
                <a:t>ИЮНЯ</a:t>
              </a:r>
              <a:endParaRPr lang="ru-RU" sz="1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</p:grp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4D8DB061-AC84-1DD1-9866-ED2FD7C43EBA}"/>
              </a:ext>
            </a:extLst>
          </p:cNvPr>
          <p:cNvGrpSpPr/>
          <p:nvPr/>
        </p:nvGrpSpPr>
        <p:grpSpPr>
          <a:xfrm>
            <a:off x="8259115" y="2925960"/>
            <a:ext cx="1186259" cy="525647"/>
            <a:chOff x="8259115" y="2853350"/>
            <a:chExt cx="1186259" cy="525647"/>
          </a:xfrm>
        </p:grpSpPr>
        <p:sp>
          <p:nvSpPr>
            <p:cNvPr id="99" name="object 20">
              <a:extLst>
                <a:ext uri="{FF2B5EF4-FFF2-40B4-BE49-F238E27FC236}">
                  <a16:creationId xmlns:a16="http://schemas.microsoft.com/office/drawing/2014/main" id="{276B8A0C-6E46-F6FD-252D-BFB39B9FE394}"/>
                </a:ext>
              </a:extLst>
            </p:cNvPr>
            <p:cNvSpPr txBox="1">
              <a:spLocks/>
            </p:cNvSpPr>
            <p:nvPr/>
          </p:nvSpPr>
          <p:spPr>
            <a:xfrm>
              <a:off x="8332341" y="2853350"/>
              <a:ext cx="1113033" cy="355396"/>
            </a:xfrm>
            <a:prstGeom prst="rect">
              <a:avLst/>
            </a:prstGeom>
          </p:spPr>
          <p:txBody>
            <a:bodyPr vert="horz" wrap="square" lIns="0" tIns="10583" rIns="0" bIns="0" rtlCol="0">
              <a:spAutoFit/>
            </a:bodyPr>
            <a:lstStyle>
              <a:lvl1pPr marL="12700">
                <a:lnSpc>
                  <a:spcPct val="80000"/>
                </a:lnSpc>
                <a:spcBef>
                  <a:spcPts val="100"/>
                </a:spcBef>
                <a:defRPr sz="5000" b="0" i="0">
                  <a:solidFill>
                    <a:srgbClr val="0A2288"/>
                  </a:solidFill>
                  <a:latin typeface="Dela Gothic One" panose="00000500000000000000" pitchFamily="2" charset="-128"/>
                  <a:ea typeface="Dela Gothic One" panose="00000500000000000000" pitchFamily="2" charset="-128"/>
                  <a:cs typeface="Verdana"/>
                </a:defRPr>
              </a:lvl1pPr>
            </a:lstStyle>
            <a:p>
              <a:r>
                <a:rPr lang="ru-RU" sz="2800" b="1" dirty="0">
                  <a:solidFill>
                    <a:srgbClr val="002C50"/>
                  </a:solidFill>
                  <a:latin typeface="Montserrat" pitchFamily="2" charset="-52"/>
                </a:rPr>
                <a:t>1</a:t>
              </a:r>
              <a:endParaRPr lang="ru-RU" sz="2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9890429C-4C12-F324-C5AC-203D518D21DB}"/>
                </a:ext>
              </a:extLst>
            </p:cNvPr>
            <p:cNvSpPr/>
            <p:nvPr/>
          </p:nvSpPr>
          <p:spPr>
            <a:xfrm>
              <a:off x="8259115" y="3117387"/>
              <a:ext cx="69480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b="1" dirty="0">
                  <a:solidFill>
                    <a:srgbClr val="002C50"/>
                  </a:solidFill>
                  <a:latin typeface="Montserrat" pitchFamily="2" charset="-52"/>
                </a:rPr>
                <a:t>СЕНТ</a:t>
              </a:r>
              <a:endParaRPr lang="ru-RU" sz="1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</p:grp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FF46BD1B-B36F-B935-6427-B1F8306C5C8F}"/>
              </a:ext>
            </a:extLst>
          </p:cNvPr>
          <p:cNvGrpSpPr/>
          <p:nvPr/>
        </p:nvGrpSpPr>
        <p:grpSpPr>
          <a:xfrm>
            <a:off x="8259115" y="4172605"/>
            <a:ext cx="1186259" cy="525647"/>
            <a:chOff x="8269383" y="3582481"/>
            <a:chExt cx="1186259" cy="525647"/>
          </a:xfrm>
        </p:grpSpPr>
        <p:sp>
          <p:nvSpPr>
            <p:cNvPr id="101" name="object 20">
              <a:extLst>
                <a:ext uri="{FF2B5EF4-FFF2-40B4-BE49-F238E27FC236}">
                  <a16:creationId xmlns:a16="http://schemas.microsoft.com/office/drawing/2014/main" id="{1DE7EE18-B443-8400-4B9B-10158BBEFBD6}"/>
                </a:ext>
              </a:extLst>
            </p:cNvPr>
            <p:cNvSpPr txBox="1">
              <a:spLocks/>
            </p:cNvSpPr>
            <p:nvPr/>
          </p:nvSpPr>
          <p:spPr>
            <a:xfrm>
              <a:off x="8342609" y="3582481"/>
              <a:ext cx="1113033" cy="355396"/>
            </a:xfrm>
            <a:prstGeom prst="rect">
              <a:avLst/>
            </a:prstGeom>
          </p:spPr>
          <p:txBody>
            <a:bodyPr vert="horz" wrap="square" lIns="0" tIns="10583" rIns="0" bIns="0" rtlCol="0">
              <a:spAutoFit/>
            </a:bodyPr>
            <a:lstStyle>
              <a:lvl1pPr marL="12700">
                <a:lnSpc>
                  <a:spcPct val="80000"/>
                </a:lnSpc>
                <a:spcBef>
                  <a:spcPts val="100"/>
                </a:spcBef>
                <a:defRPr sz="5000" b="0" i="0">
                  <a:solidFill>
                    <a:srgbClr val="0A2288"/>
                  </a:solidFill>
                  <a:latin typeface="Dela Gothic One" panose="00000500000000000000" pitchFamily="2" charset="-128"/>
                  <a:ea typeface="Dela Gothic One" panose="00000500000000000000" pitchFamily="2" charset="-128"/>
                  <a:cs typeface="Verdana"/>
                </a:defRPr>
              </a:lvl1pPr>
            </a:lstStyle>
            <a:p>
              <a:r>
                <a:rPr lang="ru-RU" sz="2800" b="1" dirty="0">
                  <a:solidFill>
                    <a:srgbClr val="002C50"/>
                  </a:solidFill>
                  <a:latin typeface="Montserrat" pitchFamily="2" charset="-52"/>
                </a:rPr>
                <a:t>30</a:t>
              </a:r>
              <a:endParaRPr lang="ru-RU" sz="2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DA853F3D-5C8D-1DC2-44AA-E1795AC845E6}"/>
                </a:ext>
              </a:extLst>
            </p:cNvPr>
            <p:cNvSpPr/>
            <p:nvPr/>
          </p:nvSpPr>
          <p:spPr>
            <a:xfrm>
              <a:off x="8269383" y="3846518"/>
              <a:ext cx="69480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b="1" dirty="0">
                  <a:solidFill>
                    <a:srgbClr val="002C50"/>
                  </a:solidFill>
                  <a:latin typeface="Montserrat" pitchFamily="2" charset="-52"/>
                </a:rPr>
                <a:t>СЕНТ</a:t>
              </a:r>
              <a:endParaRPr lang="ru-RU" sz="1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</p:grpSp>
      <p:grpSp>
        <p:nvGrpSpPr>
          <p:cNvPr id="107" name="Группа 106">
            <a:extLst>
              <a:ext uri="{FF2B5EF4-FFF2-40B4-BE49-F238E27FC236}">
                <a16:creationId xmlns:a16="http://schemas.microsoft.com/office/drawing/2014/main" id="{AB079B73-0AB7-147D-D455-880644908650}"/>
              </a:ext>
            </a:extLst>
          </p:cNvPr>
          <p:cNvGrpSpPr/>
          <p:nvPr/>
        </p:nvGrpSpPr>
        <p:grpSpPr>
          <a:xfrm>
            <a:off x="8259115" y="4890930"/>
            <a:ext cx="1186259" cy="525647"/>
            <a:chOff x="8269383" y="4254598"/>
            <a:chExt cx="1186259" cy="525647"/>
          </a:xfrm>
        </p:grpSpPr>
        <p:sp>
          <p:nvSpPr>
            <p:cNvPr id="103" name="object 20">
              <a:extLst>
                <a:ext uri="{FF2B5EF4-FFF2-40B4-BE49-F238E27FC236}">
                  <a16:creationId xmlns:a16="http://schemas.microsoft.com/office/drawing/2014/main" id="{37BC0AAF-8B0B-7DDA-FCE4-EF9F47B0F543}"/>
                </a:ext>
              </a:extLst>
            </p:cNvPr>
            <p:cNvSpPr txBox="1">
              <a:spLocks/>
            </p:cNvSpPr>
            <p:nvPr/>
          </p:nvSpPr>
          <p:spPr>
            <a:xfrm>
              <a:off x="8342609" y="4254598"/>
              <a:ext cx="1113033" cy="357961"/>
            </a:xfrm>
            <a:prstGeom prst="rect">
              <a:avLst/>
            </a:prstGeom>
          </p:spPr>
          <p:txBody>
            <a:bodyPr vert="horz" wrap="square" lIns="0" tIns="10583" rIns="0" bIns="0" rtlCol="0">
              <a:spAutoFit/>
            </a:bodyPr>
            <a:lstStyle>
              <a:lvl1pPr marL="12700">
                <a:lnSpc>
                  <a:spcPct val="80000"/>
                </a:lnSpc>
                <a:spcBef>
                  <a:spcPts val="100"/>
                </a:spcBef>
                <a:defRPr sz="5000" b="0" i="0">
                  <a:solidFill>
                    <a:srgbClr val="0A2288"/>
                  </a:solidFill>
                  <a:latin typeface="Dela Gothic One" panose="00000500000000000000" pitchFamily="2" charset="-128"/>
                  <a:ea typeface="Dela Gothic One" panose="00000500000000000000" pitchFamily="2" charset="-128"/>
                  <a:cs typeface="Verdana"/>
                </a:defRPr>
              </a:lvl1pPr>
            </a:lstStyle>
            <a:p>
              <a:r>
                <a:rPr lang="ru-RU" sz="2800" b="1" dirty="0">
                  <a:solidFill>
                    <a:srgbClr val="002C50"/>
                  </a:solidFill>
                  <a:latin typeface="Montserrat" pitchFamily="2" charset="-52"/>
                </a:rPr>
                <a:t>15</a:t>
              </a:r>
              <a:endParaRPr lang="ru-RU" sz="2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  <p:sp>
          <p:nvSpPr>
            <p:cNvPr id="104" name="Прямоугольник 103">
              <a:extLst>
                <a:ext uri="{FF2B5EF4-FFF2-40B4-BE49-F238E27FC236}">
                  <a16:creationId xmlns:a16="http://schemas.microsoft.com/office/drawing/2014/main" id="{A8A9BD32-15AC-4153-CE74-B564F8CE127A}"/>
                </a:ext>
              </a:extLst>
            </p:cNvPr>
            <p:cNvSpPr/>
            <p:nvPr/>
          </p:nvSpPr>
          <p:spPr>
            <a:xfrm>
              <a:off x="8269383" y="4518635"/>
              <a:ext cx="69480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b="1" dirty="0">
                  <a:solidFill>
                    <a:srgbClr val="002C50"/>
                  </a:solidFill>
                  <a:latin typeface="Montserrat" pitchFamily="2" charset="-52"/>
                </a:rPr>
                <a:t>ОКТ</a:t>
              </a:r>
              <a:endParaRPr lang="ru-RU" sz="1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</p:grpSp>
      <p:grpSp>
        <p:nvGrpSpPr>
          <p:cNvPr id="111" name="Группа 110">
            <a:extLst>
              <a:ext uri="{FF2B5EF4-FFF2-40B4-BE49-F238E27FC236}">
                <a16:creationId xmlns:a16="http://schemas.microsoft.com/office/drawing/2014/main" id="{E0994B1A-3E42-BCA4-87A1-046471393930}"/>
              </a:ext>
            </a:extLst>
          </p:cNvPr>
          <p:cNvGrpSpPr/>
          <p:nvPr/>
        </p:nvGrpSpPr>
        <p:grpSpPr>
          <a:xfrm>
            <a:off x="8259115" y="5568613"/>
            <a:ext cx="1186259" cy="525647"/>
            <a:chOff x="8269383" y="4254598"/>
            <a:chExt cx="1186259" cy="525647"/>
          </a:xfrm>
        </p:grpSpPr>
        <p:sp>
          <p:nvSpPr>
            <p:cNvPr id="112" name="object 20">
              <a:extLst>
                <a:ext uri="{FF2B5EF4-FFF2-40B4-BE49-F238E27FC236}">
                  <a16:creationId xmlns:a16="http://schemas.microsoft.com/office/drawing/2014/main" id="{16AE95F0-A321-9638-5D3F-B6F20F640471}"/>
                </a:ext>
              </a:extLst>
            </p:cNvPr>
            <p:cNvSpPr txBox="1">
              <a:spLocks/>
            </p:cNvSpPr>
            <p:nvPr/>
          </p:nvSpPr>
          <p:spPr>
            <a:xfrm>
              <a:off x="8342609" y="4254598"/>
              <a:ext cx="1113033" cy="357961"/>
            </a:xfrm>
            <a:prstGeom prst="rect">
              <a:avLst/>
            </a:prstGeom>
          </p:spPr>
          <p:txBody>
            <a:bodyPr vert="horz" wrap="square" lIns="0" tIns="10583" rIns="0" bIns="0" rtlCol="0">
              <a:spAutoFit/>
            </a:bodyPr>
            <a:lstStyle>
              <a:lvl1pPr marL="12700">
                <a:lnSpc>
                  <a:spcPct val="80000"/>
                </a:lnSpc>
                <a:spcBef>
                  <a:spcPts val="100"/>
                </a:spcBef>
                <a:defRPr sz="5000" b="0" i="0">
                  <a:solidFill>
                    <a:srgbClr val="0A2288"/>
                  </a:solidFill>
                  <a:latin typeface="Dela Gothic One" panose="00000500000000000000" pitchFamily="2" charset="-128"/>
                  <a:ea typeface="Dela Gothic One" panose="00000500000000000000" pitchFamily="2" charset="-128"/>
                  <a:cs typeface="Verdana"/>
                </a:defRPr>
              </a:lvl1pPr>
            </a:lstStyle>
            <a:p>
              <a:r>
                <a:rPr lang="ru-RU" sz="2800" b="1" dirty="0">
                  <a:solidFill>
                    <a:srgbClr val="002C50"/>
                  </a:solidFill>
                  <a:latin typeface="Montserrat" pitchFamily="2" charset="-52"/>
                </a:rPr>
                <a:t>31</a:t>
              </a:r>
              <a:endParaRPr lang="ru-RU" sz="2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  <p:sp>
          <p:nvSpPr>
            <p:cNvPr id="113" name="Прямоугольник 112">
              <a:extLst>
                <a:ext uri="{FF2B5EF4-FFF2-40B4-BE49-F238E27FC236}">
                  <a16:creationId xmlns:a16="http://schemas.microsoft.com/office/drawing/2014/main" id="{5EAB3ACE-58E6-9300-268E-57A3E82A2D38}"/>
                </a:ext>
              </a:extLst>
            </p:cNvPr>
            <p:cNvSpPr/>
            <p:nvPr/>
          </p:nvSpPr>
          <p:spPr>
            <a:xfrm>
              <a:off x="8269383" y="4518635"/>
              <a:ext cx="69480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b="1" dirty="0">
                  <a:solidFill>
                    <a:srgbClr val="002C50"/>
                  </a:solidFill>
                  <a:latin typeface="Montserrat" pitchFamily="2" charset="-52"/>
                </a:rPr>
                <a:t>ОКТ</a:t>
              </a:r>
              <a:endParaRPr lang="ru-RU" sz="1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</p:grpSp>
      <p:grpSp>
        <p:nvGrpSpPr>
          <p:cNvPr id="114" name="Группа 113">
            <a:extLst>
              <a:ext uri="{FF2B5EF4-FFF2-40B4-BE49-F238E27FC236}">
                <a16:creationId xmlns:a16="http://schemas.microsoft.com/office/drawing/2014/main" id="{A0841F66-5C3B-82DB-F649-07B8124B2F0B}"/>
              </a:ext>
            </a:extLst>
          </p:cNvPr>
          <p:cNvGrpSpPr/>
          <p:nvPr/>
        </p:nvGrpSpPr>
        <p:grpSpPr>
          <a:xfrm>
            <a:off x="8965239" y="5557221"/>
            <a:ext cx="287923" cy="286511"/>
            <a:chOff x="9232363" y="2111115"/>
            <a:chExt cx="287923" cy="286511"/>
          </a:xfrm>
        </p:grpSpPr>
        <p:sp>
          <p:nvSpPr>
            <p:cNvPr id="115" name="Круг: прозрачная заливка 114">
              <a:extLst>
                <a:ext uri="{FF2B5EF4-FFF2-40B4-BE49-F238E27FC236}">
                  <a16:creationId xmlns:a16="http://schemas.microsoft.com/office/drawing/2014/main" id="{EA679327-E0EF-3D8E-3D3B-C401E1B2E1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32363" y="2111115"/>
              <a:ext cx="287923" cy="286511"/>
            </a:xfrm>
            <a:prstGeom prst="donut">
              <a:avLst/>
            </a:prstGeom>
            <a:solidFill>
              <a:srgbClr val="002C50"/>
            </a:solidFill>
            <a:ln>
              <a:solidFill>
                <a:srgbClr val="002C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6" name="Овал 115">
              <a:extLst>
                <a:ext uri="{FF2B5EF4-FFF2-40B4-BE49-F238E27FC236}">
                  <a16:creationId xmlns:a16="http://schemas.microsoft.com/office/drawing/2014/main" id="{4A5BE5D9-FD5F-026A-CBFA-77529E9601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2968" y="2190660"/>
              <a:ext cx="126713" cy="127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>
            <a:extLst>
              <a:ext uri="{FF2B5EF4-FFF2-40B4-BE49-F238E27FC236}">
                <a16:creationId xmlns:a16="http://schemas.microsoft.com/office/drawing/2014/main" id="{16CAE7B7-094A-8FD0-57D3-261D95B8ED7B}"/>
              </a:ext>
            </a:extLst>
          </p:cNvPr>
          <p:cNvGrpSpPr/>
          <p:nvPr/>
        </p:nvGrpSpPr>
        <p:grpSpPr>
          <a:xfrm>
            <a:off x="8965239" y="4882384"/>
            <a:ext cx="287923" cy="286511"/>
            <a:chOff x="9232363" y="2111115"/>
            <a:chExt cx="287923" cy="286511"/>
          </a:xfrm>
        </p:grpSpPr>
        <p:sp>
          <p:nvSpPr>
            <p:cNvPr id="118" name="Круг: прозрачная заливка 117">
              <a:extLst>
                <a:ext uri="{FF2B5EF4-FFF2-40B4-BE49-F238E27FC236}">
                  <a16:creationId xmlns:a16="http://schemas.microsoft.com/office/drawing/2014/main" id="{8440EF8B-E314-CFE4-8B68-F138011D6D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32363" y="2111115"/>
              <a:ext cx="287923" cy="286511"/>
            </a:xfrm>
            <a:prstGeom prst="donut">
              <a:avLst/>
            </a:prstGeom>
            <a:solidFill>
              <a:srgbClr val="002C50"/>
            </a:solidFill>
            <a:ln>
              <a:solidFill>
                <a:srgbClr val="002C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9" name="Овал 118">
              <a:extLst>
                <a:ext uri="{FF2B5EF4-FFF2-40B4-BE49-F238E27FC236}">
                  <a16:creationId xmlns:a16="http://schemas.microsoft.com/office/drawing/2014/main" id="{41B4FA8B-1595-1657-5159-38A876C7FD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2968" y="2190660"/>
              <a:ext cx="126713" cy="127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119">
            <a:extLst>
              <a:ext uri="{FF2B5EF4-FFF2-40B4-BE49-F238E27FC236}">
                <a16:creationId xmlns:a16="http://schemas.microsoft.com/office/drawing/2014/main" id="{9143857A-79D8-0719-D637-3F09BDAE07C0}"/>
              </a:ext>
            </a:extLst>
          </p:cNvPr>
          <p:cNvGrpSpPr/>
          <p:nvPr/>
        </p:nvGrpSpPr>
        <p:grpSpPr>
          <a:xfrm>
            <a:off x="8965239" y="4166908"/>
            <a:ext cx="287923" cy="286511"/>
            <a:chOff x="9232363" y="2111115"/>
            <a:chExt cx="287923" cy="286511"/>
          </a:xfrm>
        </p:grpSpPr>
        <p:sp>
          <p:nvSpPr>
            <p:cNvPr id="121" name="Круг: прозрачная заливка 120">
              <a:extLst>
                <a:ext uri="{FF2B5EF4-FFF2-40B4-BE49-F238E27FC236}">
                  <a16:creationId xmlns:a16="http://schemas.microsoft.com/office/drawing/2014/main" id="{FEF7FFDA-1F35-B49B-C3AC-BFC1EFA9F0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32363" y="2111115"/>
              <a:ext cx="287923" cy="286511"/>
            </a:xfrm>
            <a:prstGeom prst="donut">
              <a:avLst/>
            </a:prstGeom>
            <a:solidFill>
              <a:srgbClr val="002C50"/>
            </a:solidFill>
            <a:ln>
              <a:solidFill>
                <a:srgbClr val="002C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22" name="Овал 121">
              <a:extLst>
                <a:ext uri="{FF2B5EF4-FFF2-40B4-BE49-F238E27FC236}">
                  <a16:creationId xmlns:a16="http://schemas.microsoft.com/office/drawing/2014/main" id="{1861C4EE-3AF2-0473-6FC8-B3CF8E843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2968" y="2190660"/>
              <a:ext cx="126713" cy="127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>
            <a:extLst>
              <a:ext uri="{FF2B5EF4-FFF2-40B4-BE49-F238E27FC236}">
                <a16:creationId xmlns:a16="http://schemas.microsoft.com/office/drawing/2014/main" id="{38D9733E-CEC1-795B-7E6B-64C947A00A86}"/>
              </a:ext>
            </a:extLst>
          </p:cNvPr>
          <p:cNvGrpSpPr/>
          <p:nvPr/>
        </p:nvGrpSpPr>
        <p:grpSpPr>
          <a:xfrm>
            <a:off x="8965239" y="2923112"/>
            <a:ext cx="287923" cy="286511"/>
            <a:chOff x="9232363" y="2111115"/>
            <a:chExt cx="287923" cy="286511"/>
          </a:xfrm>
        </p:grpSpPr>
        <p:sp>
          <p:nvSpPr>
            <p:cNvPr id="124" name="Круг: прозрачная заливка 123">
              <a:extLst>
                <a:ext uri="{FF2B5EF4-FFF2-40B4-BE49-F238E27FC236}">
                  <a16:creationId xmlns:a16="http://schemas.microsoft.com/office/drawing/2014/main" id="{DEA5441A-1F3A-6A5E-6B82-53927C8B3E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32363" y="2111115"/>
              <a:ext cx="287923" cy="286511"/>
            </a:xfrm>
            <a:prstGeom prst="donut">
              <a:avLst/>
            </a:prstGeom>
            <a:solidFill>
              <a:srgbClr val="002C50"/>
            </a:solidFill>
            <a:ln>
              <a:solidFill>
                <a:srgbClr val="002C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25" name="Овал 124">
              <a:extLst>
                <a:ext uri="{FF2B5EF4-FFF2-40B4-BE49-F238E27FC236}">
                  <a16:creationId xmlns:a16="http://schemas.microsoft.com/office/drawing/2014/main" id="{89C494A4-9E77-77C7-276E-1D7B0F3001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2968" y="2190660"/>
              <a:ext cx="126713" cy="127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E907A750-40F5-592A-9AFF-B05FFB0E3730}"/>
              </a:ext>
            </a:extLst>
          </p:cNvPr>
          <p:cNvSpPr txBox="1"/>
          <p:nvPr/>
        </p:nvSpPr>
        <p:spPr>
          <a:xfrm>
            <a:off x="9351342" y="1707460"/>
            <a:ext cx="26179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Завершены опросы работодателей и экспертов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037D2E7-BDC4-076B-E9BA-04F8DDDEA259}"/>
              </a:ext>
            </a:extLst>
          </p:cNvPr>
          <p:cNvSpPr txBox="1"/>
          <p:nvPr/>
        </p:nvSpPr>
        <p:spPr>
          <a:xfrm>
            <a:off x="9375645" y="2806849"/>
            <a:ext cx="26179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Подготовлена инфраструктура </a:t>
            </a:r>
            <a:b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</a:b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для прогнозирования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C91E5E0-17DB-059A-8A1A-2286C562862A}"/>
              </a:ext>
            </a:extLst>
          </p:cNvPr>
          <p:cNvSpPr txBox="1"/>
          <p:nvPr/>
        </p:nvSpPr>
        <p:spPr>
          <a:xfrm>
            <a:off x="9357835" y="4079330"/>
            <a:ext cx="26179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Сформированы предварительные региональные прогнозы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A690600-9224-1314-5269-CE649A79F019}"/>
              </a:ext>
            </a:extLst>
          </p:cNvPr>
          <p:cNvSpPr txBox="1"/>
          <p:nvPr/>
        </p:nvSpPr>
        <p:spPr>
          <a:xfrm>
            <a:off x="9356560" y="4797614"/>
            <a:ext cx="2794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Совместная экспертиза Минэкономразвития и Минтруда России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121A08-D935-B266-1507-FDBE94C65166}"/>
              </a:ext>
            </a:extLst>
          </p:cNvPr>
          <p:cNvSpPr txBox="1"/>
          <p:nvPr/>
        </p:nvSpPr>
        <p:spPr>
          <a:xfrm>
            <a:off x="9357835" y="5464909"/>
            <a:ext cx="26179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Подготовлены итоговые версии региональных прогнозов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87C55A22-7EF3-6616-4352-131395FDD86E}"/>
              </a:ext>
            </a:extLst>
          </p:cNvPr>
          <p:cNvGrpSpPr/>
          <p:nvPr/>
        </p:nvGrpSpPr>
        <p:grpSpPr>
          <a:xfrm>
            <a:off x="8264195" y="2341760"/>
            <a:ext cx="1186259" cy="525647"/>
            <a:chOff x="8259115" y="2853350"/>
            <a:chExt cx="1186259" cy="525647"/>
          </a:xfrm>
        </p:grpSpPr>
        <p:sp>
          <p:nvSpPr>
            <p:cNvPr id="3" name="object 20">
              <a:extLst>
                <a:ext uri="{FF2B5EF4-FFF2-40B4-BE49-F238E27FC236}">
                  <a16:creationId xmlns:a16="http://schemas.microsoft.com/office/drawing/2014/main" id="{BC567863-B32C-DD8F-F2E5-94816BB4C311}"/>
                </a:ext>
              </a:extLst>
            </p:cNvPr>
            <p:cNvSpPr txBox="1">
              <a:spLocks/>
            </p:cNvSpPr>
            <p:nvPr/>
          </p:nvSpPr>
          <p:spPr>
            <a:xfrm>
              <a:off x="8332341" y="2853350"/>
              <a:ext cx="1113033" cy="355396"/>
            </a:xfrm>
            <a:prstGeom prst="rect">
              <a:avLst/>
            </a:prstGeom>
          </p:spPr>
          <p:txBody>
            <a:bodyPr vert="horz" wrap="square" lIns="0" tIns="10583" rIns="0" bIns="0" rtlCol="0">
              <a:spAutoFit/>
            </a:bodyPr>
            <a:lstStyle>
              <a:lvl1pPr marL="12700">
                <a:lnSpc>
                  <a:spcPct val="80000"/>
                </a:lnSpc>
                <a:spcBef>
                  <a:spcPts val="100"/>
                </a:spcBef>
                <a:defRPr sz="5000" b="0" i="0">
                  <a:solidFill>
                    <a:srgbClr val="0A2288"/>
                  </a:solidFill>
                  <a:latin typeface="Dela Gothic One" panose="00000500000000000000" pitchFamily="2" charset="-128"/>
                  <a:ea typeface="Dela Gothic One" panose="00000500000000000000" pitchFamily="2" charset="-128"/>
                  <a:cs typeface="Verdana"/>
                </a:defRPr>
              </a:lvl1pPr>
            </a:lstStyle>
            <a:p>
              <a:r>
                <a:rPr lang="ru-RU" sz="2800" b="1" dirty="0">
                  <a:solidFill>
                    <a:srgbClr val="002C50"/>
                  </a:solidFill>
                  <a:latin typeface="Montserrat" pitchFamily="2" charset="-52"/>
                </a:rPr>
                <a:t>14</a:t>
              </a:r>
              <a:endParaRPr lang="ru-RU" sz="2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AE441637-DA81-A48F-3F2B-D3515FE2E729}"/>
                </a:ext>
              </a:extLst>
            </p:cNvPr>
            <p:cNvSpPr/>
            <p:nvPr/>
          </p:nvSpPr>
          <p:spPr>
            <a:xfrm>
              <a:off x="8259115" y="3117387"/>
              <a:ext cx="694807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100" b="1" dirty="0">
                  <a:solidFill>
                    <a:srgbClr val="002C50"/>
                  </a:solidFill>
                  <a:latin typeface="Montserrat" pitchFamily="2" charset="-52"/>
                </a:rPr>
                <a:t>АВГ</a:t>
              </a:r>
              <a:endParaRPr lang="ru-RU" sz="1000" b="1" dirty="0">
                <a:solidFill>
                  <a:srgbClr val="002C50"/>
                </a:solidFill>
                <a:latin typeface="Montserrat" pitchFamily="2" charset="-52"/>
              </a:endParaRP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D599D7BD-A95C-9B76-AD6B-244059F3AE28}"/>
              </a:ext>
            </a:extLst>
          </p:cNvPr>
          <p:cNvGrpSpPr/>
          <p:nvPr/>
        </p:nvGrpSpPr>
        <p:grpSpPr>
          <a:xfrm>
            <a:off x="8970319" y="2338912"/>
            <a:ext cx="287923" cy="286511"/>
            <a:chOff x="9232363" y="2111115"/>
            <a:chExt cx="287923" cy="286511"/>
          </a:xfrm>
        </p:grpSpPr>
        <p:sp>
          <p:nvSpPr>
            <p:cNvPr id="9" name="Круг: прозрачная заливка 8">
              <a:extLst>
                <a:ext uri="{FF2B5EF4-FFF2-40B4-BE49-F238E27FC236}">
                  <a16:creationId xmlns:a16="http://schemas.microsoft.com/office/drawing/2014/main" id="{8E307439-F634-2FDD-58F8-DCFE06D3E2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32363" y="2111115"/>
              <a:ext cx="287923" cy="286511"/>
            </a:xfrm>
            <a:prstGeom prst="donut">
              <a:avLst/>
            </a:prstGeom>
            <a:solidFill>
              <a:srgbClr val="002C50"/>
            </a:solidFill>
            <a:ln>
              <a:solidFill>
                <a:srgbClr val="002C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187D1842-B185-4621-5E53-9D775BAA77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2968" y="2190660"/>
              <a:ext cx="126713" cy="127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A41E10C-FD6D-AF6E-B717-727C753283CD}"/>
              </a:ext>
            </a:extLst>
          </p:cNvPr>
          <p:cNvSpPr txBox="1"/>
          <p:nvPr/>
        </p:nvSpPr>
        <p:spPr>
          <a:xfrm>
            <a:off x="9357835" y="2247763"/>
            <a:ext cx="26179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Заседание МРГ по прогнозу (организационное)</a:t>
            </a:r>
          </a:p>
        </p:txBody>
      </p:sp>
      <p:sp>
        <p:nvSpPr>
          <p:cNvPr id="13" name="object 20">
            <a:extLst>
              <a:ext uri="{FF2B5EF4-FFF2-40B4-BE49-F238E27FC236}">
                <a16:creationId xmlns:a16="http://schemas.microsoft.com/office/drawing/2014/main" id="{6AA4E931-A617-9F7B-49DA-28D467FDBF78}"/>
              </a:ext>
            </a:extLst>
          </p:cNvPr>
          <p:cNvSpPr txBox="1">
            <a:spLocks/>
          </p:cNvSpPr>
          <p:nvPr/>
        </p:nvSpPr>
        <p:spPr>
          <a:xfrm>
            <a:off x="8397405" y="3541124"/>
            <a:ext cx="1113033" cy="355396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2800" b="1" dirty="0">
                <a:solidFill>
                  <a:srgbClr val="002C50"/>
                </a:solidFill>
                <a:latin typeface="Montserrat" pitchFamily="2" charset="-52"/>
              </a:rPr>
              <a:t>…</a:t>
            </a:r>
            <a:endParaRPr lang="ru-RU" sz="2000" b="1" dirty="0">
              <a:solidFill>
                <a:srgbClr val="002C50"/>
              </a:solidFill>
              <a:latin typeface="Montserrat" pitchFamily="2" charset="-52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EDAF8460-A7E5-45A7-4D46-8988AB02ACEC}"/>
              </a:ext>
            </a:extLst>
          </p:cNvPr>
          <p:cNvCxnSpPr/>
          <p:nvPr/>
        </p:nvCxnSpPr>
        <p:spPr>
          <a:xfrm>
            <a:off x="9109200" y="3451607"/>
            <a:ext cx="0" cy="573199"/>
          </a:xfrm>
          <a:prstGeom prst="straightConnector1">
            <a:avLst/>
          </a:prstGeom>
          <a:ln>
            <a:solidFill>
              <a:srgbClr val="92D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BF92D0D-E53E-378E-FC9D-C9364B30318A}"/>
              </a:ext>
            </a:extLst>
          </p:cNvPr>
          <p:cNvSpPr txBox="1"/>
          <p:nvPr/>
        </p:nvSpPr>
        <p:spPr>
          <a:xfrm>
            <a:off x="9369018" y="3434080"/>
            <a:ext cx="26179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1200" dirty="0">
                <a:solidFill>
                  <a:srgbClr val="002C50"/>
                </a:solidFill>
                <a:latin typeface="Montserrat Bold" pitchFamily="2" charset="-52"/>
              </a:rPr>
              <a:t>Еженедельные семинары и обучение (видео-инструкции) по прогнозу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8102D2E8-0586-0E81-D970-D1B96E1DF811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EB4185F-09C5-C87D-0AC7-5799F726E76E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3EB7F562-6062-38D1-9828-2ACF53858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398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0DD1A-6990-EF34-C35A-2C713EA3F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87C6386-2272-863B-A614-66099EF8C991}"/>
              </a:ext>
            </a:extLst>
          </p:cNvPr>
          <p:cNvSpPr txBox="1">
            <a:spLocks/>
          </p:cNvSpPr>
          <p:nvPr/>
        </p:nvSpPr>
        <p:spPr>
          <a:xfrm>
            <a:off x="1676397" y="274459"/>
            <a:ext cx="10381787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НАЦИОНАЛЬНЫЙ ПРОЕКТ «КАДРЫ»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3772CE-8DE9-3ACE-00C7-EF6D74C58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18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8BFA9F-4A78-C5BB-F00D-DD863C17EEFA}"/>
              </a:ext>
            </a:extLst>
          </p:cNvPr>
          <p:cNvSpPr txBox="1"/>
          <p:nvPr/>
        </p:nvSpPr>
        <p:spPr>
          <a:xfrm>
            <a:off x="426384" y="1249051"/>
            <a:ext cx="6791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ЦЕЛЕВЫЕ УРОВНИ ТРУДОУСТРОЙСТВА ВЫПУСКНИКОВ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C1B340EB-F31F-4D25-B08B-35E001D57F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038013"/>
              </p:ext>
            </p:extLst>
          </p:nvPr>
        </p:nvGraphicFramePr>
        <p:xfrm>
          <a:off x="554810" y="1651739"/>
          <a:ext cx="6262094" cy="4363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8C448BD-9483-950F-B662-9F12A2C303D4}"/>
              </a:ext>
            </a:extLst>
          </p:cNvPr>
          <p:cNvSpPr txBox="1"/>
          <p:nvPr/>
        </p:nvSpPr>
        <p:spPr>
          <a:xfrm>
            <a:off x="6959037" y="1233017"/>
            <a:ext cx="4678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ПРОФОРИЕНТАЦИЯ </a:t>
            </a:r>
            <a:b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</a:b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И МАРШРУТИЗАЦИЯ ОБУЧАЮЩИХСЯ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BA74C6-435B-8287-5160-FDB9DD3EDA19}"/>
              </a:ext>
            </a:extLst>
          </p:cNvPr>
          <p:cNvSpPr txBox="1"/>
          <p:nvPr/>
        </p:nvSpPr>
        <p:spPr>
          <a:xfrm>
            <a:off x="7382125" y="1944898"/>
            <a:ext cx="2763606" cy="1069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18745" lvl="0">
              <a:lnSpc>
                <a:spcPct val="107000"/>
              </a:lnSpc>
              <a:spcAft>
                <a:spcPts val="600"/>
              </a:spcAft>
            </a:pPr>
            <a:r>
              <a:rPr lang="ru-RU" sz="1200" b="1" dirty="0">
                <a:solidFill>
                  <a:srgbClr val="002C50"/>
                </a:solidFill>
                <a:latin typeface="Montserrat" panose="00000500000000000000" pitchFamily="2" charset="-52"/>
              </a:rPr>
              <a:t>Пилотная апробация: </a:t>
            </a: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отработка взаимодействия образовательных организаций, кадровых центров и работодателей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E4DA76-CA80-22A7-243F-FC98E44B8217}"/>
              </a:ext>
            </a:extLst>
          </p:cNvPr>
          <p:cNvSpPr txBox="1"/>
          <p:nvPr/>
        </p:nvSpPr>
        <p:spPr>
          <a:xfrm>
            <a:off x="7379918" y="3177034"/>
            <a:ext cx="25192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>
                <a:solidFill>
                  <a:srgbClr val="002C50"/>
                </a:solidFill>
                <a:latin typeface="Montserrat" panose="00000500000000000000" pitchFamily="2" charset="-52"/>
              </a:rPr>
              <a:t>105 тыс. </a:t>
            </a:r>
            <a:r>
              <a:rPr lang="ru-RU" sz="1200" b="1" dirty="0">
                <a:solidFill>
                  <a:srgbClr val="002C50"/>
                </a:solidFill>
                <a:latin typeface="Montserrat" panose="00000500000000000000" pitchFamily="2" charset="-52"/>
              </a:rPr>
              <a:t>школьников</a:t>
            </a:r>
          </a:p>
          <a:p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8 и 9 классов посетили </a:t>
            </a:r>
            <a:r>
              <a:rPr lang="ru-RU" sz="1200" dirty="0" err="1">
                <a:solidFill>
                  <a:srgbClr val="002C50"/>
                </a:solidFill>
                <a:latin typeface="Montserrat" panose="00000500000000000000" pitchFamily="2" charset="-52"/>
              </a:rPr>
              <a:t>профтуры</a:t>
            </a:r>
            <a:endParaRPr lang="ru-RU" sz="1200" dirty="0">
              <a:solidFill>
                <a:srgbClr val="002C50"/>
              </a:solidFill>
              <a:latin typeface="Montserrat" panose="00000500000000000000" pitchFamily="2" charset="-52"/>
            </a:endParaRPr>
          </a:p>
          <a:p>
            <a:r>
              <a:rPr lang="ru-RU" sz="1200" b="1">
                <a:solidFill>
                  <a:srgbClr val="002C50"/>
                </a:solidFill>
                <a:latin typeface="Montserrat" panose="00000500000000000000" pitchFamily="2" charset="-52"/>
              </a:rPr>
              <a:t>142 тыс. </a:t>
            </a:r>
            <a:r>
              <a:rPr lang="ru-RU" sz="1200" b="1" dirty="0">
                <a:solidFill>
                  <a:srgbClr val="002C50"/>
                </a:solidFill>
                <a:latin typeface="Montserrat" panose="00000500000000000000" pitchFamily="2" charset="-52"/>
              </a:rPr>
              <a:t>студентов</a:t>
            </a:r>
          </a:p>
          <a:p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прошли оценку риска </a:t>
            </a:r>
            <a:r>
              <a:rPr lang="ru-RU" sz="1200" dirty="0" err="1">
                <a:solidFill>
                  <a:srgbClr val="002C50"/>
                </a:solidFill>
                <a:latin typeface="Montserrat" panose="00000500000000000000" pitchFamily="2" charset="-52"/>
              </a:rPr>
              <a:t>нетрудоустройства</a:t>
            </a:r>
            <a:endParaRPr lang="ru-RU" sz="12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4CA45F-6E9A-8C67-78F8-894ACE855A7F}"/>
              </a:ext>
            </a:extLst>
          </p:cNvPr>
          <p:cNvSpPr txBox="1"/>
          <p:nvPr/>
        </p:nvSpPr>
        <p:spPr>
          <a:xfrm>
            <a:off x="7421014" y="4545414"/>
            <a:ext cx="43274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C50"/>
                </a:solidFill>
                <a:latin typeface="Montserrat" panose="00000500000000000000" pitchFamily="2" charset="-52"/>
              </a:rPr>
              <a:t>С 1 сентября </a:t>
            </a: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— масштабирование на все регионы</a:t>
            </a:r>
          </a:p>
          <a:p>
            <a:r>
              <a:rPr lang="ru-RU" sz="1200" b="1" dirty="0">
                <a:solidFill>
                  <a:srgbClr val="002C50"/>
                </a:solidFill>
                <a:latin typeface="Montserrat" panose="00000500000000000000" pitchFamily="2" charset="-52"/>
              </a:rPr>
              <a:t>С </a:t>
            </a:r>
            <a:r>
              <a:rPr lang="ru-RU" sz="1200" b="1">
                <a:solidFill>
                  <a:srgbClr val="002C50"/>
                </a:solidFill>
                <a:latin typeface="Montserrat" panose="00000500000000000000" pitchFamily="2" charset="-52"/>
              </a:rPr>
              <a:t>2026 г. </a:t>
            </a:r>
            <a:r>
              <a:rPr lang="ru-RU" sz="1200" dirty="0">
                <a:solidFill>
                  <a:srgbClr val="002C50"/>
                </a:solidFill>
                <a:latin typeface="Montserrat" panose="00000500000000000000" pitchFamily="2" charset="-52"/>
              </a:rPr>
              <a:t>— формирование карьерного портфолио студентов и проактивная работа</a:t>
            </a:r>
          </a:p>
        </p:txBody>
      </p:sp>
      <p:sp>
        <p:nvSpPr>
          <p:cNvPr id="25" name="Пятиугольник 146">
            <a:extLst>
              <a:ext uri="{FF2B5EF4-FFF2-40B4-BE49-F238E27FC236}">
                <a16:creationId xmlns:a16="http://schemas.microsoft.com/office/drawing/2014/main" id="{969E37BF-E555-BDB9-04E3-B7CF57844011}"/>
              </a:ext>
            </a:extLst>
          </p:cNvPr>
          <p:cNvSpPr/>
          <p:nvPr/>
        </p:nvSpPr>
        <p:spPr>
          <a:xfrm>
            <a:off x="7034643" y="1955700"/>
            <a:ext cx="383548" cy="284023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0181">
              <a:spcBef>
                <a:spcPts val="1002"/>
              </a:spcBef>
              <a:tabLst>
                <a:tab pos="12720945" algn="l"/>
              </a:tabLst>
            </a:pPr>
            <a:r>
              <a:rPr lang="ru-RU" b="1" spc="-30" dirty="0">
                <a:solidFill>
                  <a:srgbClr val="002646"/>
                </a:solidFill>
                <a:latin typeface="Montserrat" pitchFamily="2" charset="-52"/>
                <a:cs typeface="Microsoft Sans Serif"/>
              </a:rPr>
              <a:t>1</a:t>
            </a:r>
            <a:endParaRPr lang="ru-RU" sz="1400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ятиугольник 146">
            <a:extLst>
              <a:ext uri="{FF2B5EF4-FFF2-40B4-BE49-F238E27FC236}">
                <a16:creationId xmlns:a16="http://schemas.microsoft.com/office/drawing/2014/main" id="{777B602F-0922-AF9A-FBEA-A8B12EE2F898}"/>
              </a:ext>
            </a:extLst>
          </p:cNvPr>
          <p:cNvSpPr/>
          <p:nvPr/>
        </p:nvSpPr>
        <p:spPr>
          <a:xfrm>
            <a:off x="7034643" y="3180925"/>
            <a:ext cx="383548" cy="284023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0181">
              <a:spcBef>
                <a:spcPts val="1002"/>
              </a:spcBef>
              <a:tabLst>
                <a:tab pos="12720945" algn="l"/>
              </a:tabLst>
            </a:pPr>
            <a:r>
              <a:rPr lang="ru-RU" b="1" spc="-30" dirty="0">
                <a:solidFill>
                  <a:srgbClr val="002646"/>
                </a:solidFill>
                <a:latin typeface="Montserrat" pitchFamily="2" charset="-52"/>
                <a:cs typeface="Microsoft Sans Serif"/>
              </a:rPr>
              <a:t>2</a:t>
            </a:r>
            <a:endParaRPr lang="ru-RU" sz="1400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Пятиугольник 146">
            <a:extLst>
              <a:ext uri="{FF2B5EF4-FFF2-40B4-BE49-F238E27FC236}">
                <a16:creationId xmlns:a16="http://schemas.microsoft.com/office/drawing/2014/main" id="{70DD9B22-EC6F-BDFD-18C9-ACE667D527A0}"/>
              </a:ext>
            </a:extLst>
          </p:cNvPr>
          <p:cNvSpPr/>
          <p:nvPr/>
        </p:nvSpPr>
        <p:spPr>
          <a:xfrm>
            <a:off x="7034643" y="4547976"/>
            <a:ext cx="383548" cy="284023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0181">
              <a:spcBef>
                <a:spcPts val="1002"/>
              </a:spcBef>
              <a:tabLst>
                <a:tab pos="12720945" algn="l"/>
              </a:tabLst>
            </a:pPr>
            <a:r>
              <a:rPr lang="ru-RU" b="1" spc="-30" dirty="0">
                <a:solidFill>
                  <a:srgbClr val="002646"/>
                </a:solidFill>
                <a:latin typeface="Montserrat" pitchFamily="2" charset="-52"/>
                <a:cs typeface="Microsoft Sans Serif"/>
              </a:rPr>
              <a:t>3</a:t>
            </a:r>
            <a:endParaRPr lang="ru-RU" sz="1400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74215E57-63FB-8C49-0596-8316AF9B9054}"/>
              </a:ext>
            </a:extLst>
          </p:cNvPr>
          <p:cNvSpPr txBox="1">
            <a:spLocks/>
          </p:cNvSpPr>
          <p:nvPr/>
        </p:nvSpPr>
        <p:spPr>
          <a:xfrm>
            <a:off x="9959031" y="2265197"/>
            <a:ext cx="833132" cy="357961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2800" b="1" dirty="0">
                <a:solidFill>
                  <a:srgbClr val="002C50"/>
                </a:solidFill>
                <a:latin typeface="Montserrat" pitchFamily="2" charset="-52"/>
              </a:rPr>
              <a:t>11</a:t>
            </a:r>
            <a:endParaRPr lang="ru-RU" sz="2000" b="1" dirty="0">
              <a:solidFill>
                <a:srgbClr val="002C50"/>
              </a:solidFill>
              <a:latin typeface="Montserrat" pitchFamily="2" charset="-5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E77161-9880-CFF2-9D93-59BC8EAF9575}"/>
              </a:ext>
            </a:extLst>
          </p:cNvPr>
          <p:cNvSpPr txBox="1"/>
          <p:nvPr/>
        </p:nvSpPr>
        <p:spPr>
          <a:xfrm>
            <a:off x="9859000" y="1944898"/>
            <a:ext cx="1889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92D050"/>
                </a:solidFill>
                <a:latin typeface="Montserrat Medium" pitchFamily="2" charset="-52"/>
                <a:cs typeface="Arial" panose="020B0604020202020204" pitchFamily="34" charset="0"/>
              </a:rPr>
              <a:t>РЕГИОНЫ</a:t>
            </a:r>
            <a:endParaRPr lang="ru-RU" sz="1200" dirty="0">
              <a:solidFill>
                <a:srgbClr val="040202"/>
              </a:solidFill>
              <a:latin typeface="Montserrat Medium" pitchFamily="2" charset="-52"/>
              <a:cs typeface="Arial" panose="020B0604020202020204" pitchFamily="34" charset="0"/>
            </a:endParaRPr>
          </a:p>
        </p:txBody>
      </p:sp>
      <p:sp>
        <p:nvSpPr>
          <p:cNvPr id="30" name="object 20">
            <a:extLst>
              <a:ext uri="{FF2B5EF4-FFF2-40B4-BE49-F238E27FC236}">
                <a16:creationId xmlns:a16="http://schemas.microsoft.com/office/drawing/2014/main" id="{2741691D-2F7A-6B1C-1805-0B6988BFE06B}"/>
              </a:ext>
            </a:extLst>
          </p:cNvPr>
          <p:cNvSpPr txBox="1">
            <a:spLocks/>
          </p:cNvSpPr>
          <p:nvPr/>
        </p:nvSpPr>
        <p:spPr>
          <a:xfrm>
            <a:off x="9945637" y="3491318"/>
            <a:ext cx="833132" cy="357961"/>
          </a:xfrm>
          <a:prstGeom prst="rect">
            <a:avLst/>
          </a:prstGeom>
        </p:spPr>
        <p:txBody>
          <a:bodyPr vert="horz" wrap="square" lIns="0" tIns="10583" rIns="0" bIns="0" rtlCol="0">
            <a:spAutoFit/>
          </a:bodyPr>
          <a:lstStyle>
            <a:lvl1pPr marL="12700">
              <a:lnSpc>
                <a:spcPct val="80000"/>
              </a:lnSpc>
              <a:spcBef>
                <a:spcPts val="100"/>
              </a:spcBef>
              <a:defRPr sz="5000" b="0" i="0">
                <a:solidFill>
                  <a:srgbClr val="0A2288"/>
                </a:solidFill>
                <a:latin typeface="Dela Gothic One" panose="00000500000000000000" pitchFamily="2" charset="-128"/>
                <a:ea typeface="Dela Gothic One" panose="00000500000000000000" pitchFamily="2" charset="-128"/>
                <a:cs typeface="Verdana"/>
              </a:defRPr>
            </a:lvl1pPr>
          </a:lstStyle>
          <a:p>
            <a:r>
              <a:rPr lang="ru-RU" sz="2800" b="1" dirty="0">
                <a:solidFill>
                  <a:srgbClr val="002C50"/>
                </a:solidFill>
                <a:latin typeface="Montserrat" pitchFamily="2" charset="-52"/>
              </a:rPr>
              <a:t>500</a:t>
            </a:r>
            <a:endParaRPr lang="ru-RU" sz="2000" b="1" dirty="0">
              <a:solidFill>
                <a:srgbClr val="002C50"/>
              </a:solidFill>
              <a:latin typeface="Montserrat" pitchFamily="2" charset="-5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28DB2D-0526-76A2-04EB-8EA6131E4492}"/>
              </a:ext>
            </a:extLst>
          </p:cNvPr>
          <p:cNvSpPr txBox="1"/>
          <p:nvPr/>
        </p:nvSpPr>
        <p:spPr>
          <a:xfrm>
            <a:off x="9859000" y="3170432"/>
            <a:ext cx="1889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92D050"/>
                </a:solidFill>
                <a:latin typeface="Montserrat Medium" pitchFamily="2" charset="-52"/>
                <a:cs typeface="Arial" panose="020B0604020202020204" pitchFamily="34" charset="0"/>
              </a:rPr>
              <a:t>ОХВАТ</a:t>
            </a:r>
            <a:endParaRPr lang="ru-RU" sz="1200" dirty="0">
              <a:solidFill>
                <a:srgbClr val="040202"/>
              </a:solidFill>
              <a:latin typeface="Montserrat Medium" pitchFamily="2" charset="-52"/>
              <a:cs typeface="Arial" panose="020B0604020202020204" pitchFamily="34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4AB0F7E-FCA9-1326-330B-B4434FB9C848}"/>
              </a:ext>
            </a:extLst>
          </p:cNvPr>
          <p:cNvSpPr/>
          <p:nvPr/>
        </p:nvSpPr>
        <p:spPr>
          <a:xfrm>
            <a:off x="9861882" y="3815554"/>
            <a:ext cx="116999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>
                <a:solidFill>
                  <a:srgbClr val="002C50"/>
                </a:solidFill>
                <a:latin typeface="Montserrat" pitchFamily="2" charset="-52"/>
              </a:rPr>
              <a:t>тыс. </a:t>
            </a:r>
            <a:br>
              <a:rPr lang="ru-RU" sz="1200" b="1" dirty="0">
                <a:solidFill>
                  <a:srgbClr val="002C50"/>
                </a:solidFill>
                <a:latin typeface="Montserrat" pitchFamily="2" charset="-52"/>
              </a:rPr>
            </a:br>
            <a:r>
              <a:rPr lang="ru-RU" sz="1050" b="1" dirty="0">
                <a:solidFill>
                  <a:srgbClr val="002C50"/>
                </a:solidFill>
                <a:latin typeface="Montserrat" pitchFamily="2" charset="-52"/>
              </a:rPr>
              <a:t>ЧЕЛОВЕК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B756220-E86C-5577-D1EF-4EEB9E5C7CBE}"/>
              </a:ext>
            </a:extLst>
          </p:cNvPr>
          <p:cNvSpPr/>
          <p:nvPr/>
        </p:nvSpPr>
        <p:spPr>
          <a:xfrm>
            <a:off x="199070" y="6206776"/>
            <a:ext cx="7753127" cy="3988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Источник: фактические данные — Роструд (мониторинг трудоустройства выпускников; плановые — НП «Кадры»</a:t>
            </a:r>
            <a:endParaRPr lang="ru-RU" sz="900" dirty="0">
              <a:solidFill>
                <a:srgbClr val="002C50"/>
              </a:solidFill>
              <a:latin typeface="Montserrat" pitchFamily="2" charset="-52"/>
              <a:ea typeface="Inter" panose="02000503000000020004" pitchFamily="2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6B9924D-9DA1-DB89-4D25-B8F78C8C80C7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3F2356-3D47-0A00-B77A-5C9D8945D88D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D905ADC5-067F-4391-E455-66FF85236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0836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4417FEE-51F6-44BF-9E4E-4B13FFD6E8C5}"/>
              </a:ext>
            </a:extLst>
          </p:cNvPr>
          <p:cNvSpPr/>
          <p:nvPr/>
        </p:nvSpPr>
        <p:spPr>
          <a:xfrm>
            <a:off x="693440" y="2970059"/>
            <a:ext cx="2631131" cy="1388037"/>
          </a:xfrm>
          <a:prstGeom prst="roundRect">
            <a:avLst/>
          </a:prstGeom>
          <a:noFill/>
          <a:ln>
            <a:solidFill>
              <a:srgbClr val="4A88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Меры по управлению рынком труда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7CD4197-E691-4462-AA04-A424C70372A4}"/>
              </a:ext>
            </a:extLst>
          </p:cNvPr>
          <p:cNvSpPr/>
          <p:nvPr/>
        </p:nvSpPr>
        <p:spPr>
          <a:xfrm>
            <a:off x="4009943" y="1511993"/>
            <a:ext cx="7488617" cy="874827"/>
          </a:xfrm>
          <a:prstGeom prst="roundRect">
            <a:avLst>
              <a:gd name="adj" fmla="val 7752"/>
            </a:avLst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67" dirty="0">
                <a:solidFill>
                  <a:schemeClr val="tx1"/>
                </a:solidFill>
                <a:latin typeface="Montserrat" panose="00000500000000000000" pitchFamily="2" charset="-52"/>
              </a:rPr>
              <a:t>горизонт ежегодного прогноза начиная с текущего года увеличивается с 5 до 7 лет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C2015AA9-E576-4EF9-B285-1B918441202C}"/>
              </a:ext>
            </a:extLst>
          </p:cNvPr>
          <p:cNvSpPr/>
          <p:nvPr/>
        </p:nvSpPr>
        <p:spPr>
          <a:xfrm>
            <a:off x="3979483" y="2448973"/>
            <a:ext cx="7488617" cy="624000"/>
          </a:xfrm>
          <a:prstGeom prst="roundRect">
            <a:avLst>
              <a:gd name="adj" fmla="val 7752"/>
            </a:avLst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67" dirty="0">
                <a:solidFill>
                  <a:schemeClr val="tx1"/>
                </a:solidFill>
                <a:latin typeface="Montserrat" panose="00000500000000000000" pitchFamily="2" charset="-52"/>
              </a:rPr>
              <a:t>качественная маршрутизация учащихся для их успешного трудоустройства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7268EFD4-AE02-4B6B-851E-1276D65C9070}"/>
              </a:ext>
            </a:extLst>
          </p:cNvPr>
          <p:cNvSpPr/>
          <p:nvPr/>
        </p:nvSpPr>
        <p:spPr>
          <a:xfrm>
            <a:off x="4009943" y="3123240"/>
            <a:ext cx="7368719" cy="624000"/>
          </a:xfrm>
          <a:prstGeom prst="roundRect">
            <a:avLst>
              <a:gd name="adj" fmla="val 7752"/>
            </a:avLst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867" dirty="0">
                <a:solidFill>
                  <a:schemeClr val="tx1"/>
                </a:solidFill>
                <a:latin typeface="Montserrat" panose="00000500000000000000" pitchFamily="2" charset="-52"/>
              </a:rPr>
              <a:t>популяризация рабочих профессий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DF8B873F-6500-4646-BEE3-1F86A205D3C1}"/>
              </a:ext>
            </a:extLst>
          </p:cNvPr>
          <p:cNvSpPr/>
          <p:nvPr/>
        </p:nvSpPr>
        <p:spPr>
          <a:xfrm>
            <a:off x="4009943" y="3815541"/>
            <a:ext cx="7488617" cy="624000"/>
          </a:xfrm>
          <a:prstGeom prst="roundRect">
            <a:avLst>
              <a:gd name="adj" fmla="val 7752"/>
            </a:avLst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867" dirty="0">
                <a:solidFill>
                  <a:schemeClr val="tx1"/>
                </a:solidFill>
                <a:latin typeface="Montserrat" panose="00000500000000000000" pitchFamily="2" charset="-52"/>
              </a:rPr>
              <a:t>субсидирование найма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DB60DCC9-A56A-4130-B2A3-0F9E3967252A}"/>
              </a:ext>
            </a:extLst>
          </p:cNvPr>
          <p:cNvSpPr/>
          <p:nvPr/>
        </p:nvSpPr>
        <p:spPr>
          <a:xfrm>
            <a:off x="3979485" y="5244839"/>
            <a:ext cx="6629000" cy="624000"/>
          </a:xfrm>
          <a:prstGeom prst="roundRect">
            <a:avLst>
              <a:gd name="adj" fmla="val 7752"/>
            </a:avLst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67" dirty="0">
                <a:solidFill>
                  <a:schemeClr val="tx1"/>
                </a:solidFill>
                <a:latin typeface="Montserrat" panose="00000500000000000000" pitchFamily="2" charset="-52"/>
              </a:rPr>
              <a:t>поддержка граждан с ограниченными возможностями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9FF83721-89D0-482A-92EA-D6667D12039D}"/>
              </a:ext>
            </a:extLst>
          </p:cNvPr>
          <p:cNvSpPr/>
          <p:nvPr/>
        </p:nvSpPr>
        <p:spPr>
          <a:xfrm>
            <a:off x="4009944" y="4504325"/>
            <a:ext cx="7460453" cy="624000"/>
          </a:xfrm>
          <a:prstGeom prst="roundRect">
            <a:avLst>
              <a:gd name="adj" fmla="val 7752"/>
            </a:avLst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867" dirty="0">
                <a:solidFill>
                  <a:schemeClr val="tx1"/>
                </a:solidFill>
                <a:latin typeface="Montserrat" panose="00000500000000000000" pitchFamily="2" charset="-52"/>
              </a:rPr>
              <a:t>трудовая мобильность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9C7858E-C16F-4EFC-95D2-7A6D1E8D3B15}"/>
              </a:ext>
            </a:extLst>
          </p:cNvPr>
          <p:cNvSpPr/>
          <p:nvPr/>
        </p:nvSpPr>
        <p:spPr>
          <a:xfrm>
            <a:off x="3444524" y="1663769"/>
            <a:ext cx="626533" cy="57127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1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A8B50DDF-9893-4DCA-A599-B08381111315}"/>
              </a:ext>
            </a:extLst>
          </p:cNvPr>
          <p:cNvSpPr/>
          <p:nvPr/>
        </p:nvSpPr>
        <p:spPr>
          <a:xfrm>
            <a:off x="3444524" y="2499945"/>
            <a:ext cx="626533" cy="58045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2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B76519AD-A014-4592-9ECF-573B19884D78}"/>
              </a:ext>
            </a:extLst>
          </p:cNvPr>
          <p:cNvSpPr/>
          <p:nvPr/>
        </p:nvSpPr>
        <p:spPr>
          <a:xfrm>
            <a:off x="3444524" y="3180907"/>
            <a:ext cx="626533" cy="57844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3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230DED50-A5FB-4FEE-B207-DB85692D8540}"/>
              </a:ext>
            </a:extLst>
          </p:cNvPr>
          <p:cNvSpPr/>
          <p:nvPr/>
        </p:nvSpPr>
        <p:spPr>
          <a:xfrm>
            <a:off x="3444524" y="4568327"/>
            <a:ext cx="626533" cy="5455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5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8C61EFAC-CCA8-43B6-8810-8CD879B23ED6}"/>
              </a:ext>
            </a:extLst>
          </p:cNvPr>
          <p:cNvSpPr/>
          <p:nvPr/>
        </p:nvSpPr>
        <p:spPr>
          <a:xfrm>
            <a:off x="3444524" y="5283930"/>
            <a:ext cx="626533" cy="5455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6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0C7174D8-1861-4909-9F08-B95E0ECE6573}"/>
              </a:ext>
            </a:extLst>
          </p:cNvPr>
          <p:cNvSpPr/>
          <p:nvPr/>
        </p:nvSpPr>
        <p:spPr>
          <a:xfrm>
            <a:off x="3444524" y="3862739"/>
            <a:ext cx="626533" cy="5753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rgbClr val="4A88DA"/>
                </a:solidFill>
                <a:latin typeface="Montserrat" panose="00000500000000000000" pitchFamily="2" charset="-52"/>
              </a:rPr>
              <a:t>4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8050D1EF-BDF7-9F97-1DF5-A47AE03555A3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9330388-577E-F6D6-B032-C132890B9098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78DE77CB-7D8F-D20B-A56E-E9C546E75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D2CCF6D-6F7D-C398-B2E0-2F4D8F7A1907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МЕРЫ ПО УПРАВЛЕНИЮ РЫНКОМ ТРУДА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20" name="Номер слайда 7">
            <a:extLst>
              <a:ext uri="{FF2B5EF4-FFF2-40B4-BE49-F238E27FC236}">
                <a16:creationId xmlns:a16="http://schemas.microsoft.com/office/drawing/2014/main" id="{5EC38808-B48B-D349-5536-F5A2D426CEAC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581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01AF5C4-1B3E-DFF2-ADC3-EBBA94D7C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08" y="1155532"/>
            <a:ext cx="1015681" cy="1015681"/>
          </a:xfrm>
          <a:prstGeom prst="rect">
            <a:avLst/>
          </a:prstGeom>
        </p:spPr>
      </p:pic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587627D0-8B2D-8E2B-8F50-52547F580F5D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</a:t>
            </a:fld>
            <a:endParaRPr lang="ru-RU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420C1F21-BA48-0BE8-A967-DB58C6C2EDC4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F506D2-F807-8806-8AB8-9F8C312CF5BE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A8595291-E1F6-B835-448B-C17FD3873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673919A-C499-0350-AE6B-6F973CD76F13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НОРМИРОВАНИЯ ТРУДА В РАЗЛИЧНЫХ ОТРАСЛЯХ ЭКОНОМИКИ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03EA81-05DB-D011-6FF1-163D73AA6A5E}"/>
              </a:ext>
            </a:extLst>
          </p:cNvPr>
          <p:cNvSpPr txBox="1"/>
          <p:nvPr/>
        </p:nvSpPr>
        <p:spPr>
          <a:xfrm>
            <a:off x="808312" y="2252421"/>
            <a:ext cx="107029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C50"/>
                </a:solidFill>
                <a:effectLst/>
                <a:latin typeface=""/>
              </a:rPr>
              <a:t>Однако, в условиях текущего дефицита кадров и структурного дисбаланса на рынке труда, первостепенной задачей становится обеспечение экономики </a:t>
            </a:r>
            <a:r>
              <a:rPr lang="ru-RU" b="1">
                <a:solidFill>
                  <a:srgbClr val="002C50"/>
                </a:solidFill>
                <a:effectLst/>
                <a:latin typeface=""/>
              </a:rPr>
              <a:t>квалифицированными специалистами.</a:t>
            </a:r>
            <a:endParaRPr lang="ru-RU" dirty="0">
              <a:solidFill>
                <a:srgbClr val="002C50"/>
              </a:solidFill>
              <a:effectLst/>
              <a:latin typeface="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8EE1E6-E95B-5435-8027-865793B6E954}"/>
              </a:ext>
            </a:extLst>
          </p:cNvPr>
          <p:cNvSpPr txBox="1"/>
          <p:nvPr/>
        </p:nvSpPr>
        <p:spPr>
          <a:xfrm>
            <a:off x="1264264" y="1211490"/>
            <a:ext cx="8812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C50"/>
                </a:solidFill>
                <a:effectLst/>
                <a:latin typeface=""/>
              </a:rPr>
              <a:t>Нормирование труда </a:t>
            </a:r>
            <a:r>
              <a:rPr lang="ru-RU" dirty="0">
                <a:solidFill>
                  <a:srgbClr val="002C50"/>
                </a:solidFill>
                <a:effectLst/>
                <a:latin typeface=""/>
              </a:rPr>
              <a:t>– неотъемлемый элемент грамотного планирования численности персонала, призванный оптимизировать производственные процессы и обеспечить эффективное использование </a:t>
            </a:r>
            <a:r>
              <a:rPr lang="ru-RU">
                <a:solidFill>
                  <a:srgbClr val="002C50"/>
                </a:solidFill>
                <a:effectLst/>
                <a:latin typeface=""/>
              </a:rPr>
              <a:t>трудовых ресурсов.</a:t>
            </a:r>
            <a:endParaRPr lang="ru-RU" dirty="0">
              <a:solidFill>
                <a:srgbClr val="002C50"/>
              </a:solidFill>
              <a:effectLst/>
              <a:latin typeface=""/>
            </a:endParaRPr>
          </a:p>
        </p:txBody>
      </p:sp>
      <p:sp>
        <p:nvSpPr>
          <p:cNvPr id="15" name="Прямоугольник: скругленные углы 6">
            <a:extLst>
              <a:ext uri="{FF2B5EF4-FFF2-40B4-BE49-F238E27FC236}">
                <a16:creationId xmlns:a16="http://schemas.microsoft.com/office/drawing/2014/main" id="{B23ADF2A-49B1-870B-05E7-9F5367F75189}"/>
              </a:ext>
            </a:extLst>
          </p:cNvPr>
          <p:cNvSpPr/>
          <p:nvPr/>
        </p:nvSpPr>
        <p:spPr>
          <a:xfrm>
            <a:off x="609780" y="3429000"/>
            <a:ext cx="4601048" cy="2771383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2996D4-31AF-CF7C-BAFC-EE51EAACC5EE}"/>
              </a:ext>
            </a:extLst>
          </p:cNvPr>
          <p:cNvSpPr txBox="1"/>
          <p:nvPr/>
        </p:nvSpPr>
        <p:spPr>
          <a:xfrm>
            <a:off x="727079" y="3460220"/>
            <a:ext cx="4345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4A88DA"/>
                </a:solidFill>
                <a:latin typeface="Montserrat" panose="00000500000000000000" pitchFamily="2" charset="-52"/>
                <a:cs typeface="Arial" panose="020B0604020202020204" pitchFamily="34" charset="0"/>
              </a:defRPr>
            </a:lvl1pPr>
          </a:lstStyle>
          <a:p>
            <a:r>
              <a:rPr lang="ru-RU" dirty="0"/>
              <a:t>ФАКТОРЫ ДЕФИЦИТА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CA5582-5C3A-3093-0815-F886DCAA14A4}"/>
              </a:ext>
            </a:extLst>
          </p:cNvPr>
          <p:cNvSpPr txBox="1"/>
          <p:nvPr/>
        </p:nvSpPr>
        <p:spPr>
          <a:xfrm>
            <a:off x="6846320" y="3566507"/>
            <a:ext cx="4735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4A88DA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ОБЕСПЕЧЕНИЕ ЭКОНОМИКИ КАДРАМИ</a:t>
            </a:r>
          </a:p>
        </p:txBody>
      </p:sp>
      <p:sp>
        <p:nvSpPr>
          <p:cNvPr id="27" name="Стрелка углом 26">
            <a:extLst>
              <a:ext uri="{FF2B5EF4-FFF2-40B4-BE49-F238E27FC236}">
                <a16:creationId xmlns:a16="http://schemas.microsoft.com/office/drawing/2014/main" id="{E73BFC93-07B3-A0C5-2C2F-819F81CA9C2A}"/>
              </a:ext>
            </a:extLst>
          </p:cNvPr>
          <p:cNvSpPr/>
          <p:nvPr/>
        </p:nvSpPr>
        <p:spPr>
          <a:xfrm rot="10800000">
            <a:off x="9339529" y="4440681"/>
            <a:ext cx="1786627" cy="1348204"/>
          </a:xfrm>
          <a:prstGeom prst="bentArrow">
            <a:avLst>
              <a:gd name="adj1" fmla="val 24202"/>
              <a:gd name="adj2" fmla="val 25000"/>
              <a:gd name="adj3" fmla="val 25000"/>
              <a:gd name="adj4" fmla="val 73535"/>
            </a:avLst>
          </a:prstGeom>
          <a:solidFill>
            <a:srgbClr val="73B0F4"/>
          </a:solidFill>
          <a:ln>
            <a:solidFill>
              <a:srgbClr val="73B0F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вправо 27">
            <a:extLst>
              <a:ext uri="{FF2B5EF4-FFF2-40B4-BE49-F238E27FC236}">
                <a16:creationId xmlns:a16="http://schemas.microsoft.com/office/drawing/2014/main" id="{6F23BF06-2E8D-7BAB-24D2-2328BB4A1B58}"/>
              </a:ext>
            </a:extLst>
          </p:cNvPr>
          <p:cNvSpPr/>
          <p:nvPr/>
        </p:nvSpPr>
        <p:spPr>
          <a:xfrm>
            <a:off x="5342582" y="3631096"/>
            <a:ext cx="1634415" cy="557201"/>
          </a:xfrm>
          <a:prstGeom prst="rightArrow">
            <a:avLst/>
          </a:prstGeom>
          <a:solidFill>
            <a:srgbClr val="73B0F4"/>
          </a:solidFill>
          <a:ln>
            <a:solidFill>
              <a:srgbClr val="73B0F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CA10A3-A1B5-03CB-9550-A511F0B70871}"/>
              </a:ext>
            </a:extLst>
          </p:cNvPr>
          <p:cNvSpPr txBox="1"/>
          <p:nvPr/>
        </p:nvSpPr>
        <p:spPr>
          <a:xfrm>
            <a:off x="5511119" y="5091869"/>
            <a:ext cx="3703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4A88DA"/>
                </a:solidFill>
                <a:latin typeface="Montserrat" panose="00000500000000000000" pitchFamily="2" charset="-52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НОРМИРОВАНИЕ ТРУДА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266769-A7EA-D9FA-F3AF-C840D00627E5}"/>
              </a:ext>
            </a:extLst>
          </p:cNvPr>
          <p:cNvSpPr txBox="1"/>
          <p:nvPr/>
        </p:nvSpPr>
        <p:spPr>
          <a:xfrm>
            <a:off x="858833" y="3845831"/>
            <a:ext cx="423779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- </a:t>
            </a:r>
            <a:r>
              <a:rPr lang="ru-RU" sz="1400" b="1" dirty="0">
                <a:solidFill>
                  <a:srgbClr val="002C50"/>
                </a:solidFill>
                <a:latin typeface=""/>
              </a:rPr>
              <a:t>Демографический кризис</a:t>
            </a:r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: </a:t>
            </a:r>
            <a:r>
              <a:rPr lang="ru-RU" sz="1100" dirty="0">
                <a:solidFill>
                  <a:srgbClr val="002C50"/>
                </a:solidFill>
                <a:effectLst/>
                <a:latin typeface=""/>
              </a:rPr>
              <a:t>К 2030 году рынок труда покинут около 8 млн человек, тогда как пополнение составит лишь </a:t>
            </a:r>
            <a:r>
              <a:rPr lang="ru-RU" sz="1100">
                <a:solidFill>
                  <a:srgbClr val="002C50"/>
                </a:solidFill>
                <a:effectLst/>
                <a:latin typeface=""/>
              </a:rPr>
              <a:t>7 млн.</a:t>
            </a:r>
            <a:endParaRPr lang="ru-RU" sz="1100" dirty="0">
              <a:solidFill>
                <a:srgbClr val="002C50"/>
              </a:solidFill>
              <a:effectLst/>
              <a:latin typeface=""/>
            </a:endParaRPr>
          </a:p>
          <a:p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- </a:t>
            </a:r>
            <a:r>
              <a:rPr lang="ru-RU" sz="1400" b="1" dirty="0">
                <a:solidFill>
                  <a:srgbClr val="002C50"/>
                </a:solidFill>
                <a:effectLst/>
                <a:latin typeface=""/>
              </a:rPr>
              <a:t>Отток талантливых работников за границу</a:t>
            </a:r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: </a:t>
            </a:r>
            <a:r>
              <a:rPr lang="ru-RU" sz="1100" dirty="0">
                <a:solidFill>
                  <a:srgbClr val="002C50"/>
                </a:solidFill>
                <a:effectLst/>
                <a:latin typeface=""/>
              </a:rPr>
              <a:t>По данным 2022 года, Россию покинуло примерно 700 тысяч человек, из которых вернулись </a:t>
            </a:r>
            <a:r>
              <a:rPr lang="ru-RU" sz="1100">
                <a:solidFill>
                  <a:srgbClr val="002C50"/>
                </a:solidFill>
                <a:effectLst/>
                <a:latin typeface=""/>
              </a:rPr>
              <a:t>менее половины.</a:t>
            </a:r>
            <a:endParaRPr lang="ru-RU" sz="1100" dirty="0">
              <a:solidFill>
                <a:srgbClr val="002C50"/>
              </a:solidFill>
              <a:effectLst/>
              <a:latin typeface=""/>
            </a:endParaRPr>
          </a:p>
          <a:p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- </a:t>
            </a:r>
            <a:r>
              <a:rPr lang="ru-RU" sz="1400" b="1" dirty="0">
                <a:solidFill>
                  <a:srgbClr val="002C50"/>
                </a:solidFill>
                <a:effectLst/>
                <a:latin typeface=""/>
              </a:rPr>
              <a:t>Частичная мобилизация</a:t>
            </a:r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: </a:t>
            </a:r>
            <a:r>
              <a:rPr lang="ru-RU" sz="1100" dirty="0">
                <a:solidFill>
                  <a:srgbClr val="002C50"/>
                </a:solidFill>
                <a:effectLst/>
                <a:latin typeface=""/>
              </a:rPr>
              <a:t>В результате частичной мобилизации было привлечено минимум 770 тысяч человек, включая </a:t>
            </a:r>
            <a:r>
              <a:rPr lang="ru-RU" sz="1100">
                <a:solidFill>
                  <a:srgbClr val="002C50"/>
                </a:solidFill>
                <a:effectLst/>
                <a:latin typeface=""/>
              </a:rPr>
              <a:t>заключивших контракты.</a:t>
            </a:r>
            <a:endParaRPr lang="ru-RU" sz="1100" dirty="0">
              <a:solidFill>
                <a:srgbClr val="002C50"/>
              </a:solidFill>
              <a:effectLst/>
              <a:latin typeface=""/>
            </a:endParaRPr>
          </a:p>
          <a:p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- </a:t>
            </a:r>
            <a:r>
              <a:rPr lang="ru-RU" sz="1400" b="1" dirty="0">
                <a:solidFill>
                  <a:srgbClr val="002C50"/>
                </a:solidFill>
                <a:effectLst/>
                <a:latin typeface=""/>
              </a:rPr>
              <a:t>Структурные преобразования экономики</a:t>
            </a:r>
            <a:r>
              <a:rPr lang="ru-RU" sz="1400" dirty="0">
                <a:solidFill>
                  <a:srgbClr val="002C50"/>
                </a:solidFill>
                <a:effectLst/>
                <a:latin typeface=""/>
              </a:rPr>
              <a:t>: </a:t>
            </a:r>
            <a:r>
              <a:rPr lang="ru-RU" sz="1100" dirty="0">
                <a:solidFill>
                  <a:srgbClr val="002C50"/>
                </a:solidFill>
                <a:effectLst/>
                <a:latin typeface=""/>
              </a:rPr>
              <a:t>Военная промышленность и строительство стали основными отраслями, привлекающими </a:t>
            </a:r>
            <a:r>
              <a:rPr lang="ru-RU" sz="1100">
                <a:solidFill>
                  <a:srgbClr val="002C50"/>
                </a:solidFill>
                <a:effectLst/>
                <a:latin typeface=""/>
              </a:rPr>
              <a:t>рабочую силу.</a:t>
            </a:r>
            <a:endParaRPr lang="ru-RU" sz="1400" dirty="0">
              <a:solidFill>
                <a:srgbClr val="002C50"/>
              </a:solidFill>
              <a:effectLst/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65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: скругленные углы 29">
            <a:extLst>
              <a:ext uri="{FF2B5EF4-FFF2-40B4-BE49-F238E27FC236}">
                <a16:creationId xmlns:a16="http://schemas.microsoft.com/office/drawing/2014/main" id="{8A693E94-4AEA-787E-852D-A8B3EA84729A}"/>
              </a:ext>
            </a:extLst>
          </p:cNvPr>
          <p:cNvSpPr/>
          <p:nvPr/>
        </p:nvSpPr>
        <p:spPr>
          <a:xfrm>
            <a:off x="7701514" y="4855864"/>
            <a:ext cx="3400075" cy="1137519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Прямоугольник: скругленные углы 29">
            <a:extLst>
              <a:ext uri="{FF2B5EF4-FFF2-40B4-BE49-F238E27FC236}">
                <a16:creationId xmlns:a16="http://schemas.microsoft.com/office/drawing/2014/main" id="{58DCA8B2-B635-6831-B082-08325FB89B96}"/>
              </a:ext>
            </a:extLst>
          </p:cNvPr>
          <p:cNvSpPr/>
          <p:nvPr/>
        </p:nvSpPr>
        <p:spPr>
          <a:xfrm>
            <a:off x="7379594" y="1111024"/>
            <a:ext cx="4295510" cy="1169552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D2CCF6D-6F7D-C398-B2E0-2F4D8F7A1907}"/>
              </a:ext>
            </a:extLst>
          </p:cNvPr>
          <p:cNvSpPr txBox="1">
            <a:spLocks/>
          </p:cNvSpPr>
          <p:nvPr/>
        </p:nvSpPr>
        <p:spPr>
          <a:xfrm>
            <a:off x="1676397" y="270310"/>
            <a:ext cx="10157213" cy="62288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100" b="1" dirty="0">
                <a:solidFill>
                  <a:srgbClr val="002C50"/>
                </a:solidFill>
                <a:latin typeface="Montserrat" panose="00000500000000000000" pitchFamily="2" charset="-52"/>
              </a:rPr>
              <a:t>ОБЩЕРОССИЙСКИЙ КЛАССИФИКАТОР ПРОФЕССИЙ, ДОЛЖНОСТЕЙ И ТАРИФНЫХ РАЗРЯДОВ ОК 016-2025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6EE032-7939-2BED-4176-8302E88A4677}"/>
              </a:ext>
            </a:extLst>
          </p:cNvPr>
          <p:cNvSpPr txBox="1"/>
          <p:nvPr/>
        </p:nvSpPr>
        <p:spPr>
          <a:xfrm>
            <a:off x="7534036" y="1164230"/>
            <a:ext cx="41410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latin typeface=""/>
              </a:rPr>
              <a:t>Утвержден</a:t>
            </a:r>
            <a:r>
              <a:rPr lang="ru-RU" sz="1400" dirty="0">
                <a:latin typeface=""/>
              </a:rPr>
              <a:t> постановлением </a:t>
            </a:r>
            <a:br>
              <a:rPr lang="ru-RU" sz="1400" dirty="0">
                <a:latin typeface=""/>
              </a:rPr>
            </a:br>
            <a:r>
              <a:rPr lang="ru-RU" sz="1400" dirty="0">
                <a:latin typeface=""/>
              </a:rPr>
              <a:t>Госстандарта России </a:t>
            </a:r>
            <a:r>
              <a:rPr lang="ru-RU" sz="1400">
                <a:latin typeface=""/>
              </a:rPr>
              <a:t>от </a:t>
            </a:r>
            <a:r>
              <a:rPr lang="ru-RU" sz="1400" b="1">
                <a:latin typeface=""/>
              </a:rPr>
              <a:t>26.12.1994 </a:t>
            </a:r>
            <a:r>
              <a:rPr lang="ru-RU" sz="1400">
                <a:latin typeface=""/>
              </a:rPr>
              <a:t> № 367.</a:t>
            </a:r>
            <a:endParaRPr lang="ru-RU" sz="1400" dirty="0">
              <a:latin typeface=""/>
            </a:endParaRPr>
          </a:p>
          <a:p>
            <a:endParaRPr lang="ru-RU" sz="600" b="1" dirty="0">
              <a:latin typeface=""/>
            </a:endParaRPr>
          </a:p>
          <a:p>
            <a:r>
              <a:rPr lang="ru-RU" sz="1400" b="1">
                <a:latin typeface=""/>
              </a:rPr>
              <a:t>Актуализирован 16.05.2025 г. </a:t>
            </a:r>
            <a:endParaRPr lang="ru-RU" sz="1400" b="1" dirty="0">
              <a:latin typeface=""/>
            </a:endParaRPr>
          </a:p>
          <a:p>
            <a:r>
              <a:rPr lang="ru-RU" sz="1400" b="1" dirty="0">
                <a:latin typeface=""/>
              </a:rPr>
              <a:t>Вступает в </a:t>
            </a:r>
            <a:r>
              <a:rPr lang="ru-RU" sz="1400" b="1">
                <a:latin typeface=""/>
              </a:rPr>
              <a:t>силу 1.01.2026 г.</a:t>
            </a:r>
            <a:endParaRPr lang="ru-RU" sz="1400" b="1" dirty="0">
              <a:latin typeface="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111579-73BF-5A49-A6DE-9A1F3A0AE9CB}"/>
              </a:ext>
            </a:extLst>
          </p:cNvPr>
          <p:cNvSpPr txBox="1"/>
          <p:nvPr/>
        </p:nvSpPr>
        <p:spPr>
          <a:xfrm>
            <a:off x="187091" y="1213891"/>
            <a:ext cx="6096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92D050"/>
                </a:solidFill>
                <a:latin typeface=""/>
              </a:rPr>
              <a:t>ЦЕЛЬ</a:t>
            </a:r>
            <a:r>
              <a:rPr lang="ru-RU" sz="1800" b="1" dirty="0">
                <a:solidFill>
                  <a:srgbClr val="2E7037"/>
                </a:solidFill>
                <a:latin typeface=""/>
              </a:rPr>
              <a:t> – </a:t>
            </a:r>
            <a:r>
              <a:rPr lang="ru-RU" sz="1800" b="1" dirty="0">
                <a:latin typeface=""/>
              </a:rPr>
              <a:t>УНИФИКАЦИЯ НАИМЕНОВАНИЙ И ИДЕНТИФИКАЦИЯ ДОЛЖНОСТЕЙ/ПРОФЕССИЙ</a:t>
            </a:r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E86608C6-624B-0179-5E10-F4E0EB21705F}"/>
              </a:ext>
            </a:extLst>
          </p:cNvPr>
          <p:cNvSpPr/>
          <p:nvPr/>
        </p:nvSpPr>
        <p:spPr>
          <a:xfrm>
            <a:off x="380762" y="2017816"/>
            <a:ext cx="6545539" cy="40965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ru-RU" sz="2000" b="1" i="0" u="none" strike="noStrike" kern="1200" cap="none" spc="-1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ea typeface="Cambria Math" panose="02040503050406030204" pitchFamily="18" charset="0"/>
                <a:cs typeface="+mn-cs"/>
              </a:rPr>
              <a:t>      </a:t>
            </a:r>
            <a:r>
              <a:rPr kumimoji="0" lang="ru-RU" sz="2000" b="1" i="0" u="none" strike="noStrike" kern="1200" cap="none" spc="-1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</a:rPr>
              <a:t>В настоящее время применяется в целях: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администрирования трудовых отношений </a:t>
            </a: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между работодателем и работником;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идентификации профессий рабочих и должностей служащих при применении списков № 1 и № 2 производств, работ, профессий, должностей </a:t>
            </a:r>
            <a:b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 показателей, дающих право на льготное пенсионное обеспечение;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идентификации профессий рабочих и должностей служащих </a:t>
            </a:r>
            <a:b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при осуществлении статистического учета;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формирования информационных ресурсов, на которых представлены наименования профессий рабочих и должностей;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решения вопросов миграции рабочей силы и определения профессионального состава рабочих мест для трудовых мигрантов, прибывающих на работу в Россию;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формирования перечня рекомендуемых видов трудовой и профессиональной деятельности инвалидов с учетом нарушенных функций и ограничений их жизнедеятельности;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формирования мобилизационных резервов;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300" b="1" i="0" u="none" strike="noStrike" kern="1200" cap="none" spc="-1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проведения аналитических и прогнозных исследований, направленных на гармонизацию рынка труда и сферы образования по направлениям подготовки (специальностям и профессиям) </a:t>
            </a:r>
            <a:r>
              <a:rPr kumimoji="0" lang="ru-RU" sz="1300" b="1" i="0" u="none" strike="noStrike" kern="1200" cap="none" spc="-1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 др.</a:t>
            </a:r>
            <a:endParaRPr kumimoji="0" lang="ru-RU" sz="1300" b="1" i="0" u="none" strike="noStrike" kern="1200" cap="none" spc="-1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PlaceHolder 1">
            <a:extLst>
              <a:ext uri="{FF2B5EF4-FFF2-40B4-BE49-F238E27FC236}">
                <a16:creationId xmlns:a16="http://schemas.microsoft.com/office/drawing/2014/main" id="{0632E6EF-9A37-B517-83E9-8A6F65105C76}"/>
              </a:ext>
            </a:extLst>
          </p:cNvPr>
          <p:cNvSpPr txBox="1">
            <a:spLocks/>
          </p:cNvSpPr>
          <p:nvPr/>
        </p:nvSpPr>
        <p:spPr>
          <a:xfrm>
            <a:off x="6777526" y="2288852"/>
            <a:ext cx="5033712" cy="208053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1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2600" b="1" dirty="0">
                <a:solidFill>
                  <a:srgbClr val="92D050"/>
                </a:solidFill>
                <a:latin typeface=""/>
                <a:ea typeface="+mn-ea"/>
                <a:cs typeface="+mn-cs"/>
              </a:rPr>
              <a:t>Предназначен для решения задач:</a:t>
            </a:r>
          </a:p>
          <a:p>
            <a:pPr marL="54927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оценка численности рабочих и служащих </a:t>
            </a:r>
            <a:b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 разработка балансов трудовых ресурсов</a:t>
            </a:r>
          </a:p>
          <a:p>
            <a:pPr marL="54927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определение потребности в кадрах</a:t>
            </a:r>
          </a:p>
          <a:p>
            <a:pPr marL="54927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организация кадровой работы предприятий</a:t>
            </a:r>
          </a:p>
          <a:p>
            <a:pPr marL="54927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учет </a:t>
            </a: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состава и распределения кадров </a:t>
            </a:r>
            <a:b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по категориям персонала, уровню квалификации</a:t>
            </a:r>
          </a:p>
          <a:p>
            <a:pPr marL="26352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ru-RU" sz="1400" b="0" i="0" u="none" strike="noStrike" kern="1200" cap="all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E85760-7E9D-5149-70A1-582B7BD3CB6B}"/>
              </a:ext>
            </a:extLst>
          </p:cNvPr>
          <p:cNvSpPr txBox="1"/>
          <p:nvPr/>
        </p:nvSpPr>
        <p:spPr>
          <a:xfrm>
            <a:off x="7085494" y="4486532"/>
            <a:ext cx="4748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cap="all" dirty="0">
                <a:solidFill>
                  <a:srgbClr val="92D050"/>
                </a:solidFill>
                <a:latin typeface=""/>
              </a:rPr>
              <a:t>Содержит около </a:t>
            </a:r>
            <a:r>
              <a:rPr lang="ru-RU" sz="1800" b="1" cap="all">
                <a:solidFill>
                  <a:srgbClr val="92D050"/>
                </a:solidFill>
                <a:latin typeface=""/>
              </a:rPr>
              <a:t>10 тыс. </a:t>
            </a:r>
            <a:r>
              <a:rPr lang="ru-RU" sz="1800" b="1" cap="all" dirty="0">
                <a:solidFill>
                  <a:srgbClr val="92D050"/>
                </a:solidFill>
                <a:latin typeface=""/>
              </a:rPr>
              <a:t>позиций: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BA9DA9-4449-00C3-0C50-FDF6D012D85C}"/>
              </a:ext>
            </a:extLst>
          </p:cNvPr>
          <p:cNvSpPr txBox="1"/>
          <p:nvPr/>
        </p:nvSpPr>
        <p:spPr>
          <a:xfrm>
            <a:off x="7701514" y="5062985"/>
            <a:ext cx="669340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0700" indent="-1428750">
              <a:spcBef>
                <a:spcPts val="600"/>
              </a:spcBef>
              <a:buSzPct val="108000"/>
              <a:buFont typeface="Arial" panose="020B0604020202020204" pitchFamily="34" charset="0"/>
              <a:buNone/>
            </a:pPr>
            <a:r>
              <a:rPr lang="ru-RU" b="1" cap="all" spc="-1">
                <a:solidFill>
                  <a:prstClr val="black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5,6 тыс. </a:t>
            </a:r>
            <a:r>
              <a:rPr lang="ru-RU" b="1" cap="all" spc="-1" dirty="0">
                <a:solidFill>
                  <a:prstClr val="black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профессий</a:t>
            </a:r>
          </a:p>
          <a:p>
            <a:pPr marL="1790700" indent="-1428750">
              <a:spcBef>
                <a:spcPts val="600"/>
              </a:spcBef>
              <a:buSzPct val="108000"/>
              <a:buFont typeface="Arial" panose="020B0604020202020204" pitchFamily="34" charset="0"/>
              <a:buNone/>
            </a:pPr>
            <a:r>
              <a:rPr lang="ru-RU" b="1" cap="all" spc="-1">
                <a:solidFill>
                  <a:prstClr val="black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4,3 тыс. </a:t>
            </a:r>
            <a:r>
              <a:rPr lang="ru-RU" b="1" cap="all" spc="-1" dirty="0">
                <a:solidFill>
                  <a:prstClr val="black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должностей</a:t>
            </a:r>
          </a:p>
        </p:txBody>
      </p:sp>
      <p:sp>
        <p:nvSpPr>
          <p:cNvPr id="2" name="Номер слайда 7">
            <a:extLst>
              <a:ext uri="{FF2B5EF4-FFF2-40B4-BE49-F238E27FC236}">
                <a16:creationId xmlns:a16="http://schemas.microsoft.com/office/drawing/2014/main" id="{B027BED3-C365-6625-1C4B-93D5257551B0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20</a:t>
            </a:fld>
            <a:endParaRPr lang="ru-RU" dirty="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6C6257F3-10AD-FA46-2197-2853028C7369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56683D-4BED-9CB0-1678-D38E2BBF88D5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BE523BB6-DF5B-2451-2491-F79364CC5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20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D2CCF6D-6F7D-C398-B2E0-2F4D8F7A1907}"/>
              </a:ext>
            </a:extLst>
          </p:cNvPr>
          <p:cNvSpPr txBox="1">
            <a:spLocks/>
          </p:cNvSpPr>
          <p:nvPr/>
        </p:nvSpPr>
        <p:spPr>
          <a:xfrm>
            <a:off x="-95384" y="112707"/>
            <a:ext cx="11893494" cy="86793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90700" algn="l">
              <a:spcBef>
                <a:spcPts val="600"/>
              </a:spcBef>
              <a:buSzPct val="108000"/>
            </a:pPr>
            <a:r>
              <a:rPr lang="ru-RU" sz="1800" b="1" dirty="0">
                <a:solidFill>
                  <a:srgbClr val="002C50"/>
                </a:solidFill>
                <a:latin typeface="Montserrat" panose="00000500000000000000" pitchFamily="2" charset="-52"/>
              </a:rPr>
              <a:t>ОКПДТР  016-2025 – НОВАЯ РЕДАКЦИЯ В СООТВЕТСТВИИ С ИЗМЕНЕНИЕМ ПРОФЕССИОНАЛЬНО-КВАЛИФИКАЦИОННОЙ СТРУКТУРЫ РЫНКА ТРУДА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BE4389-E1A9-BEE9-24F8-D634064C8155}"/>
              </a:ext>
            </a:extLst>
          </p:cNvPr>
          <p:cNvSpPr txBox="1"/>
          <p:nvPr/>
        </p:nvSpPr>
        <p:spPr>
          <a:xfrm>
            <a:off x="610889" y="1099638"/>
            <a:ext cx="6249992" cy="8679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rgbClr val="2E7037"/>
                </a:solidFill>
              </a:defRPr>
            </a:lvl1pPr>
          </a:lstStyle>
          <a:p>
            <a:r>
              <a:rPr lang="ru-RU" dirty="0">
                <a:solidFill>
                  <a:srgbClr val="92D050"/>
                </a:solidFill>
                <a:latin typeface=""/>
              </a:rPr>
              <a:t>НАПРАВЛЕНИЯ ОБНОВЛЕНИЯ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D17BC680-84CF-E75C-D849-5EEAD2525D3A}"/>
              </a:ext>
            </a:extLst>
          </p:cNvPr>
          <p:cNvGrpSpPr/>
          <p:nvPr/>
        </p:nvGrpSpPr>
        <p:grpSpPr>
          <a:xfrm>
            <a:off x="376666" y="1889378"/>
            <a:ext cx="7175785" cy="4189475"/>
            <a:chOff x="3666804" y="2158009"/>
            <a:chExt cx="7489196" cy="3762736"/>
          </a:xfrm>
        </p:grpSpPr>
        <p:sp>
          <p:nvSpPr>
            <p:cNvPr id="8" name="Объект 2">
              <a:extLst>
                <a:ext uri="{FF2B5EF4-FFF2-40B4-BE49-F238E27FC236}">
                  <a16:creationId xmlns:a16="http://schemas.microsoft.com/office/drawing/2014/main" id="{BE21F70D-68E0-FB04-1BBD-33099E9D9812}"/>
                </a:ext>
              </a:extLst>
            </p:cNvPr>
            <p:cNvSpPr txBox="1">
              <a:spLocks/>
            </p:cNvSpPr>
            <p:nvPr/>
          </p:nvSpPr>
          <p:spPr>
            <a:xfrm>
              <a:off x="3666804" y="2158009"/>
              <a:ext cx="3862404" cy="49917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29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344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ru-RU" sz="1600" b="1" dirty="0"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Обновление структуры ОКПДТР</a:t>
              </a:r>
            </a:p>
            <a:p>
              <a:pPr marL="263525" indent="-263525">
                <a:lnSpc>
                  <a:spcPct val="100000"/>
                </a:lnSpc>
                <a:spcBef>
                  <a:spcPts val="0"/>
                </a:spcBef>
                <a:buAutoNum type="arabicPeriod"/>
              </a:pPr>
              <a:endParaRPr lang="ru-RU" sz="1600" dirty="0">
                <a:latin typeface="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C2CA1459-0DE4-F92C-9053-5D79F4EFEE69}"/>
                </a:ext>
              </a:extLst>
            </p:cNvPr>
            <p:cNvGrpSpPr/>
            <p:nvPr/>
          </p:nvGrpSpPr>
          <p:grpSpPr>
            <a:xfrm>
              <a:off x="3778870" y="2648735"/>
              <a:ext cx="6840107" cy="1105706"/>
              <a:chOff x="3622461" y="2648735"/>
              <a:chExt cx="6678604" cy="110570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F21767-F314-34F1-C1F3-88E996179ADA}"/>
                  </a:ext>
                </a:extLst>
              </p:cNvPr>
              <p:cNvSpPr txBox="1"/>
              <p:nvPr/>
            </p:nvSpPr>
            <p:spPr>
              <a:xfrm>
                <a:off x="3622461" y="2648735"/>
                <a:ext cx="3378424" cy="1105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1400" b="1" i="0" u="none" strike="noStrike" dirty="0">
                    <a:solidFill>
                      <a:srgbClr val="92D050"/>
                    </a:solidFill>
                    <a:effectLst/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ПРОФЕССИИ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i="0" u="none" strike="noStrike" dirty="0">
                    <a:solidFill>
                      <a:srgbClr val="000000"/>
                    </a:solidFill>
                    <a:effectLst/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Код ОК 016-2024</a:t>
                </a:r>
                <a:r>
                  <a:rPr lang="ru-RU" sz="1200" dirty="0"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i="0" u="none" strike="noStrike" dirty="0">
                    <a:solidFill>
                      <a:srgbClr val="000000"/>
                    </a:solidFill>
                    <a:effectLst/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Наименование профессии</a:t>
                </a:r>
                <a:r>
                  <a:rPr lang="ru-RU" sz="1200" dirty="0"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i="0" u="none" strike="noStrike" dirty="0">
                    <a:solidFill>
                      <a:srgbClr val="000000"/>
                    </a:solidFill>
                    <a:effectLst/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Код выпуска ЕТКС</a:t>
                </a:r>
                <a:r>
                  <a:rPr lang="ru-RU" sz="1200" dirty="0"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i="0" u="none" strike="noStrike" dirty="0">
                    <a:solidFill>
                      <a:srgbClr val="000000"/>
                    </a:solidFill>
                    <a:effectLst/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Код начальной группы ОКЗ (ОК 010-2014)</a:t>
                </a:r>
                <a:r>
                  <a:rPr lang="ru-RU" sz="1200" dirty="0"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i="0" u="none" strike="noStrike" dirty="0">
                    <a:solidFill>
                      <a:srgbClr val="000000"/>
                    </a:solidFill>
                    <a:effectLst/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Диапазон тарифных разрядов, групп</a:t>
                </a:r>
                <a:r>
                  <a:rPr lang="ru-RU" sz="1200" dirty="0"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F994FA-E25A-2811-422D-A186AB46D711}"/>
                  </a:ext>
                </a:extLst>
              </p:cNvPr>
              <p:cNvSpPr txBox="1"/>
              <p:nvPr/>
            </p:nvSpPr>
            <p:spPr>
              <a:xfrm>
                <a:off x="6922641" y="2670636"/>
                <a:ext cx="3378424" cy="9398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1400" b="1" dirty="0">
                    <a:solidFill>
                      <a:srgbClr val="92D050"/>
                    </a:solidFill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ДОЛЖНОСТИ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dirty="0">
                    <a:solidFill>
                      <a:srgbClr val="000000"/>
                    </a:solidFill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Код ОК 016-2024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dirty="0">
                    <a:solidFill>
                      <a:srgbClr val="000000"/>
                    </a:solidFill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Наименование должности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dirty="0">
                    <a:solidFill>
                      <a:srgbClr val="000000"/>
                    </a:solidFill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Код категории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200" dirty="0">
                    <a:solidFill>
                      <a:srgbClr val="000000"/>
                    </a:solidFill>
                    <a:latin typeface=""/>
                    <a:ea typeface="Cambria Math" panose="02040503050406030204" pitchFamily="18" charset="0"/>
                    <a:cs typeface="Arial" panose="020B0604020202020204" pitchFamily="34" charset="0"/>
                  </a:rPr>
                  <a:t>Код начальной группы ОКЗ (ОК 010-2014) 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A03814-DB73-260F-7C61-F87AB97B7CF4}"/>
                </a:ext>
              </a:extLst>
            </p:cNvPr>
            <p:cNvSpPr txBox="1"/>
            <p:nvPr/>
          </p:nvSpPr>
          <p:spPr>
            <a:xfrm>
              <a:off x="3692254" y="3894272"/>
              <a:ext cx="5807298" cy="8684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ru-RU" sz="1400" b="1" dirty="0">
                  <a:solidFill>
                    <a:srgbClr val="92D050"/>
                  </a:solidFill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Кодирование позиций –</a:t>
              </a:r>
              <a:r>
                <a:rPr lang="ru-RU" sz="1600" dirty="0">
                  <a:solidFill>
                    <a:srgbClr val="92D050"/>
                  </a:solidFill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  <a:r>
                <a:rPr lang="ru-RU" sz="1400" b="1" dirty="0">
                  <a:solidFill>
                    <a:srgbClr val="92D050"/>
                  </a:solidFill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шестизначный код (серийно-порядковый способ):</a:t>
              </a:r>
              <a:r>
                <a:rPr lang="ru-RU" sz="1600" dirty="0">
                  <a:solidFill>
                    <a:srgbClr val="92D050"/>
                  </a:solidFill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 </a:t>
              </a:r>
            </a:p>
            <a:p>
              <a:pPr marL="171450" indent="-171450">
                <a:lnSpc>
                  <a:spcPct val="100000"/>
                </a:lnSpc>
                <a:spcBef>
                  <a:spcPts val="0"/>
                </a:spcBef>
                <a:spcAft>
                  <a:spcPts val="100"/>
                </a:spcAft>
                <a:buFont typeface="Arial" panose="020B0604020202020204" pitchFamily="34" charset="0"/>
                <a:buChar char="•"/>
              </a:pPr>
              <a:r>
                <a:rPr lang="ru-RU" sz="1200" dirty="0">
                  <a:solidFill>
                    <a:srgbClr val="000000"/>
                  </a:solidFill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для кодирования профессий начальная цифра – код «1»</a:t>
              </a:r>
            </a:p>
            <a:p>
              <a:pPr marL="171450" indent="-171450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solidFill>
                    <a:srgbClr val="000000"/>
                  </a:solidFill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для кодирования должностей начальная цифра – код «2»</a:t>
              </a:r>
            </a:p>
          </p:txBody>
        </p:sp>
        <p:sp>
          <p:nvSpPr>
            <p:cNvPr id="11" name="Объект 2">
              <a:extLst>
                <a:ext uri="{FF2B5EF4-FFF2-40B4-BE49-F238E27FC236}">
                  <a16:creationId xmlns:a16="http://schemas.microsoft.com/office/drawing/2014/main" id="{97987A59-8F73-20FA-9882-02E26EB1A4A2}"/>
                </a:ext>
              </a:extLst>
            </p:cNvPr>
            <p:cNvSpPr txBox="1">
              <a:spLocks/>
            </p:cNvSpPr>
            <p:nvPr/>
          </p:nvSpPr>
          <p:spPr>
            <a:xfrm>
              <a:off x="3666804" y="4747103"/>
              <a:ext cx="7489196" cy="58760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29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344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ru-RU" sz="1600" b="1" dirty="0"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Обновление перечней профессий/должностей, дополнение новыми наименованиями</a:t>
              </a:r>
            </a:p>
          </p:txBody>
        </p:sp>
        <p:sp>
          <p:nvSpPr>
            <p:cNvPr id="12" name="Объект 2">
              <a:extLst>
                <a:ext uri="{FF2B5EF4-FFF2-40B4-BE49-F238E27FC236}">
                  <a16:creationId xmlns:a16="http://schemas.microsoft.com/office/drawing/2014/main" id="{A23B2243-A5E2-0016-815D-334DCA4CDC45}"/>
                </a:ext>
              </a:extLst>
            </p:cNvPr>
            <p:cNvSpPr txBox="1">
              <a:spLocks/>
            </p:cNvSpPr>
            <p:nvPr/>
          </p:nvSpPr>
          <p:spPr>
            <a:xfrm>
              <a:off x="3701376" y="5381322"/>
              <a:ext cx="6087513" cy="5394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29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344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ru-RU" sz="1600" b="1" dirty="0">
                  <a:latin typeface=""/>
                  <a:ea typeface="Cambria Math" panose="02040503050406030204" pitchFamily="18" charset="0"/>
                  <a:cs typeface="Arial" panose="020B0604020202020204" pitchFamily="34" charset="0"/>
                </a:rPr>
                <a:t>Обновление фасетов информационного блока</a:t>
              </a:r>
            </a:p>
            <a:p>
              <a:endParaRPr lang="ru-RU" sz="1600" dirty="0">
                <a:latin typeface=""/>
              </a:endParaRPr>
            </a:p>
          </p:txBody>
        </p:sp>
      </p:grpSp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6F0B2584-8399-13CA-94AD-7AF6BD2C3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541330"/>
              </p:ext>
            </p:extLst>
          </p:nvPr>
        </p:nvGraphicFramePr>
        <p:xfrm>
          <a:off x="7225048" y="1712889"/>
          <a:ext cx="4482909" cy="4287742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406791">
                  <a:extLst>
                    <a:ext uri="{9D8B030D-6E8A-4147-A177-3AD203B41FA5}">
                      <a16:colId xmlns:a16="http://schemas.microsoft.com/office/drawing/2014/main" val="1116007633"/>
                    </a:ext>
                  </a:extLst>
                </a:gridCol>
                <a:gridCol w="1253232">
                  <a:extLst>
                    <a:ext uri="{9D8B030D-6E8A-4147-A177-3AD203B41FA5}">
                      <a16:colId xmlns:a16="http://schemas.microsoft.com/office/drawing/2014/main" val="1833067728"/>
                    </a:ext>
                  </a:extLst>
                </a:gridCol>
                <a:gridCol w="1822886">
                  <a:extLst>
                    <a:ext uri="{9D8B030D-6E8A-4147-A177-3AD203B41FA5}">
                      <a16:colId xmlns:a16="http://schemas.microsoft.com/office/drawing/2014/main" val="1458213438"/>
                    </a:ext>
                  </a:extLst>
                </a:gridCol>
              </a:tblGrid>
              <a:tr h="357311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solidFill>
                            <a:schemeClr val="tx2"/>
                          </a:solidFill>
                          <a:effectLst/>
                        </a:rPr>
                        <a:t>Фасет</a:t>
                      </a:r>
                      <a:endParaRPr lang="ru-RU" sz="1100" b="0" dirty="0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solidFill>
                            <a:schemeClr val="tx2"/>
                          </a:solidFill>
                          <a:effectLst/>
                        </a:rPr>
                        <a:t>Код позиции фасета</a:t>
                      </a:r>
                      <a:endParaRPr lang="ru-RU" sz="1100" b="0" dirty="0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solidFill>
                            <a:schemeClr val="tx2"/>
                          </a:solidFill>
                          <a:effectLst/>
                        </a:rPr>
                        <a:t>Наименование позиции фасета</a:t>
                      </a:r>
                      <a:endParaRPr lang="ru-RU" sz="1100" b="0" dirty="0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280736"/>
                  </a:ext>
                </a:extLst>
              </a:tr>
              <a:tr h="178656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100" b="1" dirty="0">
                          <a:effectLst/>
                        </a:rPr>
                        <a:t>Профессии рабочих</a:t>
                      </a:r>
                      <a:endParaRPr lang="ru-RU" sz="1100" b="1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09802"/>
                  </a:ext>
                </a:extLst>
              </a:tr>
              <a:tr h="178656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100" b="0">
                          <a:effectLst/>
                        </a:rPr>
                        <a:t>1. </a:t>
                      </a:r>
                      <a:r>
                        <a:rPr lang="ru-RU" sz="1100" b="0" dirty="0">
                          <a:effectLst/>
                        </a:rPr>
                        <a:t>Производные профессии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Старший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766972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2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Помощник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059863"/>
                  </a:ext>
                </a:extLst>
              </a:tr>
              <a:tr h="178656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100" b="1" dirty="0">
                          <a:effectLst/>
                        </a:rPr>
                        <a:t>Должности служащих</a:t>
                      </a:r>
                      <a:endParaRPr lang="ru-RU" sz="1100" b="1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011165"/>
                  </a:ext>
                </a:extLst>
              </a:tr>
              <a:tr h="178656">
                <a:tc rowSpan="3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100" b="0">
                          <a:effectLst/>
                        </a:rPr>
                        <a:t>2. </a:t>
                      </a:r>
                      <a:r>
                        <a:rPr lang="ru-RU" sz="1100" b="0" dirty="0">
                          <a:effectLst/>
                        </a:rPr>
                        <a:t>Категории должности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Руководители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664813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2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Специалисты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90381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Другие служащие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921406"/>
                  </a:ext>
                </a:extLst>
              </a:tr>
              <a:tr h="178656">
                <a:tc rowSpan="9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100" b="0">
                          <a:effectLst/>
                        </a:rPr>
                        <a:t>3. </a:t>
                      </a:r>
                      <a:r>
                        <a:rPr lang="ru-RU" sz="1100" b="0" dirty="0">
                          <a:effectLst/>
                        </a:rPr>
                        <a:t>Производные должности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01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Вице-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932481"/>
                  </a:ext>
                </a:extLst>
              </a:tr>
              <a:tr h="3573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02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100" b="0" dirty="0">
                          <a:effectLst/>
                        </a:rPr>
                        <a:t>Первый заместитель руководителя      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049293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03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Заместитель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65896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04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Главный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59275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05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Ведущий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213660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06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Старший 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605648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07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Младший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86681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08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Сменный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514489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</a:rPr>
                        <a:t>…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</a:rPr>
                        <a:t>…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306870"/>
                  </a:ext>
                </a:extLst>
              </a:tr>
              <a:tr h="178656">
                <a:tc rowSpan="5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100" b="0">
                          <a:effectLst/>
                        </a:rPr>
                        <a:t>4.  </a:t>
                      </a:r>
                      <a:r>
                        <a:rPr lang="ru-RU" sz="1100" b="0" dirty="0">
                          <a:effectLst/>
                        </a:rPr>
                        <a:t>Категории (классы) квалификации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1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Первая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382101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2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Вторая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26973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3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Третья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307502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>
                          <a:effectLst/>
                        </a:rPr>
                        <a:t>4</a:t>
                      </a:r>
                      <a:endParaRPr lang="ru-RU" sz="1100" b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Четвертая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727901"/>
                  </a:ext>
                </a:extLst>
              </a:tr>
              <a:tr h="178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effectLst/>
                        </a:rPr>
                        <a:t>5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</a:rPr>
                        <a:t>…</a:t>
                      </a:r>
                      <a:endParaRPr lang="ru-RU" sz="1100" b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34779" marR="34779" marT="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47740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A5FA6AF-F0A9-440A-F8A2-BC3C3469BA56}"/>
              </a:ext>
            </a:extLst>
          </p:cNvPr>
          <p:cNvSpPr txBox="1"/>
          <p:nvPr/>
        </p:nvSpPr>
        <p:spPr>
          <a:xfrm>
            <a:off x="6860881" y="1276696"/>
            <a:ext cx="426232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2D05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ИНФОРМАЦИОННЫЙ БЛОК – </a:t>
            </a:r>
            <a:br>
              <a:rPr lang="ru-RU" sz="2000" b="1" dirty="0">
                <a:solidFill>
                  <a:srgbClr val="92D05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</a:br>
            <a:endParaRPr lang="ru-RU" sz="2000" b="1" dirty="0">
              <a:solidFill>
                <a:srgbClr val="92D050"/>
              </a:solidFill>
              <a:latin typeface="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7" name="Номер слайда 7">
            <a:extLst>
              <a:ext uri="{FF2B5EF4-FFF2-40B4-BE49-F238E27FC236}">
                <a16:creationId xmlns:a16="http://schemas.microsoft.com/office/drawing/2014/main" id="{BEF48D41-5860-0D42-EC51-5CE8B3BB6ECB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21</a:t>
            </a:fld>
            <a:endParaRPr lang="ru-RU" dirty="0"/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92AAC9B9-757E-7E80-8E45-533BF71494B1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F04DE2A-3B46-6C45-7E2E-F5358D3694B5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59912670-BC90-BC5F-8EB0-102EA2937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8359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3D16104-1A12-28AD-BB23-2872E2BB0ED3}"/>
              </a:ext>
            </a:extLst>
          </p:cNvPr>
          <p:cNvSpPr txBox="1"/>
          <p:nvPr/>
        </p:nvSpPr>
        <p:spPr>
          <a:xfrm>
            <a:off x="852132" y="27445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  <a:ea typeface="+mj-ea"/>
                <a:cs typeface="+mj-cs"/>
              </a:rPr>
              <a:t> СТРУКТУРА ОКПДТР</a:t>
            </a:r>
          </a:p>
        </p:txBody>
      </p:sp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886CE036-3631-DD05-1C95-8CD216586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151215"/>
              </p:ext>
            </p:extLst>
          </p:nvPr>
        </p:nvGraphicFramePr>
        <p:xfrm>
          <a:off x="667336" y="1168401"/>
          <a:ext cx="7777529" cy="2465988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1461804">
                  <a:extLst>
                    <a:ext uri="{9D8B030D-6E8A-4147-A177-3AD203B41FA5}">
                      <a16:colId xmlns:a16="http://schemas.microsoft.com/office/drawing/2014/main" val="874358800"/>
                    </a:ext>
                  </a:extLst>
                </a:gridCol>
                <a:gridCol w="2361466">
                  <a:extLst>
                    <a:ext uri="{9D8B030D-6E8A-4147-A177-3AD203B41FA5}">
                      <a16:colId xmlns:a16="http://schemas.microsoft.com/office/drawing/2014/main" val="2646977568"/>
                    </a:ext>
                  </a:extLst>
                </a:gridCol>
                <a:gridCol w="1211420">
                  <a:extLst>
                    <a:ext uri="{9D8B030D-6E8A-4147-A177-3AD203B41FA5}">
                      <a16:colId xmlns:a16="http://schemas.microsoft.com/office/drawing/2014/main" val="1301229117"/>
                    </a:ext>
                  </a:extLst>
                </a:gridCol>
                <a:gridCol w="1199991">
                  <a:extLst>
                    <a:ext uri="{9D8B030D-6E8A-4147-A177-3AD203B41FA5}">
                      <a16:colId xmlns:a16="http://schemas.microsoft.com/office/drawing/2014/main" val="2632757092"/>
                    </a:ext>
                  </a:extLst>
                </a:gridCol>
                <a:gridCol w="1542848">
                  <a:extLst>
                    <a:ext uri="{9D8B030D-6E8A-4147-A177-3AD203B41FA5}">
                      <a16:colId xmlns:a16="http://schemas.microsoft.com/office/drawing/2014/main" val="3779563042"/>
                    </a:ext>
                  </a:extLst>
                </a:gridCol>
              </a:tblGrid>
              <a:tr h="539124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>
                          <a:effectLst/>
                          <a:latin typeface=""/>
                        </a:rPr>
                        <a:t>ПРОФЕССИИ РАБОЧИХ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706061"/>
                  </a:ext>
                </a:extLst>
              </a:tr>
              <a:tr h="9802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Код ОК 016-2024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Наименование профессии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Код выпуска ЕТКС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Код начальной группы ОКЗ (ОК 010-2014)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Диапазон тарифных разрядов, групп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24792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100001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u="none" strike="noStrike" dirty="0" err="1">
                          <a:effectLst/>
                          <a:latin typeface=""/>
                          <a:cs typeface="Arial" panose="020B0604020202020204" pitchFamily="34" charset="0"/>
                        </a:rPr>
                        <a:t>Авербандщик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44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7318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2-5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662903"/>
                  </a:ext>
                </a:extLst>
              </a:tr>
              <a:tr h="517982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100002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Авиационный механик по криогенным системам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7232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  <a:cs typeface="Arial" panose="020B0604020202020204" pitchFamily="34" charset="0"/>
                        </a:rPr>
                        <a:t>2-8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708366"/>
                  </a:ext>
                </a:extLst>
              </a:tr>
            </a:tbl>
          </a:graphicData>
        </a:graphic>
      </p:graphicFrame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12DD3F5D-20B2-2815-A5F3-83937C9BD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896043"/>
              </p:ext>
            </p:extLst>
          </p:nvPr>
        </p:nvGraphicFramePr>
        <p:xfrm>
          <a:off x="3616833" y="3791814"/>
          <a:ext cx="8258175" cy="239257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962587">
                  <a:extLst>
                    <a:ext uri="{9D8B030D-6E8A-4147-A177-3AD203B41FA5}">
                      <a16:colId xmlns:a16="http://schemas.microsoft.com/office/drawing/2014/main" val="2150065374"/>
                    </a:ext>
                  </a:extLst>
                </a:gridCol>
                <a:gridCol w="2648896">
                  <a:extLst>
                    <a:ext uri="{9D8B030D-6E8A-4147-A177-3AD203B41FA5}">
                      <a16:colId xmlns:a16="http://schemas.microsoft.com/office/drawing/2014/main" val="3272818430"/>
                    </a:ext>
                  </a:extLst>
                </a:gridCol>
                <a:gridCol w="1437295">
                  <a:extLst>
                    <a:ext uri="{9D8B030D-6E8A-4147-A177-3AD203B41FA5}">
                      <a16:colId xmlns:a16="http://schemas.microsoft.com/office/drawing/2014/main" val="111018654"/>
                    </a:ext>
                  </a:extLst>
                </a:gridCol>
                <a:gridCol w="2209397">
                  <a:extLst>
                    <a:ext uri="{9D8B030D-6E8A-4147-A177-3AD203B41FA5}">
                      <a16:colId xmlns:a16="http://schemas.microsoft.com/office/drawing/2014/main" val="1240605896"/>
                    </a:ext>
                  </a:extLst>
                </a:gridCol>
              </a:tblGrid>
              <a:tr h="45872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"/>
                        </a:rPr>
                        <a:t>ДОЛЖНОСТИ СЛУЖАЩИХ</a:t>
                      </a:r>
                      <a:endParaRPr lang="ru-RU" sz="2400" u="none" strike="noStrike" kern="1200" dirty="0">
                        <a:solidFill>
                          <a:schemeClr val="dk1"/>
                        </a:solidFill>
                        <a:effectLst/>
                        <a:latin typeface="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915717"/>
                  </a:ext>
                </a:extLst>
              </a:tr>
              <a:tr h="593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"/>
                        </a:rPr>
                        <a:t>Код ОК 016-2024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"/>
                        </a:rPr>
                        <a:t>Наименование должности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"/>
                        </a:rPr>
                        <a:t>Код категории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"/>
                        </a:rPr>
                        <a:t>Код начальной группы ОКЗ (ОК 010-2014)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275046"/>
                  </a:ext>
                </a:extLst>
              </a:tr>
              <a:tr h="224866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200001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Агент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3339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83602"/>
                  </a:ext>
                </a:extLst>
              </a:tr>
              <a:tr h="224866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200002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Агент банка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3322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204407"/>
                  </a:ext>
                </a:extLst>
              </a:tr>
              <a:tr h="224866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200003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Агент коммерческий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3322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703547"/>
                  </a:ext>
                </a:extLst>
              </a:tr>
              <a:tr h="224866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200004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Агент морской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3322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71311"/>
                  </a:ext>
                </a:extLst>
              </a:tr>
              <a:tr h="44073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200005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"/>
                        </a:rPr>
                        <a:t>Агент по доставке заказанных билетов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"/>
                        </a:rPr>
                        <a:t>4221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67C9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591597"/>
                  </a:ext>
                </a:extLst>
              </a:tr>
            </a:tbl>
          </a:graphicData>
        </a:graphic>
      </p:graphicFrame>
      <p:sp>
        <p:nvSpPr>
          <p:cNvPr id="2" name="Номер слайда 7">
            <a:extLst>
              <a:ext uri="{FF2B5EF4-FFF2-40B4-BE49-F238E27FC236}">
                <a16:creationId xmlns:a16="http://schemas.microsoft.com/office/drawing/2014/main" id="{77049686-5C47-9A05-E866-A9C9367122A9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22</a:t>
            </a:fld>
            <a:endParaRPr lang="ru-RU" dirty="0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4951B261-CA0E-0312-0724-1BBF19EB2D62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D881DDB-428B-E154-FD95-DED7800BF300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4724A2F4-47A9-5664-E735-7AFA50201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2062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: скругленные углы 29">
            <a:extLst>
              <a:ext uri="{FF2B5EF4-FFF2-40B4-BE49-F238E27FC236}">
                <a16:creationId xmlns:a16="http://schemas.microsoft.com/office/drawing/2014/main" id="{8A693E94-4AEA-787E-852D-A8B3EA84729A}"/>
              </a:ext>
            </a:extLst>
          </p:cNvPr>
          <p:cNvSpPr/>
          <p:nvPr/>
        </p:nvSpPr>
        <p:spPr>
          <a:xfrm>
            <a:off x="7019924" y="4446633"/>
            <a:ext cx="4548211" cy="723276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Прямоугольник: скругленные углы 29">
            <a:extLst>
              <a:ext uri="{FF2B5EF4-FFF2-40B4-BE49-F238E27FC236}">
                <a16:creationId xmlns:a16="http://schemas.microsoft.com/office/drawing/2014/main" id="{58DCA8B2-B635-6831-B082-08325FB89B96}"/>
              </a:ext>
            </a:extLst>
          </p:cNvPr>
          <p:cNvSpPr/>
          <p:nvPr/>
        </p:nvSpPr>
        <p:spPr>
          <a:xfrm>
            <a:off x="7379594" y="1111023"/>
            <a:ext cx="4295510" cy="1251175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D2CCF6D-6F7D-C398-B2E0-2F4D8F7A1907}"/>
              </a:ext>
            </a:extLst>
          </p:cNvPr>
          <p:cNvSpPr txBox="1">
            <a:spLocks/>
          </p:cNvSpPr>
          <p:nvPr/>
        </p:nvSpPr>
        <p:spPr>
          <a:xfrm>
            <a:off x="1676397" y="203208"/>
            <a:ext cx="10157213" cy="62288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>
                <a:solidFill>
                  <a:srgbClr val="002C50"/>
                </a:solidFill>
                <a:latin typeface="Montserrat" panose="00000500000000000000" pitchFamily="2" charset="-52"/>
              </a:rPr>
              <a:t>ОБЩЕРОССИЙСКИЙ КЛАССИФИКАТОР ЗАНЯТИЙ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6EE032-7939-2BED-4176-8302E88A4677}"/>
              </a:ext>
            </a:extLst>
          </p:cNvPr>
          <p:cNvSpPr txBox="1"/>
          <p:nvPr/>
        </p:nvSpPr>
        <p:spPr>
          <a:xfrm>
            <a:off x="7534036" y="1100315"/>
            <a:ext cx="4141068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latin typeface=""/>
              </a:rPr>
              <a:t>Утвержден</a:t>
            </a:r>
            <a:r>
              <a:rPr lang="ru-RU" sz="1400" dirty="0">
                <a:latin typeface=""/>
              </a:rPr>
              <a:t> приказом Федерального агентства по техническому регулированию и метрологии </a:t>
            </a:r>
            <a:r>
              <a:rPr lang="ru-RU" sz="1400">
                <a:latin typeface=""/>
              </a:rPr>
              <a:t>от 12.12.2014 </a:t>
            </a:r>
            <a:r>
              <a:rPr lang="en" sz="1400" dirty="0">
                <a:latin typeface=""/>
              </a:rPr>
              <a:t>N </a:t>
            </a:r>
            <a:r>
              <a:rPr lang="en" sz="1400">
                <a:latin typeface=""/>
              </a:rPr>
              <a:t>2020-</a:t>
            </a:r>
            <a:r>
              <a:rPr lang="ru-RU" sz="1400">
                <a:latin typeface=""/>
              </a:rPr>
              <a:t>ст.</a:t>
            </a:r>
            <a:endParaRPr lang="ru-RU" sz="1400" dirty="0">
              <a:latin typeface=""/>
            </a:endParaRPr>
          </a:p>
          <a:p>
            <a:endParaRPr lang="ru-RU" sz="600" b="1" dirty="0">
              <a:latin typeface=""/>
            </a:endParaRPr>
          </a:p>
          <a:p>
            <a:r>
              <a:rPr lang="ru-RU" sz="1400" b="1">
                <a:latin typeface=""/>
              </a:rPr>
              <a:t>Актуализирован 18.02.2021 г. </a:t>
            </a:r>
            <a:endParaRPr lang="ru-RU" sz="1400" b="1" dirty="0">
              <a:latin typeface=""/>
            </a:endParaRPr>
          </a:p>
          <a:p>
            <a:r>
              <a:rPr lang="ru-RU" sz="1400" b="1" dirty="0">
                <a:latin typeface=""/>
              </a:rPr>
              <a:t>Вступает в </a:t>
            </a:r>
            <a:r>
              <a:rPr lang="ru-RU" sz="1400" b="1">
                <a:latin typeface=""/>
              </a:rPr>
              <a:t>силу 1.03.2021 г.</a:t>
            </a:r>
            <a:endParaRPr lang="ru-RU" sz="1400" b="1" dirty="0">
              <a:latin typeface="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111579-73BF-5A49-A6DE-9A1F3A0AE9CB}"/>
              </a:ext>
            </a:extLst>
          </p:cNvPr>
          <p:cNvSpPr txBox="1"/>
          <p:nvPr/>
        </p:nvSpPr>
        <p:spPr>
          <a:xfrm>
            <a:off x="187091" y="1213891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ru-RU" sz="2800" b="1" dirty="0">
                <a:solidFill>
                  <a:srgbClr val="92D050"/>
                </a:solidFill>
                <a:latin typeface=""/>
              </a:rPr>
              <a:t>ЦЕЛЬ</a:t>
            </a:r>
            <a:r>
              <a:rPr lang="ru-RU" sz="2800" b="1" dirty="0">
                <a:solidFill>
                  <a:srgbClr val="2E7037"/>
                </a:solidFill>
                <a:latin typeface=""/>
              </a:rPr>
              <a:t> </a:t>
            </a:r>
            <a:r>
              <a:rPr lang="ru-RU" sz="2800" b="1" dirty="0">
                <a:solidFill>
                  <a:srgbClr val="92D050"/>
                </a:solidFill>
                <a:latin typeface=""/>
              </a:rPr>
              <a:t>– </a:t>
            </a:r>
            <a:r>
              <a:rPr lang="ru-RU" b="1" dirty="0">
                <a:latin typeface=""/>
              </a:rPr>
              <a:t>СБОР СТАТИСТИКИ ЗАНЯТИЙ НАСЕЛЕНИЯ, УЧЁТ ЗАНЯТОСТИ, АНАЛИТИКА И МЕЖДУНАРОДНЫЕ СОПОСТАВЛЕНИЯ</a:t>
            </a:r>
            <a:endParaRPr lang="ru-RU" sz="1800" b="1" dirty="0">
              <a:latin typeface=""/>
            </a:endParaRPr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E86608C6-624B-0179-5E10-F4E0EB21705F}"/>
              </a:ext>
            </a:extLst>
          </p:cNvPr>
          <p:cNvSpPr/>
          <p:nvPr/>
        </p:nvSpPr>
        <p:spPr>
          <a:xfrm>
            <a:off x="380762" y="2441567"/>
            <a:ext cx="6545539" cy="31609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ru-RU" sz="2000" b="1" i="0" u="none" strike="noStrike" kern="1200" cap="none" spc="-1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ea typeface="Cambria Math" panose="02040503050406030204" pitchFamily="18" charset="0"/>
                <a:cs typeface="+mn-cs"/>
              </a:rPr>
              <a:t>      </a:t>
            </a:r>
            <a:r>
              <a:rPr kumimoji="0" lang="ru-RU" sz="2000" b="1" i="0" u="none" strike="noStrike" kern="1200" cap="none" spc="-1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</a:rPr>
              <a:t>В настоящее время применяется в целях: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0000"/>
                </a:solidFill>
                <a:latin typeface=""/>
              </a:rPr>
              <a:t>обеспечения стандартизированной системы классификации всех видов профессиональной деятельности, применяемой на территории России;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0000"/>
                </a:solidFill>
                <a:latin typeface=""/>
              </a:rPr>
              <a:t>создание единого инструмента идентификации;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0000"/>
                </a:solidFill>
                <a:latin typeface=""/>
              </a:rPr>
              <a:t>упорядочить процесс сбора и обработки статистической информации о состоянии </a:t>
            </a:r>
            <a:r>
              <a:rPr lang="ru-RU" sz="1400">
                <a:solidFill>
                  <a:srgbClr val="000000"/>
                </a:solidFill>
                <a:latin typeface=""/>
              </a:rPr>
              <a:t>рынка труда.</a:t>
            </a:r>
            <a:endParaRPr lang="ru-RU" sz="1400" dirty="0">
              <a:solidFill>
                <a:srgbClr val="000000"/>
              </a:solidFill>
              <a:latin typeface="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0000"/>
                </a:solidFill>
                <a:latin typeface=""/>
              </a:rPr>
              <a:t>гармонизации рынок труда и сферу образования, </a:t>
            </a:r>
            <a:r>
              <a:rPr lang="ru-RU" sz="1400" dirty="0" err="1">
                <a:solidFill>
                  <a:srgbClr val="000000"/>
                </a:solidFill>
                <a:latin typeface=""/>
              </a:rPr>
              <a:t>согласуя</a:t>
            </a:r>
            <a:r>
              <a:rPr lang="ru-RU" sz="1400" dirty="0">
                <a:solidFill>
                  <a:srgbClr val="000000"/>
                </a:solidFill>
                <a:latin typeface=""/>
              </a:rPr>
              <a:t> образовательные программы с </a:t>
            </a:r>
            <a:r>
              <a:rPr lang="ru-RU" sz="1400">
                <a:solidFill>
                  <a:srgbClr val="000000"/>
                </a:solidFill>
                <a:latin typeface=""/>
              </a:rPr>
              <a:t>потребностями работодателей.</a:t>
            </a:r>
            <a:endParaRPr lang="ru-RU" sz="1400" dirty="0">
              <a:solidFill>
                <a:srgbClr val="000000"/>
              </a:solidFill>
              <a:latin typeface="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0000"/>
                </a:solidFill>
                <a:latin typeface=""/>
              </a:rPr>
              <a:t>реализации социальной политики государства, включая назначение льготного пенсионного обеспечения работникам </a:t>
            </a:r>
            <a:r>
              <a:rPr lang="ru-RU" sz="1400">
                <a:solidFill>
                  <a:srgbClr val="000000"/>
                </a:solidFill>
                <a:latin typeface=""/>
              </a:rPr>
              <a:t>определенных категорий.</a:t>
            </a:r>
            <a:endParaRPr lang="ru-RU" sz="1400" dirty="0">
              <a:solidFill>
                <a:srgbClr val="000000"/>
              </a:solidFill>
              <a:latin typeface="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ru-RU" sz="1300" b="1" i="0" u="none" strike="noStrike" kern="1200" cap="none" spc="-1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проведения аналитических и прогнозных исследований, направленных на гармонизацию рынка труда и сферы образования по направлениям подготовки </a:t>
            </a:r>
            <a:r>
              <a:rPr kumimoji="0" lang="ru-RU" sz="1300" b="1" i="0" u="none" strike="noStrike" kern="1200" cap="none" spc="-1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и др.</a:t>
            </a:r>
            <a:endParaRPr kumimoji="0" lang="ru-RU" sz="1300" b="1" i="0" u="none" strike="noStrike" kern="1200" cap="none" spc="-1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PlaceHolder 1">
            <a:extLst>
              <a:ext uri="{FF2B5EF4-FFF2-40B4-BE49-F238E27FC236}">
                <a16:creationId xmlns:a16="http://schemas.microsoft.com/office/drawing/2014/main" id="{0632E6EF-9A37-B517-83E9-8A6F65105C76}"/>
              </a:ext>
            </a:extLst>
          </p:cNvPr>
          <p:cNvSpPr txBox="1">
            <a:spLocks/>
          </p:cNvSpPr>
          <p:nvPr/>
        </p:nvSpPr>
        <p:spPr>
          <a:xfrm>
            <a:off x="6777526" y="2288852"/>
            <a:ext cx="5033712" cy="208053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1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2600" b="1" dirty="0">
                <a:solidFill>
                  <a:srgbClr val="92D050"/>
                </a:solidFill>
                <a:latin typeface=""/>
                <a:ea typeface="+mn-ea"/>
                <a:cs typeface="+mn-cs"/>
              </a:rPr>
              <a:t>Предназначен для решения задач:</a:t>
            </a:r>
          </a:p>
          <a:p>
            <a:pPr marL="54927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kumimoji="0" lang="ru-RU" sz="1800" b="0" i="0" u="none" strike="noStrike" kern="1200" cap="all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определение потребности в кадрах</a:t>
            </a:r>
          </a:p>
          <a:p>
            <a:pPr marL="54927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ru-RU" sz="1800" spc="-1" dirty="0">
                <a:solidFill>
                  <a:srgbClr val="00000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проведение переписей населения;</a:t>
            </a:r>
          </a:p>
          <a:p>
            <a:pPr marL="54927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ru-RU" sz="1800" spc="-1" dirty="0">
                <a:solidFill>
                  <a:srgbClr val="00000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оценка состояния и динамика изменений структуры занятости населения;</a:t>
            </a:r>
          </a:p>
          <a:p>
            <a:pPr marL="54927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ru-RU" sz="1800" spc="-1" dirty="0">
                <a:solidFill>
                  <a:srgbClr val="00000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анализ и прогноз показателей в сфере занятости и профессионального образования;</a:t>
            </a:r>
          </a:p>
          <a:p>
            <a:pPr marL="54927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ru-RU" sz="1800" spc="-1" dirty="0">
                <a:solidFill>
                  <a:srgbClr val="00000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регулирование спроса и предложения рабочей силы на </a:t>
            </a:r>
            <a:r>
              <a:rPr lang="ru-RU" sz="1800" spc="-1">
                <a:solidFill>
                  <a:srgbClr val="000000"/>
                </a:solidFill>
                <a:latin typeface=""/>
                <a:ea typeface="Cambria Math" panose="02040503050406030204" pitchFamily="18" charset="0"/>
                <a:cs typeface="Arial" panose="020B0604020202020204" pitchFamily="34" charset="0"/>
              </a:rPr>
              <a:t>рынке труда.</a:t>
            </a:r>
            <a:endParaRPr lang="ru-RU" sz="1800" spc="-1" dirty="0">
              <a:solidFill>
                <a:srgbClr val="000000"/>
              </a:solidFill>
              <a:latin typeface="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E85760-7E9D-5149-70A1-582B7BD3CB6B}"/>
              </a:ext>
            </a:extLst>
          </p:cNvPr>
          <p:cNvSpPr txBox="1"/>
          <p:nvPr/>
        </p:nvSpPr>
        <p:spPr>
          <a:xfrm>
            <a:off x="7169404" y="4431245"/>
            <a:ext cx="439873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cap="all" dirty="0">
                <a:latin typeface=""/>
              </a:rPr>
              <a:t>В ОКЗ используется иерархический метод классификации и последовательный метод кодирования</a:t>
            </a:r>
          </a:p>
        </p:txBody>
      </p:sp>
      <p:sp>
        <p:nvSpPr>
          <p:cNvPr id="2" name="Номер слайда 7">
            <a:extLst>
              <a:ext uri="{FF2B5EF4-FFF2-40B4-BE49-F238E27FC236}">
                <a16:creationId xmlns:a16="http://schemas.microsoft.com/office/drawing/2014/main" id="{B027BED3-C365-6625-1C4B-93D5257551B0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23</a:t>
            </a:fld>
            <a:endParaRPr lang="ru-RU" dirty="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6C6257F3-10AD-FA46-2197-2853028C7369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56683D-4BED-9CB0-1678-D38E2BBF88D5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BE523BB6-DF5B-2451-2491-F79364CC5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029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3D16104-1A12-28AD-BB23-2872E2BB0ED3}"/>
              </a:ext>
            </a:extLst>
          </p:cNvPr>
          <p:cNvSpPr txBox="1"/>
          <p:nvPr/>
        </p:nvSpPr>
        <p:spPr>
          <a:xfrm>
            <a:off x="780224" y="273536"/>
            <a:ext cx="1105411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002C50"/>
                </a:solidFill>
                <a:latin typeface="Montserrat" panose="00000500000000000000" pitchFamily="2" charset="-52"/>
                <a:ea typeface="+mj-ea"/>
                <a:cs typeface="+mj-cs"/>
              </a:rPr>
              <a:t> ОКПДТР И ОКЗ: ВЗАИМОСВЯЗЬ И ГАРМОНИЗАЦИЯ</a:t>
            </a:r>
          </a:p>
        </p:txBody>
      </p:sp>
      <p:sp>
        <p:nvSpPr>
          <p:cNvPr id="2" name="Номер слайда 7">
            <a:extLst>
              <a:ext uri="{FF2B5EF4-FFF2-40B4-BE49-F238E27FC236}">
                <a16:creationId xmlns:a16="http://schemas.microsoft.com/office/drawing/2014/main" id="{77049686-5C47-9A05-E866-A9C9367122A9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24</a:t>
            </a:fld>
            <a:endParaRPr lang="ru-RU" dirty="0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4951B261-CA0E-0312-0724-1BBF19EB2D62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D881DDB-428B-E154-FD95-DED7800BF300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4724A2F4-47A9-5664-E735-7AFA50201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3FBF42B0-B7ED-23B5-3121-30C4538491FD}"/>
              </a:ext>
            </a:extLst>
          </p:cNvPr>
          <p:cNvSpPr/>
          <p:nvPr/>
        </p:nvSpPr>
        <p:spPr>
          <a:xfrm>
            <a:off x="6361189" y="4550380"/>
            <a:ext cx="5263454" cy="430887"/>
          </a:xfrm>
          <a:prstGeom prst="rect">
            <a:avLst/>
          </a:prstGeom>
          <a:ln>
            <a:solidFill>
              <a:srgbClr val="73B0F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rgbClr val="73B0F4"/>
                </a:solidFill>
                <a:latin typeface="+mj-lt"/>
                <a:ea typeface="+mj-ea"/>
                <a:cs typeface="+mj-cs"/>
              </a:rPr>
              <a:t>СТРУКТУРА ПОДГОТОВКИ КАДРОВ</a:t>
            </a:r>
          </a:p>
          <a:p>
            <a:pPr algn="ctr"/>
            <a:r>
              <a:rPr lang="ru-RU" sz="1100" dirty="0">
                <a:solidFill>
                  <a:srgbClr val="73B0F4"/>
                </a:solidFill>
                <a:latin typeface="+mj-lt"/>
                <a:ea typeface="+mj-ea"/>
                <a:cs typeface="+mj-cs"/>
              </a:rPr>
              <a:t>В СИСТЕМЕ ПРОФЕССИОНАЛЬНОГО ОБРАЗОВАНИЯ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6A6D4A1-0BCC-0E57-C7EE-977B640FDA3E}"/>
              </a:ext>
            </a:extLst>
          </p:cNvPr>
          <p:cNvSpPr txBox="1"/>
          <p:nvPr/>
        </p:nvSpPr>
        <p:spPr>
          <a:xfrm>
            <a:off x="6361193" y="1567920"/>
            <a:ext cx="5263458" cy="938719"/>
          </a:xfrm>
          <a:prstGeom prst="rect">
            <a:avLst/>
          </a:prstGeom>
          <a:noFill/>
          <a:ln>
            <a:solidFill>
              <a:srgbClr val="73B0F4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100" dirty="0">
                <a:solidFill>
                  <a:srgbClr val="73B0F4"/>
                </a:solidFill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Кодирование позиций - 6-значный код (серийно-порядковый способ):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73B0F4"/>
                </a:solidFill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для кодирования профессий – начальная цифра – код «1»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73B0F4"/>
                </a:solidFill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для кодирования должностей – начальная цифра – код «2»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73B0F4"/>
                </a:solidFill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фасеты (информационный блок) возможность спецификации типовых </a:t>
            </a:r>
            <a:br>
              <a:rPr lang="ru-RU" sz="1100" dirty="0">
                <a:solidFill>
                  <a:srgbClr val="73B0F4"/>
                </a:solidFill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ru-RU" sz="1100" dirty="0">
                <a:solidFill>
                  <a:srgbClr val="73B0F4"/>
                </a:solidFill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наименований в организации</a:t>
            </a:r>
          </a:p>
        </p:txBody>
      </p: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59E540D7-61B6-E524-013E-C879E31456B4}"/>
              </a:ext>
            </a:extLst>
          </p:cNvPr>
          <p:cNvGrpSpPr/>
          <p:nvPr/>
        </p:nvGrpSpPr>
        <p:grpSpPr>
          <a:xfrm>
            <a:off x="549965" y="1137080"/>
            <a:ext cx="5473391" cy="3374102"/>
            <a:chOff x="432645" y="2004375"/>
            <a:chExt cx="4915171" cy="2827210"/>
          </a:xfrm>
        </p:grpSpPr>
        <p:sp>
          <p:nvSpPr>
            <p:cNvPr id="47" name="Подзаголовок 2">
              <a:extLst>
                <a:ext uri="{FF2B5EF4-FFF2-40B4-BE49-F238E27FC236}">
                  <a16:creationId xmlns:a16="http://schemas.microsoft.com/office/drawing/2014/main" id="{EE043F9E-E892-F978-90A8-0319395C3138}"/>
                </a:ext>
              </a:extLst>
            </p:cNvPr>
            <p:cNvSpPr txBox="1">
              <a:spLocks/>
            </p:cNvSpPr>
            <p:nvPr/>
          </p:nvSpPr>
          <p:spPr>
            <a:xfrm>
              <a:off x="3190971" y="2789740"/>
              <a:ext cx="920820" cy="240768"/>
            </a:xfrm>
            <a:prstGeom prst="rect">
              <a:avLst/>
            </a:prstGeom>
            <a:solidFill>
              <a:srgbClr val="91C4F1"/>
            </a:solidFill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defPPr>
                <a:defRPr lang="ru-RU"/>
              </a:defPPr>
              <a:lvl1pPr indent="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48" name="Подзаголовок 2">
              <a:extLst>
                <a:ext uri="{FF2B5EF4-FFF2-40B4-BE49-F238E27FC236}">
                  <a16:creationId xmlns:a16="http://schemas.microsoft.com/office/drawing/2014/main" id="{CECFAF7F-6DB0-6143-89E2-8D411974ACAD}"/>
                </a:ext>
              </a:extLst>
            </p:cNvPr>
            <p:cNvSpPr txBox="1">
              <a:spLocks/>
            </p:cNvSpPr>
            <p:nvPr/>
          </p:nvSpPr>
          <p:spPr>
            <a:xfrm>
              <a:off x="432645" y="2004375"/>
              <a:ext cx="4915171" cy="305354"/>
            </a:xfrm>
            <a:prstGeom prst="rect">
              <a:avLst/>
            </a:prstGeom>
            <a:solidFill>
              <a:srgbClr val="91C4F1"/>
            </a:solidFill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ОБЪЕКТЫ</a:t>
              </a: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 КЛАССИФИКАЦИИ в ОКЗ-2014</a:t>
              </a:r>
            </a:p>
          </p:txBody>
        </p:sp>
        <p:sp>
          <p:nvSpPr>
            <p:cNvPr id="49" name="Подзаголовок 2">
              <a:extLst>
                <a:ext uri="{FF2B5EF4-FFF2-40B4-BE49-F238E27FC236}">
                  <a16:creationId xmlns:a16="http://schemas.microsoft.com/office/drawing/2014/main" id="{AA739328-F81D-3675-3899-DA83917564AB}"/>
                </a:ext>
              </a:extLst>
            </p:cNvPr>
            <p:cNvSpPr txBox="1">
              <a:spLocks/>
            </p:cNvSpPr>
            <p:nvPr/>
          </p:nvSpPr>
          <p:spPr>
            <a:xfrm>
              <a:off x="432646" y="2373137"/>
              <a:ext cx="1742838" cy="253416"/>
            </a:xfrm>
            <a:prstGeom prst="rect">
              <a:avLst/>
            </a:prstGeom>
            <a:ln>
              <a:solidFill>
                <a:srgbClr val="73B0F4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i="0" u="none" strike="noStrike" kern="1200" cap="none" spc="0" normalizeH="0" baseline="0" noProof="0" dirty="0">
                  <a:ln>
                    <a:noFill/>
                  </a:ln>
                  <a:solidFill>
                    <a:srgbClr val="73B0F4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rPr>
                <a:t>Элемент структуры </a:t>
              </a:r>
            </a:p>
          </p:txBody>
        </p:sp>
        <p:sp>
          <p:nvSpPr>
            <p:cNvPr id="50" name="Подзаголовок 2">
              <a:extLst>
                <a:ext uri="{FF2B5EF4-FFF2-40B4-BE49-F238E27FC236}">
                  <a16:creationId xmlns:a16="http://schemas.microsoft.com/office/drawing/2014/main" id="{539A6319-91BD-ADCF-CE0E-7D9D7FF40922}"/>
                </a:ext>
              </a:extLst>
            </p:cNvPr>
            <p:cNvSpPr txBox="1">
              <a:spLocks/>
            </p:cNvSpPr>
            <p:nvPr/>
          </p:nvSpPr>
          <p:spPr>
            <a:xfrm>
              <a:off x="2302184" y="2362338"/>
              <a:ext cx="762087" cy="264215"/>
            </a:xfrm>
            <a:prstGeom prst="rect">
              <a:avLst/>
            </a:prstGeom>
            <a:ln>
              <a:solidFill>
                <a:srgbClr val="73B0F4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 indent="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i="0" u="none" strike="noStrike" kern="0" cap="none" spc="0" normalizeH="0" baseline="0" noProof="0" dirty="0">
                  <a:ln>
                    <a:noFill/>
                  </a:ln>
                  <a:solidFill>
                    <a:srgbClr val="73B0F4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rPr>
                <a:t>Уровень</a:t>
              </a:r>
            </a:p>
          </p:txBody>
        </p:sp>
        <p:grpSp>
          <p:nvGrpSpPr>
            <p:cNvPr id="51" name="Группа 50">
              <a:extLst>
                <a:ext uri="{FF2B5EF4-FFF2-40B4-BE49-F238E27FC236}">
                  <a16:creationId xmlns:a16="http://schemas.microsoft.com/office/drawing/2014/main" id="{9993A666-5CF3-D901-E74F-8EAE66F03A28}"/>
                </a:ext>
              </a:extLst>
            </p:cNvPr>
            <p:cNvGrpSpPr/>
            <p:nvPr/>
          </p:nvGrpSpPr>
          <p:grpSpPr>
            <a:xfrm>
              <a:off x="432645" y="3255515"/>
              <a:ext cx="2615996" cy="447675"/>
              <a:chOff x="413888" y="2651564"/>
              <a:chExt cx="2615996" cy="447675"/>
            </a:xfrm>
          </p:grpSpPr>
          <p:sp>
            <p:nvSpPr>
              <p:cNvPr id="72" name="Прямоугольник: скругленные углы 32">
                <a:extLst>
                  <a:ext uri="{FF2B5EF4-FFF2-40B4-BE49-F238E27FC236}">
                    <a16:creationId xmlns:a16="http://schemas.microsoft.com/office/drawing/2014/main" id="{6F413CBF-F80F-B9D0-96B2-D42C61F794B2}"/>
                  </a:ext>
                </a:extLst>
              </p:cNvPr>
              <p:cNvSpPr/>
              <p:nvPr/>
            </p:nvSpPr>
            <p:spPr>
              <a:xfrm>
                <a:off x="413888" y="2651564"/>
                <a:ext cx="2615996" cy="447675"/>
              </a:xfrm>
              <a:prstGeom prst="roundRect">
                <a:avLst/>
              </a:prstGeom>
              <a:solidFill>
                <a:srgbClr val="91C4F1"/>
              </a:solidFill>
              <a:ln w="19050" cap="flat" cmpd="sng" algn="ctr">
                <a:solidFill>
                  <a:srgbClr val="73B0F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rgbClr val="196B24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3" name="Подзаголовок 2">
                <a:extLst>
                  <a:ext uri="{FF2B5EF4-FFF2-40B4-BE49-F238E27FC236}">
                    <a16:creationId xmlns:a16="http://schemas.microsoft.com/office/drawing/2014/main" id="{81C76893-D7A7-39C3-33D5-6C22B32C69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5596" y="2760709"/>
                <a:ext cx="1685319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60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Подгруппа</a:t>
                </a:r>
                <a:r>
                  <a:rPr kumimoji="0" lang="ru-RU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ОКЗ</a:t>
                </a:r>
              </a:p>
            </p:txBody>
          </p:sp>
          <p:sp>
            <p:nvSpPr>
              <p:cNvPr id="74" name="Подзаголовок 2">
                <a:extLst>
                  <a:ext uri="{FF2B5EF4-FFF2-40B4-BE49-F238E27FC236}">
                    <a16:creationId xmlns:a16="http://schemas.microsoft.com/office/drawing/2014/main" id="{0C4F7443-D4B5-A9D2-341B-E981839DBE2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37836" y="2769660"/>
                <a:ext cx="323946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>
                    <a:solidFill>
                      <a:schemeClr val="accent3">
                        <a:lumMod val="50000"/>
                      </a:schemeClr>
                    </a:solidFill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cs typeface="Arial" panose="020B0604020202020204" pitchFamily="34" charset="0"/>
                  </a:rPr>
                  <a:t>2</a:t>
                </a:r>
              </a:p>
            </p:txBody>
          </p:sp>
        </p:grpSp>
        <p:grpSp>
          <p:nvGrpSpPr>
            <p:cNvPr id="52" name="Группа 51">
              <a:extLst>
                <a:ext uri="{FF2B5EF4-FFF2-40B4-BE49-F238E27FC236}">
                  <a16:creationId xmlns:a16="http://schemas.microsoft.com/office/drawing/2014/main" id="{15ABF50E-92E1-B5E2-0523-F5528E902232}"/>
                </a:ext>
              </a:extLst>
            </p:cNvPr>
            <p:cNvGrpSpPr/>
            <p:nvPr/>
          </p:nvGrpSpPr>
          <p:grpSpPr>
            <a:xfrm>
              <a:off x="448257" y="2689697"/>
              <a:ext cx="2616002" cy="447675"/>
              <a:chOff x="429500" y="2662566"/>
              <a:chExt cx="2616002" cy="447675"/>
            </a:xfrm>
          </p:grpSpPr>
          <p:sp>
            <p:nvSpPr>
              <p:cNvPr id="69" name="Прямоугольник: скругленные углы 29">
                <a:extLst>
                  <a:ext uri="{FF2B5EF4-FFF2-40B4-BE49-F238E27FC236}">
                    <a16:creationId xmlns:a16="http://schemas.microsoft.com/office/drawing/2014/main" id="{7986610C-A0D0-1BD2-60E9-38034CB337DD}"/>
                  </a:ext>
                </a:extLst>
              </p:cNvPr>
              <p:cNvSpPr/>
              <p:nvPr/>
            </p:nvSpPr>
            <p:spPr>
              <a:xfrm>
                <a:off x="429500" y="2662566"/>
                <a:ext cx="2616002" cy="447675"/>
              </a:xfrm>
              <a:prstGeom prst="roundRect">
                <a:avLst/>
              </a:prstGeom>
              <a:solidFill>
                <a:srgbClr val="91C4F1"/>
              </a:solidFill>
              <a:ln w="19050" cap="flat" cmpd="sng" algn="ctr">
                <a:solidFill>
                  <a:srgbClr val="73B0F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196B24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0" name="Подзаголовок 2">
                <a:extLst>
                  <a:ext uri="{FF2B5EF4-FFF2-40B4-BE49-F238E27FC236}">
                    <a16:creationId xmlns:a16="http://schemas.microsoft.com/office/drawing/2014/main" id="{06F834E1-4A42-4655-161C-8C58C9CF8D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5596" y="2762611"/>
                <a:ext cx="1685319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Основная группа ОКЗ</a:t>
                </a:r>
              </a:p>
            </p:txBody>
          </p:sp>
          <p:sp>
            <p:nvSpPr>
              <p:cNvPr id="71" name="Подзаголовок 2">
                <a:extLst>
                  <a:ext uri="{FF2B5EF4-FFF2-40B4-BE49-F238E27FC236}">
                    <a16:creationId xmlns:a16="http://schemas.microsoft.com/office/drawing/2014/main" id="{FD419097-4078-775B-D4E2-2ACEA84E09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19746" y="2762610"/>
                <a:ext cx="323946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>
                    <a:solidFill>
                      <a:schemeClr val="accent3">
                        <a:lumMod val="50000"/>
                      </a:schemeClr>
                    </a:solidFill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cs typeface="Arial" panose="020B0604020202020204" pitchFamily="34" charset="0"/>
                  </a:rPr>
                  <a:t>1</a:t>
                </a:r>
              </a:p>
            </p:txBody>
          </p:sp>
        </p:grpSp>
        <p:grpSp>
          <p:nvGrpSpPr>
            <p:cNvPr id="53" name="Группа 52">
              <a:extLst>
                <a:ext uri="{FF2B5EF4-FFF2-40B4-BE49-F238E27FC236}">
                  <a16:creationId xmlns:a16="http://schemas.microsoft.com/office/drawing/2014/main" id="{D8F2CF28-EE39-84E2-D2F0-37C8D3879822}"/>
                </a:ext>
              </a:extLst>
            </p:cNvPr>
            <p:cNvGrpSpPr/>
            <p:nvPr/>
          </p:nvGrpSpPr>
          <p:grpSpPr>
            <a:xfrm>
              <a:off x="432645" y="3822490"/>
              <a:ext cx="2615995" cy="447675"/>
              <a:chOff x="413888" y="2641719"/>
              <a:chExt cx="2615995" cy="447675"/>
            </a:xfrm>
          </p:grpSpPr>
          <p:sp>
            <p:nvSpPr>
              <p:cNvPr id="66" name="Прямоугольник: скругленные углы 26">
                <a:extLst>
                  <a:ext uri="{FF2B5EF4-FFF2-40B4-BE49-F238E27FC236}">
                    <a16:creationId xmlns:a16="http://schemas.microsoft.com/office/drawing/2014/main" id="{82C4520E-C4BA-E0A9-AF50-DAD9F3B84105}"/>
                  </a:ext>
                </a:extLst>
              </p:cNvPr>
              <p:cNvSpPr/>
              <p:nvPr/>
            </p:nvSpPr>
            <p:spPr>
              <a:xfrm>
                <a:off x="413888" y="2641719"/>
                <a:ext cx="2615995" cy="447675"/>
              </a:xfrm>
              <a:prstGeom prst="roundRect">
                <a:avLst/>
              </a:prstGeom>
              <a:solidFill>
                <a:srgbClr val="91C4F1"/>
              </a:solidFill>
              <a:ln w="19050" cap="flat" cmpd="sng" algn="ctr">
                <a:solidFill>
                  <a:srgbClr val="73B0F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rgbClr val="196B24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7" name="Подзаголовок 2">
                <a:extLst>
                  <a:ext uri="{FF2B5EF4-FFF2-40B4-BE49-F238E27FC236}">
                    <a16:creationId xmlns:a16="http://schemas.microsoft.com/office/drawing/2014/main" id="{58F62555-8F12-4136-54ED-B371CB20A7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5596" y="2747238"/>
                <a:ext cx="1685319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60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Малая группа ОКЗ</a:t>
                </a:r>
              </a:p>
            </p:txBody>
          </p:sp>
          <p:sp>
            <p:nvSpPr>
              <p:cNvPr id="68" name="Подзаголовок 2">
                <a:extLst>
                  <a:ext uri="{FF2B5EF4-FFF2-40B4-BE49-F238E27FC236}">
                    <a16:creationId xmlns:a16="http://schemas.microsoft.com/office/drawing/2014/main" id="{0BCC5B6C-001E-7074-41F3-B3CF9A18BB5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37840" y="2745053"/>
                <a:ext cx="323946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>
                    <a:solidFill>
                      <a:schemeClr val="accent3">
                        <a:lumMod val="50000"/>
                      </a:schemeClr>
                    </a:solidFill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grpSp>
          <p:nvGrpSpPr>
            <p:cNvPr id="54" name="Группа 53">
              <a:extLst>
                <a:ext uri="{FF2B5EF4-FFF2-40B4-BE49-F238E27FC236}">
                  <a16:creationId xmlns:a16="http://schemas.microsoft.com/office/drawing/2014/main" id="{56E2638A-7B89-D498-34D2-67D1D34D6D78}"/>
                </a:ext>
              </a:extLst>
            </p:cNvPr>
            <p:cNvGrpSpPr/>
            <p:nvPr/>
          </p:nvGrpSpPr>
          <p:grpSpPr>
            <a:xfrm>
              <a:off x="432645" y="4383909"/>
              <a:ext cx="2615991" cy="447676"/>
              <a:chOff x="413888" y="2626318"/>
              <a:chExt cx="2615991" cy="447676"/>
            </a:xfrm>
          </p:grpSpPr>
          <p:sp>
            <p:nvSpPr>
              <p:cNvPr id="63" name="Прямоугольник: скругленные углы 23">
                <a:extLst>
                  <a:ext uri="{FF2B5EF4-FFF2-40B4-BE49-F238E27FC236}">
                    <a16:creationId xmlns:a16="http://schemas.microsoft.com/office/drawing/2014/main" id="{150D7110-36F4-D73C-7AED-8B7530DB1A84}"/>
                  </a:ext>
                </a:extLst>
              </p:cNvPr>
              <p:cNvSpPr/>
              <p:nvPr/>
            </p:nvSpPr>
            <p:spPr>
              <a:xfrm>
                <a:off x="413888" y="2626318"/>
                <a:ext cx="2615991" cy="447676"/>
              </a:xfrm>
              <a:prstGeom prst="roundRect">
                <a:avLst/>
              </a:prstGeom>
              <a:solidFill>
                <a:srgbClr val="91C4F1"/>
              </a:solidFill>
              <a:ln w="19050" cap="flat" cmpd="sng" algn="ctr">
                <a:solidFill>
                  <a:srgbClr val="73B0F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196B24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4" name="Подзаголовок 2">
                <a:extLst>
                  <a:ext uri="{FF2B5EF4-FFF2-40B4-BE49-F238E27FC236}">
                    <a16:creationId xmlns:a16="http://schemas.microsoft.com/office/drawing/2014/main" id="{78775795-82C8-CBD7-D79A-D95A0FFF7E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9568" y="2719482"/>
                <a:ext cx="1685319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60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Начальная группа ОКЗ</a:t>
                </a:r>
              </a:p>
            </p:txBody>
          </p:sp>
          <p:sp>
            <p:nvSpPr>
              <p:cNvPr id="65" name="Подзаголовок 2">
                <a:extLst>
                  <a:ext uri="{FF2B5EF4-FFF2-40B4-BE49-F238E27FC236}">
                    <a16:creationId xmlns:a16="http://schemas.microsoft.com/office/drawing/2014/main" id="{66EA4419-C5A2-459A-C3D0-787CDF765E7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37838" y="2720387"/>
                <a:ext cx="323946" cy="240768"/>
              </a:xfrm>
              <a:prstGeom prst="rect">
                <a:avLst/>
              </a:prstGeom>
              <a:ln>
                <a:solidFill>
                  <a:sysClr val="window" lastClr="FFFFFF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defPPr>
                  <a:defRPr lang="ru-RU"/>
                </a:defPPr>
                <a:lvl1pPr indent="0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>
                    <a:solidFill>
                      <a:schemeClr val="accent3">
                        <a:lumMod val="50000"/>
                      </a:schemeClr>
                    </a:solidFill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ru-RU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cxnSp>
          <p:nvCxnSpPr>
            <p:cNvPr id="55" name="Прямая со стрелкой 54">
              <a:extLst>
                <a:ext uri="{FF2B5EF4-FFF2-40B4-BE49-F238E27FC236}">
                  <a16:creationId xmlns:a16="http://schemas.microsoft.com/office/drawing/2014/main" id="{F53EE382-A786-81DD-F5D3-6B34AA5EEAB6}"/>
                </a:ext>
              </a:extLst>
            </p:cNvPr>
            <p:cNvCxnSpPr>
              <a:cxnSpLocks/>
            </p:cNvCxnSpPr>
            <p:nvPr/>
          </p:nvCxnSpPr>
          <p:spPr>
            <a:xfrm>
              <a:off x="1930810" y="3126285"/>
              <a:ext cx="0" cy="129145"/>
            </a:xfrm>
            <a:prstGeom prst="straightConnector1">
              <a:avLst/>
            </a:prstGeom>
            <a:noFill/>
            <a:ln w="38100" cap="flat" cmpd="sng" algn="ctr">
              <a:solidFill>
                <a:srgbClr val="73B0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6" name="Прямая со стрелкой 55">
              <a:extLst>
                <a:ext uri="{FF2B5EF4-FFF2-40B4-BE49-F238E27FC236}">
                  <a16:creationId xmlns:a16="http://schemas.microsoft.com/office/drawing/2014/main" id="{172E6EFF-1047-BE25-E503-30A93A4CE809}"/>
                </a:ext>
              </a:extLst>
            </p:cNvPr>
            <p:cNvCxnSpPr>
              <a:cxnSpLocks/>
            </p:cNvCxnSpPr>
            <p:nvPr/>
          </p:nvCxnSpPr>
          <p:spPr>
            <a:xfrm>
              <a:off x="1930810" y="3703267"/>
              <a:ext cx="0" cy="119146"/>
            </a:xfrm>
            <a:prstGeom prst="straightConnector1">
              <a:avLst/>
            </a:prstGeom>
            <a:noFill/>
            <a:ln w="38100" cap="flat" cmpd="sng" algn="ctr">
              <a:solidFill>
                <a:srgbClr val="73B0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Прямая со стрелкой 56">
              <a:extLst>
                <a:ext uri="{FF2B5EF4-FFF2-40B4-BE49-F238E27FC236}">
                  <a16:creationId xmlns:a16="http://schemas.microsoft.com/office/drawing/2014/main" id="{9EA5060A-C795-14C1-11CF-6E40CDB90969}"/>
                </a:ext>
              </a:extLst>
            </p:cNvPr>
            <p:cNvCxnSpPr>
              <a:cxnSpLocks/>
            </p:cNvCxnSpPr>
            <p:nvPr/>
          </p:nvCxnSpPr>
          <p:spPr>
            <a:xfrm>
              <a:off x="1930810" y="4278314"/>
              <a:ext cx="0" cy="119146"/>
            </a:xfrm>
            <a:prstGeom prst="straightConnector1">
              <a:avLst/>
            </a:prstGeom>
            <a:noFill/>
            <a:ln w="38100" cap="flat" cmpd="sng" algn="ctr">
              <a:solidFill>
                <a:srgbClr val="73B0F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8" name="Подзаголовок 2">
              <a:extLst>
                <a:ext uri="{FF2B5EF4-FFF2-40B4-BE49-F238E27FC236}">
                  <a16:creationId xmlns:a16="http://schemas.microsoft.com/office/drawing/2014/main" id="{A4817F4D-ACEB-3E84-593A-1290FBA6DDC4}"/>
                </a:ext>
              </a:extLst>
            </p:cNvPr>
            <p:cNvSpPr txBox="1">
              <a:spLocks/>
            </p:cNvSpPr>
            <p:nvPr/>
          </p:nvSpPr>
          <p:spPr>
            <a:xfrm>
              <a:off x="3190971" y="2364047"/>
              <a:ext cx="920820" cy="262506"/>
            </a:xfrm>
            <a:prstGeom prst="rect">
              <a:avLst/>
            </a:prstGeom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defPPr>
                <a:defRPr lang="ru-RU"/>
              </a:defPPr>
              <a:lvl1pPr indent="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400" i="0" u="none" strike="noStrike" kern="0" cap="none" spc="0" normalizeH="0" baseline="0" noProof="0">
                  <a:ln>
                    <a:noFill/>
                  </a:ln>
                  <a:solidFill>
                    <a:srgbClr val="73B0F4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rPr>
                <a:t>Кол-во ед.</a:t>
              </a:r>
              <a:endParaRPr kumimoji="0" lang="ru-RU" sz="1400" i="0" u="none" strike="noStrike" kern="0" cap="none" spc="0" normalizeH="0" baseline="0" noProof="0" dirty="0">
                <a:ln>
                  <a:noFill/>
                </a:ln>
                <a:solidFill>
                  <a:srgbClr val="73B0F4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9" name="Подзаголовок 2">
              <a:extLst>
                <a:ext uri="{FF2B5EF4-FFF2-40B4-BE49-F238E27FC236}">
                  <a16:creationId xmlns:a16="http://schemas.microsoft.com/office/drawing/2014/main" id="{01E6729B-C7DF-1EC1-4DE0-B35252C86DB2}"/>
                </a:ext>
              </a:extLst>
            </p:cNvPr>
            <p:cNvSpPr txBox="1">
              <a:spLocks/>
            </p:cNvSpPr>
            <p:nvPr/>
          </p:nvSpPr>
          <p:spPr>
            <a:xfrm>
              <a:off x="3180347" y="3364660"/>
              <a:ext cx="931442" cy="240529"/>
            </a:xfrm>
            <a:prstGeom prst="rect">
              <a:avLst/>
            </a:prstGeom>
            <a:solidFill>
              <a:srgbClr val="91C4F1"/>
            </a:solidFill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defPPr>
                <a:defRPr lang="ru-RU"/>
              </a:defPPr>
              <a:lvl1pPr indent="0" algn="ctr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43</a:t>
              </a:r>
            </a:p>
          </p:txBody>
        </p:sp>
        <p:sp>
          <p:nvSpPr>
            <p:cNvPr id="60" name="Подзаголовок 2">
              <a:extLst>
                <a:ext uri="{FF2B5EF4-FFF2-40B4-BE49-F238E27FC236}">
                  <a16:creationId xmlns:a16="http://schemas.microsoft.com/office/drawing/2014/main" id="{A9E36720-14B4-D33F-0B4A-001284278ACB}"/>
                </a:ext>
              </a:extLst>
            </p:cNvPr>
            <p:cNvSpPr txBox="1">
              <a:spLocks/>
            </p:cNvSpPr>
            <p:nvPr/>
          </p:nvSpPr>
          <p:spPr>
            <a:xfrm>
              <a:off x="3180348" y="3910544"/>
              <a:ext cx="931442" cy="240529"/>
            </a:xfrm>
            <a:prstGeom prst="rect">
              <a:avLst/>
            </a:prstGeom>
            <a:solidFill>
              <a:srgbClr val="91C4F1"/>
            </a:solidFill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defPPr>
                <a:defRPr lang="ru-RU"/>
              </a:defPPr>
              <a:lvl1pPr indent="0" algn="ctr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127</a:t>
              </a:r>
            </a:p>
          </p:txBody>
        </p:sp>
        <p:sp>
          <p:nvSpPr>
            <p:cNvPr id="61" name="Подзаголовок 2">
              <a:extLst>
                <a:ext uri="{FF2B5EF4-FFF2-40B4-BE49-F238E27FC236}">
                  <a16:creationId xmlns:a16="http://schemas.microsoft.com/office/drawing/2014/main" id="{AF44D4C2-90FE-FA14-F7B8-8190937D405D}"/>
                </a:ext>
              </a:extLst>
            </p:cNvPr>
            <p:cNvSpPr txBox="1">
              <a:spLocks/>
            </p:cNvSpPr>
            <p:nvPr/>
          </p:nvSpPr>
          <p:spPr>
            <a:xfrm>
              <a:off x="3190971" y="4477073"/>
              <a:ext cx="920818" cy="240529"/>
            </a:xfrm>
            <a:prstGeom prst="rect">
              <a:avLst/>
            </a:prstGeom>
            <a:solidFill>
              <a:srgbClr val="91C4F1"/>
            </a:solidFill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defPPr>
                <a:defRPr lang="ru-RU"/>
              </a:defPPr>
              <a:lvl1pPr indent="0" algn="ctr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438</a:t>
              </a:r>
            </a:p>
          </p:txBody>
        </p:sp>
        <p:sp>
          <p:nvSpPr>
            <p:cNvPr id="62" name="Подзаголовок 2">
              <a:extLst>
                <a:ext uri="{FF2B5EF4-FFF2-40B4-BE49-F238E27FC236}">
                  <a16:creationId xmlns:a16="http://schemas.microsoft.com/office/drawing/2014/main" id="{6271470F-E202-4575-F7FB-299E11C187A9}"/>
                </a:ext>
              </a:extLst>
            </p:cNvPr>
            <p:cNvSpPr txBox="1">
              <a:spLocks/>
            </p:cNvSpPr>
            <p:nvPr/>
          </p:nvSpPr>
          <p:spPr>
            <a:xfrm>
              <a:off x="4265327" y="2362338"/>
              <a:ext cx="1082488" cy="2469247"/>
            </a:xfrm>
            <a:prstGeom prst="rect">
              <a:avLst/>
            </a:prstGeom>
            <a:solidFill>
              <a:srgbClr val="91C4F1"/>
            </a:solidFill>
            <a:ln>
              <a:solidFill>
                <a:srgbClr val="73B0F4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defPPr>
                <a:defRPr lang="ru-RU"/>
              </a:defPPr>
              <a:lvl1pPr indent="0" algn="ctr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000">
                  <a:solidFill>
                    <a:schemeClr val="accent3">
                      <a:lumMod val="50000"/>
                    </a:schemeClr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196B24">
                    <a:lumMod val="50000"/>
                  </a:srgbClr>
                </a:solidFill>
                <a:effectLst/>
                <a:uLnTx/>
                <a:uFillTx/>
                <a:latin typeface="Georgia" panose="02040502050405020303" pitchFamily="18" charset="0"/>
                <a:cs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196B24">
                    <a:lumMod val="50000"/>
                  </a:srgbClr>
                </a:solidFill>
                <a:effectLst/>
                <a:uLnTx/>
                <a:uFillTx/>
                <a:latin typeface="Georgia" panose="02040502050405020303" pitchFamily="18" charset="0"/>
                <a:cs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Описание групп, состав </a:t>
              </a:r>
              <a:r>
                <a:rPr lang="ru-RU" sz="1200" kern="0" dirty="0">
                  <a:solidFill>
                    <a:prstClr val="white"/>
                  </a:solidFill>
                  <a:latin typeface="Arial" panose="020B0604020202020204" pitchFamily="34" charset="0"/>
                </a:rPr>
                <a:t>начальных групп</a:t>
              </a: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ОКЗ</a:t>
              </a:r>
            </a:p>
          </p:txBody>
        </p:sp>
      </p:grpSp>
      <p:graphicFrame>
        <p:nvGraphicFramePr>
          <p:cNvPr id="75" name="Таблица 74">
            <a:extLst>
              <a:ext uri="{FF2B5EF4-FFF2-40B4-BE49-F238E27FC236}">
                <a16:creationId xmlns:a16="http://schemas.microsoft.com/office/drawing/2014/main" id="{2E9246C9-6F3E-A255-9854-A7A96AD25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869606"/>
              </p:ext>
            </p:extLst>
          </p:nvPr>
        </p:nvGraphicFramePr>
        <p:xfrm>
          <a:off x="567349" y="4573968"/>
          <a:ext cx="5528645" cy="1659577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196B24">
                        <a:lumMod val="110000"/>
                        <a:satMod val="105000"/>
                        <a:tint val="67000"/>
                      </a:srgbClr>
                    </a:gs>
                    <a:gs pos="50000">
                      <a:srgbClr val="196B24">
                        <a:lumMod val="105000"/>
                        <a:satMod val="103000"/>
                        <a:tint val="73000"/>
                      </a:srgbClr>
                    </a:gs>
                    <a:gs pos="100000">
                      <a:srgbClr val="196B24">
                        <a:lumMod val="105000"/>
                        <a:satMod val="109000"/>
                        <a:tint val="81000"/>
                      </a:srgbClr>
                    </a:gs>
                  </a:gsLst>
                  <a:lin ang="5400000" scaled="0"/>
                </a:gradFill>
                <a:effectLst/>
              </a:tblPr>
              <a:tblGrid>
                <a:gridCol w="5528645">
                  <a:extLst>
                    <a:ext uri="{9D8B030D-6E8A-4147-A177-3AD203B41FA5}">
                      <a16:colId xmlns:a16="http://schemas.microsoft.com/office/drawing/2014/main" val="1541648787"/>
                    </a:ext>
                  </a:extLst>
                </a:gridCol>
              </a:tblGrid>
              <a:tr h="1428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1 </a:t>
                      </a:r>
                      <a:r>
                        <a:rPr kumimoji="0" lang="ru-RU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Руководители                                           </a:t>
                      </a:r>
                      <a:r>
                        <a:rPr kumimoji="0" 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ОСНОВНЫЕ ГРУППЫ</a:t>
                      </a:r>
                      <a:endParaRPr kumimoji="0" lang="ru-RU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334474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2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Специалисты высшего уровня квалификации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223344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3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Специалисты среднего уровня квалификации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030641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4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Служащие, занятые подготовкой и </a:t>
                      </a:r>
                      <a:r>
                        <a:rPr lang="ru-RU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оформлением документ.,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учетом и обслуживанием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787119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5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Работники сферы обслуживания и торговли, охраны граждан и собственности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421766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6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Квалифицированные работники сельского и лесного хозяйства, рыбоводства и рыболовства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871096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7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Квалифицированные  рабочие промышленности, строительства, транспорта </a:t>
                      </a:r>
                      <a:r>
                        <a:rPr lang="ru-RU" sz="7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и родств. </a:t>
                      </a:r>
                      <a:r>
                        <a:rPr lang="ru-RU" sz="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занятий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335783"/>
                  </a:ext>
                </a:extLst>
              </a:tr>
              <a:tr h="14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8 </a:t>
                      </a:r>
                      <a:r>
                        <a:rPr lang="ru-RU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Операторы производственных установок и машин, сборщики и водители</a:t>
                      </a:r>
                      <a:endParaRPr lang="ru-RU" sz="7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352219"/>
                  </a:ext>
                </a:extLst>
              </a:tr>
              <a:tr h="1435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ru-RU" sz="7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9 </a:t>
                      </a:r>
                      <a:r>
                        <a:rPr lang="ru-RU" sz="7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Нек</a:t>
                      </a:r>
                      <a:r>
                        <a:rPr lang="ru-RU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валифицированные работники                                                                               </a:t>
                      </a:r>
                      <a:r>
                        <a:rPr lang="ru-RU" sz="7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0</a:t>
                      </a:r>
                      <a:r>
                        <a:rPr lang="ru-RU" sz="7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j-lt"/>
                        </a:rPr>
                        <a:t> Военнослужащие</a:t>
                      </a:r>
                      <a:r>
                        <a:rPr kumimoji="0" lang="ru-RU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 </a:t>
                      </a:r>
                      <a:endParaRPr lang="ru-RU" sz="7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497838"/>
                  </a:ext>
                </a:extLst>
              </a:tr>
            </a:tbl>
          </a:graphicData>
        </a:graphic>
      </p:graphicFrame>
      <p:sp>
        <p:nvSpPr>
          <p:cNvPr id="76" name="Подзаголовок 2">
            <a:extLst>
              <a:ext uri="{FF2B5EF4-FFF2-40B4-BE49-F238E27FC236}">
                <a16:creationId xmlns:a16="http://schemas.microsoft.com/office/drawing/2014/main" id="{EB694DE2-5A20-6313-2F26-4CED5D3CCC30}"/>
              </a:ext>
            </a:extLst>
          </p:cNvPr>
          <p:cNvSpPr txBox="1">
            <a:spLocks/>
          </p:cNvSpPr>
          <p:nvPr/>
        </p:nvSpPr>
        <p:spPr>
          <a:xfrm>
            <a:off x="6361188" y="1129519"/>
            <a:ext cx="5263458" cy="359787"/>
          </a:xfrm>
          <a:prstGeom prst="rect">
            <a:avLst/>
          </a:prstGeom>
          <a:solidFill>
            <a:srgbClr val="91C4F1"/>
          </a:solidFill>
          <a:ln>
            <a:solidFill>
              <a:srgbClr val="73B0F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ОБЪЕКТЫ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КЛАССИФИКАЦИИ в ОКПДТР-2025</a:t>
            </a:r>
          </a:p>
        </p:txBody>
      </p:sp>
      <p:sp>
        <p:nvSpPr>
          <p:cNvPr id="77" name="Подзаголовок 2">
            <a:extLst>
              <a:ext uri="{FF2B5EF4-FFF2-40B4-BE49-F238E27FC236}">
                <a16:creationId xmlns:a16="http://schemas.microsoft.com/office/drawing/2014/main" id="{B351884E-AF11-34FD-AD52-12AEA2AA04F2}"/>
              </a:ext>
            </a:extLst>
          </p:cNvPr>
          <p:cNvSpPr txBox="1">
            <a:spLocks/>
          </p:cNvSpPr>
          <p:nvPr/>
        </p:nvSpPr>
        <p:spPr>
          <a:xfrm>
            <a:off x="6361192" y="2664209"/>
            <a:ext cx="5263453" cy="714291"/>
          </a:xfrm>
          <a:prstGeom prst="rect">
            <a:avLst/>
          </a:prstGeom>
          <a:solidFill>
            <a:srgbClr val="91C4F1"/>
          </a:solidFill>
          <a:ln>
            <a:solidFill>
              <a:srgbClr val="73B0F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12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Взаимосвязь ОКПДТР и ОКЗ – соотнесение профессий и должностей ОКПДТР, соответствующих им трудовых функций, уровней образования, квалификаций работников</a:t>
            </a:r>
          </a:p>
          <a:p>
            <a:pPr marL="0" lvl="0" indent="0" algn="ctr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12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с описанием и составом групп ОКЗ</a:t>
            </a:r>
            <a:r>
              <a:rPr lang="ru-RU" sz="11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(+ </a:t>
            </a:r>
            <a:r>
              <a:rPr kumimoji="0" lang="ru-RU" sz="11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вспомогательные сервисы)</a:t>
            </a:r>
          </a:p>
        </p:txBody>
      </p:sp>
      <p:cxnSp>
        <p:nvCxnSpPr>
          <p:cNvPr id="78" name="Прямая со стрелкой 77">
            <a:extLst>
              <a:ext uri="{FF2B5EF4-FFF2-40B4-BE49-F238E27FC236}">
                <a16:creationId xmlns:a16="http://schemas.microsoft.com/office/drawing/2014/main" id="{2F261A73-4728-1F91-83CC-B002D494E930}"/>
              </a:ext>
            </a:extLst>
          </p:cNvPr>
          <p:cNvCxnSpPr>
            <a:cxnSpLocks/>
          </p:cNvCxnSpPr>
          <p:nvPr/>
        </p:nvCxnSpPr>
        <p:spPr>
          <a:xfrm>
            <a:off x="8999340" y="2505823"/>
            <a:ext cx="0" cy="157452"/>
          </a:xfrm>
          <a:prstGeom prst="straightConnector1">
            <a:avLst/>
          </a:prstGeom>
          <a:noFill/>
          <a:ln w="38100" cap="flat" cmpd="sng" algn="ctr">
            <a:solidFill>
              <a:srgbClr val="73B0F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id="{9CBCC714-3D65-5A28-D10C-A24358D7265A}"/>
              </a:ext>
            </a:extLst>
          </p:cNvPr>
          <p:cNvCxnSpPr>
            <a:cxnSpLocks/>
          </p:cNvCxnSpPr>
          <p:nvPr/>
        </p:nvCxnSpPr>
        <p:spPr>
          <a:xfrm flipH="1">
            <a:off x="6071616" y="3015041"/>
            <a:ext cx="288746" cy="0"/>
          </a:xfrm>
          <a:prstGeom prst="straightConnector1">
            <a:avLst/>
          </a:prstGeom>
          <a:ln w="38100">
            <a:solidFill>
              <a:srgbClr val="73B0F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Рисунок 79">
            <a:extLst>
              <a:ext uri="{FF2B5EF4-FFF2-40B4-BE49-F238E27FC236}">
                <a16:creationId xmlns:a16="http://schemas.microsoft.com/office/drawing/2014/main" id="{B552F89F-AF9C-FC54-C9F5-7AB26FA62AD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89" y="5058801"/>
            <a:ext cx="5263454" cy="970650"/>
          </a:xfrm>
          <a:prstGeom prst="rect">
            <a:avLst/>
          </a:prstGeom>
          <a:noFill/>
          <a:ln>
            <a:solidFill>
              <a:srgbClr val="73B0F4"/>
            </a:solidFill>
          </a:ln>
        </p:spPr>
      </p:pic>
      <p:cxnSp>
        <p:nvCxnSpPr>
          <p:cNvPr id="81" name="Прямая со стрелкой 80">
            <a:extLst>
              <a:ext uri="{FF2B5EF4-FFF2-40B4-BE49-F238E27FC236}">
                <a16:creationId xmlns:a16="http://schemas.microsoft.com/office/drawing/2014/main" id="{8822B199-F604-92E1-44CA-4AB86D01F123}"/>
              </a:ext>
            </a:extLst>
          </p:cNvPr>
          <p:cNvCxnSpPr>
            <a:cxnSpLocks/>
          </p:cNvCxnSpPr>
          <p:nvPr/>
        </p:nvCxnSpPr>
        <p:spPr>
          <a:xfrm>
            <a:off x="9023923" y="4413876"/>
            <a:ext cx="0" cy="157452"/>
          </a:xfrm>
          <a:prstGeom prst="straightConnector1">
            <a:avLst/>
          </a:prstGeom>
          <a:noFill/>
          <a:ln w="38100" cap="flat" cmpd="sng" algn="ctr">
            <a:solidFill>
              <a:srgbClr val="73B0F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53E0BB0B-635C-CA1E-7C27-A17D0ED6A0B1}"/>
              </a:ext>
            </a:extLst>
          </p:cNvPr>
          <p:cNvSpPr txBox="1"/>
          <p:nvPr/>
        </p:nvSpPr>
        <p:spPr>
          <a:xfrm>
            <a:off x="6361189" y="3559963"/>
            <a:ext cx="5263454" cy="835742"/>
          </a:xfrm>
          <a:prstGeom prst="rect">
            <a:avLst/>
          </a:prstGeom>
          <a:noFill/>
          <a:ln>
            <a:solidFill>
              <a:srgbClr val="73B0F4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000" b="1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Уровни квалификации в ОКЗ</a:t>
            </a:r>
          </a:p>
          <a:p>
            <a:pPr>
              <a:lnSpc>
                <a:spcPct val="80000"/>
              </a:lnSpc>
            </a:pP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Четвертый уровень 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 Light" panose="020F0302020204030204" pitchFamily="34" charset="0"/>
              </a:rPr>
              <a:t>квалификации соответствует </a:t>
            </a: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высшему образованию и ученой степени</a:t>
            </a:r>
          </a:p>
          <a:p>
            <a:pPr>
              <a:lnSpc>
                <a:spcPct val="80000"/>
              </a:lnSpc>
            </a:pP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Третий уровень 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 Light" panose="020F0302020204030204" pitchFamily="34" charset="0"/>
              </a:rPr>
              <a:t>квалификации соответствует </a:t>
            </a: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среднему профессиональному образованию</a:t>
            </a:r>
          </a:p>
          <a:p>
            <a:pPr>
              <a:lnSpc>
                <a:spcPct val="80000"/>
              </a:lnSpc>
            </a:pP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Второй уровень 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 Light" panose="020F0302020204030204" pitchFamily="34" charset="0"/>
              </a:rPr>
              <a:t>квалификации соответствует </a:t>
            </a: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профессиональному обучению</a:t>
            </a:r>
          </a:p>
          <a:p>
            <a:pPr>
              <a:lnSpc>
                <a:spcPct val="80000"/>
              </a:lnSpc>
            </a:pP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Первый уровень </a:t>
            </a:r>
            <a:r>
              <a:rPr lang="ru-RU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 Light" panose="020F0302020204030204" pitchFamily="34" charset="0"/>
              </a:rPr>
              <a:t>квалификации соответствует </a:t>
            </a:r>
            <a:r>
              <a:rPr lang="ru-RU" sz="1000" dirty="0">
                <a:solidFill>
                  <a:srgbClr val="73B0F4"/>
                </a:solidFill>
                <a:latin typeface="+mj-lt"/>
                <a:cs typeface="Calibri Light" panose="020F0302020204030204" pitchFamily="34" charset="0"/>
              </a:rPr>
              <a:t>основному общему образованию (9 классов) и среднему общему образованию (11 классов)</a:t>
            </a:r>
          </a:p>
        </p:txBody>
      </p:sp>
      <p:cxnSp>
        <p:nvCxnSpPr>
          <p:cNvPr id="83" name="Прямая со стрелкой 82">
            <a:extLst>
              <a:ext uri="{FF2B5EF4-FFF2-40B4-BE49-F238E27FC236}">
                <a16:creationId xmlns:a16="http://schemas.microsoft.com/office/drawing/2014/main" id="{7FA15C70-A8A1-4F48-1541-3041B1641CDC}"/>
              </a:ext>
            </a:extLst>
          </p:cNvPr>
          <p:cNvCxnSpPr>
            <a:cxnSpLocks/>
          </p:cNvCxnSpPr>
          <p:nvPr/>
        </p:nvCxnSpPr>
        <p:spPr>
          <a:xfrm>
            <a:off x="8989513" y="3403313"/>
            <a:ext cx="0" cy="157452"/>
          </a:xfrm>
          <a:prstGeom prst="straightConnector1">
            <a:avLst/>
          </a:prstGeom>
          <a:noFill/>
          <a:ln w="38100" cap="flat" cmpd="sng" algn="ctr">
            <a:solidFill>
              <a:srgbClr val="73B0F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4" name="Прямая со стрелкой 83">
            <a:extLst>
              <a:ext uri="{FF2B5EF4-FFF2-40B4-BE49-F238E27FC236}">
                <a16:creationId xmlns:a16="http://schemas.microsoft.com/office/drawing/2014/main" id="{1124A94F-CD92-00E0-396B-8181C6FCF82D}"/>
              </a:ext>
            </a:extLst>
          </p:cNvPr>
          <p:cNvCxnSpPr>
            <a:cxnSpLocks/>
          </p:cNvCxnSpPr>
          <p:nvPr/>
        </p:nvCxnSpPr>
        <p:spPr>
          <a:xfrm flipV="1">
            <a:off x="6096000" y="4122435"/>
            <a:ext cx="288746" cy="1"/>
          </a:xfrm>
          <a:prstGeom prst="straightConnector1">
            <a:avLst/>
          </a:prstGeom>
          <a:ln w="38100">
            <a:solidFill>
              <a:srgbClr val="73B0F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214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: скругленные углы 29">
            <a:extLst>
              <a:ext uri="{FF2B5EF4-FFF2-40B4-BE49-F238E27FC236}">
                <a16:creationId xmlns:a16="http://schemas.microsoft.com/office/drawing/2014/main" id="{5A58DCB0-662E-F80E-E0F7-AB76E8BBD4E8}"/>
              </a:ext>
            </a:extLst>
          </p:cNvPr>
          <p:cNvSpPr/>
          <p:nvPr/>
        </p:nvSpPr>
        <p:spPr>
          <a:xfrm>
            <a:off x="519612" y="5161365"/>
            <a:ext cx="11177160" cy="788331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D16104-1A12-28AD-BB23-2872E2BB0ED3}"/>
              </a:ext>
            </a:extLst>
          </p:cNvPr>
          <p:cNvSpPr txBox="1"/>
          <p:nvPr/>
        </p:nvSpPr>
        <p:spPr>
          <a:xfrm>
            <a:off x="1517172" y="292100"/>
            <a:ext cx="94623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  <a:ea typeface="+mj-ea"/>
                <a:cs typeface="+mj-cs"/>
              </a:rPr>
              <a:t> ОКПДТР И ОКЗ: ОСОБЕННОСТИ ПРИМЕНЕНИЯ</a:t>
            </a:r>
          </a:p>
        </p:txBody>
      </p:sp>
      <p:sp>
        <p:nvSpPr>
          <p:cNvPr id="2" name="Номер слайда 7">
            <a:extLst>
              <a:ext uri="{FF2B5EF4-FFF2-40B4-BE49-F238E27FC236}">
                <a16:creationId xmlns:a16="http://schemas.microsoft.com/office/drawing/2014/main" id="{77049686-5C47-9A05-E866-A9C9367122A9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25</a:t>
            </a:fld>
            <a:endParaRPr lang="ru-RU" dirty="0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4951B261-CA0E-0312-0724-1BBF19EB2D62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D881DDB-428B-E154-FD95-DED7800BF300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4724A2F4-47A9-5664-E735-7AFA50201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FADEC2E-767C-7EFA-3145-DC2CF08FC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113532"/>
              </p:ext>
            </p:extLst>
          </p:nvPr>
        </p:nvGraphicFramePr>
        <p:xfrm>
          <a:off x="5959315" y="1150772"/>
          <a:ext cx="5742039" cy="3828031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1297859">
                  <a:extLst>
                    <a:ext uri="{9D8B030D-6E8A-4147-A177-3AD203B41FA5}">
                      <a16:colId xmlns:a16="http://schemas.microsoft.com/office/drawing/2014/main" val="2346109757"/>
                    </a:ext>
                  </a:extLst>
                </a:gridCol>
                <a:gridCol w="4444180">
                  <a:extLst>
                    <a:ext uri="{9D8B030D-6E8A-4147-A177-3AD203B41FA5}">
                      <a16:colId xmlns:a16="http://schemas.microsoft.com/office/drawing/2014/main" val="987779570"/>
                    </a:ext>
                  </a:extLst>
                </a:gridCol>
              </a:tblGrid>
              <a:tr h="501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solidFill>
                            <a:srgbClr val="91C4F1"/>
                          </a:solidFill>
                          <a:effectLst/>
                          <a:latin typeface=""/>
                        </a:rPr>
                        <a:t>Наименования из классификаторов</a:t>
                      </a:r>
                      <a:endParaRPr lang="ru-RU" sz="1050" b="0" kern="1200" dirty="0">
                        <a:solidFill>
                          <a:srgbClr val="91C4F1"/>
                        </a:solidFill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1C4F1"/>
                          </a:solidFill>
                          <a:effectLst/>
                          <a:uLnTx/>
                          <a:uFillTx/>
                          <a:latin typeface=""/>
                        </a:rPr>
                        <a:t>Должности из штатного расписания</a:t>
                      </a:r>
                      <a:endParaRPr kumimoji="0" lang="ru-RU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1C4F1"/>
                        </a:solidFill>
                        <a:effectLst/>
                        <a:uLnTx/>
                        <a:uFillTx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5552511"/>
                  </a:ext>
                </a:extLst>
              </a:tr>
              <a:tr h="1086973"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Инженеры в промышленности и на производстве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 </a:t>
                      </a:r>
                      <a:endParaRPr lang="ru-RU" sz="1050" b="0" i="0" dirty="0"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электрохимической защите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ядерной безопасности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электрооборудованию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транспорта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сварке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светотехническому обеспечению полетов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связи</a:t>
                      </a:r>
                      <a:endParaRPr lang="ru-RU" sz="1050" b="0" i="0" dirty="0"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4245279"/>
                  </a:ext>
                </a:extLst>
              </a:tr>
              <a:tr h="1397142"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Инженеры-механики</a:t>
                      </a:r>
                      <a:endParaRPr lang="ru-RU" sz="1050" b="0" i="0" dirty="0"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и наладке электроэнергетического оборудования атомной станции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горнотранспортного управления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радиоэлектронного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сварочного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радиоаппаратуры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и техническому обслуживанию медицинского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ремонту электрооборудования</a:t>
                      </a:r>
                      <a:endParaRPr lang="ru-RU" sz="1050" b="0" i="0" dirty="0"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833747"/>
                  </a:ext>
                </a:extLst>
              </a:tr>
              <a:tr h="842642"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Механики и ремонтники автотранспортных средств</a:t>
                      </a:r>
                      <a:endParaRPr lang="ru-RU" sz="1050" b="0" i="0" dirty="0"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Механик автомобильного транспорта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Механик дорожно-строительной техники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Механик по ремонту транспорта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Механик по флоту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Механик судовой</a:t>
                      </a:r>
                      <a:endParaRPr lang="ru-RU" sz="1050" b="0" i="0" dirty="0">
                        <a:effectLst/>
                        <a:latin typeface="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7195578"/>
                  </a:ext>
                </a:extLst>
              </a:tr>
            </a:tbl>
          </a:graphicData>
        </a:graphic>
      </p:graphicFrame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4AADF5B7-AD5A-FAE3-9FCA-C168BEF04665}"/>
              </a:ext>
            </a:extLst>
          </p:cNvPr>
          <p:cNvSpPr txBox="1">
            <a:spLocks/>
          </p:cNvSpPr>
          <p:nvPr/>
        </p:nvSpPr>
        <p:spPr>
          <a:xfrm>
            <a:off x="495228" y="5185749"/>
            <a:ext cx="11270052" cy="78833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85000"/>
              </a:lnSpc>
              <a:spcBef>
                <a:spcPts val="0"/>
              </a:spcBef>
              <a:buNone/>
            </a:pPr>
            <a:r>
              <a:rPr kumimoji="0" lang="ru-RU" sz="125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"/>
                <a:ea typeface="Calibri" panose="020F0502020204030204" pitchFamily="34" charset="0"/>
                <a:cs typeface="Arial" panose="020B0604020202020204" pitchFamily="34" charset="0"/>
              </a:rPr>
              <a:t>Применение  ОКЗ и ОКПДТР позволяет посредством идентификации должности, профессии, специальности, получить более детализированную информацию при сборе данных о перспективной потребности работодателей в кадрах и исследовании востребованности должностей, профессий, специальностей по разным </a:t>
            </a:r>
            <a:r>
              <a:rPr lang="ru-RU" sz="1250" dirty="0">
                <a:latin typeface=""/>
                <a:ea typeface="Calibri" panose="020F0502020204030204" pitchFamily="34" charset="0"/>
                <a:cs typeface="Arial" panose="020B0604020202020204" pitchFamily="34" charset="0"/>
              </a:rPr>
              <a:t>показателям – востребованность для различных категорий граждан, для реализации различных проектов </a:t>
            </a:r>
            <a:r>
              <a:rPr lang="ru-RU" sz="1250">
                <a:latin typeface=""/>
                <a:ea typeface="Calibri" panose="020F0502020204030204" pitchFamily="34" charset="0"/>
                <a:cs typeface="Arial" panose="020B0604020202020204" pitchFamily="34" charset="0"/>
              </a:rPr>
              <a:t>и т.д., </a:t>
            </a:r>
            <a:r>
              <a:rPr lang="ru-RU" sz="1250" dirty="0">
                <a:latin typeface=""/>
                <a:ea typeface="Calibri" panose="020F0502020204030204" pitchFamily="34" charset="0"/>
                <a:cs typeface="Arial" panose="020B0604020202020204" pitchFamily="34" charset="0"/>
              </a:rPr>
              <a:t>в целом для повышения качества реализации различных основных и дополнительных мер государственной поддержки в сфере занятости</a:t>
            </a:r>
            <a:endParaRPr kumimoji="0" lang="ru-RU" sz="125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70FA6073-5188-2546-D0AA-E8B002B6F304}"/>
              </a:ext>
            </a:extLst>
          </p:cNvPr>
          <p:cNvCxnSpPr>
            <a:cxnSpLocks/>
          </p:cNvCxnSpPr>
          <p:nvPr/>
        </p:nvCxnSpPr>
        <p:spPr>
          <a:xfrm>
            <a:off x="3028335" y="4978803"/>
            <a:ext cx="0" cy="182562"/>
          </a:xfrm>
          <a:prstGeom prst="straightConnector1">
            <a:avLst/>
          </a:prstGeom>
          <a:ln w="38100">
            <a:solidFill>
              <a:srgbClr val="73B0F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D7C9CE54-7AD7-FB6B-B898-FB18E5A5C7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639162"/>
              </p:ext>
            </p:extLst>
          </p:nvPr>
        </p:nvGraphicFramePr>
        <p:xfrm>
          <a:off x="519612" y="1148412"/>
          <a:ext cx="5255342" cy="3834645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997973">
                  <a:extLst>
                    <a:ext uri="{9D8B030D-6E8A-4147-A177-3AD203B41FA5}">
                      <a16:colId xmlns:a16="http://schemas.microsoft.com/office/drawing/2014/main" val="2346109757"/>
                    </a:ext>
                  </a:extLst>
                </a:gridCol>
                <a:gridCol w="4257369">
                  <a:extLst>
                    <a:ext uri="{9D8B030D-6E8A-4147-A177-3AD203B41FA5}">
                      <a16:colId xmlns:a16="http://schemas.microsoft.com/office/drawing/2014/main" val="987779570"/>
                    </a:ext>
                  </a:extLst>
                </a:gridCol>
              </a:tblGrid>
              <a:tr h="470797"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91C4F1"/>
                          </a:solidFill>
                          <a:effectLst/>
                          <a:latin typeface=""/>
                        </a:rPr>
                        <a:t>Должности</a:t>
                      </a: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91C4F1"/>
                          </a:solidFill>
                          <a:effectLst/>
                          <a:latin typeface=""/>
                        </a:rPr>
                        <a:t>из штатного расписания</a:t>
                      </a:r>
                      <a:endParaRPr lang="ru-RU" sz="1050" b="0" dirty="0">
                        <a:solidFill>
                          <a:srgbClr val="91C4F1"/>
                        </a:solidFill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91C4F1"/>
                          </a:solidFill>
                          <a:effectLst/>
                          <a:latin typeface=""/>
                        </a:rPr>
                        <a:t>Наименования из классификаторов</a:t>
                      </a:r>
                      <a:endParaRPr lang="ru-RU" sz="1050" b="0" dirty="0">
                        <a:solidFill>
                          <a:srgbClr val="91C4F1"/>
                        </a:solidFill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199825"/>
                  </a:ext>
                </a:extLst>
              </a:tr>
              <a:tr h="937143"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  <a:latin typeface=""/>
                        </a:rPr>
                        <a:t> 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авиационного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  <a:latin typeface=""/>
                        </a:rPr>
                        <a:t>Инженер по эксплуатации оборудования газовых объектов</a:t>
                      </a: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радиоэлектронного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воздушного судна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и ремонту гидротехнических сооружений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Инженер по эксплуатации машинно-тракторного парка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4245279"/>
                  </a:ext>
                </a:extLst>
              </a:tr>
              <a:tr h="1071020"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 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строительных машин и механизмов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бетонных и металлических конструкций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дробильно-размольного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металлорежущего и кузнечнопрессового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оборудования металлургических заводов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оборудования связи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Монтажник по монтажу стальных и железобетонных конструкций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833747"/>
                  </a:ext>
                </a:extLst>
              </a:tr>
              <a:tr h="669388"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Слесарь-ремонтник</a:t>
                      </a:r>
                      <a:endParaRPr lang="ru-RU" sz="1050" b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Слесарь-ремонтник гальванического производства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Слесарь-ремонтник по ремонту нефтепромыслового оборудования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Слесарь-ремонтник в литейном производстве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Слесарь-ремонтник металлургического оборудования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7195578"/>
                  </a:ext>
                </a:extLst>
              </a:tr>
              <a:tr h="643508"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Технолог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Технолог по сопровождению строительства скважин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Технолог по химизации процессов нефтедобычи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Технолог, занятый в хлорном производстве</a:t>
                      </a:r>
                      <a:endParaRPr lang="ru-RU" sz="1050" b="0" dirty="0">
                        <a:effectLst/>
                        <a:latin typeface=""/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rgbClr val="000000"/>
                          </a:solidFill>
                          <a:effectLst/>
                          <a:latin typeface=""/>
                        </a:rPr>
                        <a:t>Технолог по освоению скважин</a:t>
                      </a:r>
                      <a:endParaRPr lang="ru-RU" sz="1050" b="0" dirty="0">
                        <a:effectLst/>
                        <a:latin typeface="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7660284"/>
                  </a:ext>
                </a:extLst>
              </a:tr>
            </a:tbl>
          </a:graphicData>
        </a:graphic>
      </p:graphicFrame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00A2FFAF-03C9-BD6D-7980-C9AB59630639}"/>
              </a:ext>
            </a:extLst>
          </p:cNvPr>
          <p:cNvCxnSpPr>
            <a:cxnSpLocks/>
          </p:cNvCxnSpPr>
          <p:nvPr/>
        </p:nvCxnSpPr>
        <p:spPr>
          <a:xfrm>
            <a:off x="9240159" y="4978803"/>
            <a:ext cx="0" cy="182562"/>
          </a:xfrm>
          <a:prstGeom prst="straightConnector1">
            <a:avLst/>
          </a:prstGeom>
          <a:ln w="38100">
            <a:solidFill>
              <a:srgbClr val="73B0F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108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B97AC-FBFD-1E05-C8E7-5E3963129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8107EE2-8E7F-39A2-F064-F0CE71491AE2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ТЕКУЩЕЕ СОСТОЯНИЕ РЫНКА ТРУДА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9B158E8B-51BB-B2A4-51FA-CAE4F93C6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21" name="Диаграмма 20">
            <a:extLst>
              <a:ext uri="{FF2B5EF4-FFF2-40B4-BE49-F238E27FC236}">
                <a16:creationId xmlns:a16="http://schemas.microsoft.com/office/drawing/2014/main" id="{F4418B90-7DDF-2918-817A-370DABD3E7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7610262"/>
              </p:ext>
            </p:extLst>
          </p:nvPr>
        </p:nvGraphicFramePr>
        <p:xfrm>
          <a:off x="473333" y="1830545"/>
          <a:ext cx="5622664" cy="187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F7D8774C-EB3F-4C1E-5DBD-84AE8BA662CA}"/>
              </a:ext>
            </a:extLst>
          </p:cNvPr>
          <p:cNvSpPr txBox="1"/>
          <p:nvPr/>
        </p:nvSpPr>
        <p:spPr>
          <a:xfrm>
            <a:off x="516896" y="1203942"/>
            <a:ext cx="532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УРОВЕНЬ</a:t>
            </a:r>
            <a:r>
              <a:rPr lang="ru-RU" sz="1600" dirty="0">
                <a:solidFill>
                  <a:srgbClr val="020200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ЗАНЯТОСТИ,</a:t>
            </a:r>
            <a:r>
              <a:rPr lang="ru-RU" sz="1600" dirty="0">
                <a:solidFill>
                  <a:srgbClr val="04040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РЕГИСТРИРУЕМОЙ</a:t>
            </a:r>
            <a:r>
              <a:rPr lang="ru-RU" sz="1600" dirty="0">
                <a:solidFill>
                  <a:srgbClr val="16161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БЕЗРАБОТИЦЫ</a:t>
            </a:r>
            <a:r>
              <a:rPr lang="ru-RU" sz="1600" dirty="0">
                <a:solidFill>
                  <a:srgbClr val="040202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И</a:t>
            </a:r>
            <a:r>
              <a:rPr lang="ru-RU" sz="1600" dirty="0">
                <a:solidFill>
                  <a:srgbClr val="24242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БЕЗРАБОТИЦЫ</a:t>
            </a:r>
            <a:r>
              <a:rPr lang="ru-RU" sz="1600" dirty="0">
                <a:solidFill>
                  <a:srgbClr val="0C0C0A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ПО</a:t>
            </a:r>
            <a:r>
              <a:rPr lang="ru-RU" sz="1600" dirty="0">
                <a:solidFill>
                  <a:srgbClr val="10100E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МОТ,</a:t>
            </a:r>
            <a:r>
              <a:rPr lang="ru-RU" sz="1600" dirty="0">
                <a:solidFill>
                  <a:srgbClr val="040402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%</a:t>
            </a:r>
          </a:p>
        </p:txBody>
      </p:sp>
      <p:graphicFrame>
        <p:nvGraphicFramePr>
          <p:cNvPr id="25" name="Диаграмма 24">
            <a:extLst>
              <a:ext uri="{FF2B5EF4-FFF2-40B4-BE49-F238E27FC236}">
                <a16:creationId xmlns:a16="http://schemas.microsoft.com/office/drawing/2014/main" id="{B7043A5A-69E4-16FC-949A-01B5B35F22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8265687"/>
              </p:ext>
            </p:extLst>
          </p:nvPr>
        </p:nvGraphicFramePr>
        <p:xfrm>
          <a:off x="6426200" y="1788717"/>
          <a:ext cx="5248904" cy="1998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DA51A6B9-E726-C3B2-397A-B9C6FB79CFD5}"/>
              </a:ext>
            </a:extLst>
          </p:cNvPr>
          <p:cNvSpPr txBox="1"/>
          <p:nvPr/>
        </p:nvSpPr>
        <p:spPr>
          <a:xfrm>
            <a:off x="6369653" y="1203942"/>
            <a:ext cx="5717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ЧИСЛЕННОСТЬ</a:t>
            </a:r>
            <a:r>
              <a:rPr lang="ru-RU" sz="1600" dirty="0">
                <a:solidFill>
                  <a:srgbClr val="020200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РАБОЧЕЙ</a:t>
            </a:r>
            <a:r>
              <a:rPr lang="ru-RU" sz="1600" dirty="0">
                <a:solidFill>
                  <a:srgbClr val="04040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СИЛЫ</a:t>
            </a:r>
            <a:b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</a:b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И</a:t>
            </a:r>
            <a:r>
              <a:rPr lang="ru-RU" sz="1600" dirty="0">
                <a:solidFill>
                  <a:srgbClr val="16161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ПОТЕНЦИАЛЬНОЙ</a:t>
            </a:r>
            <a:r>
              <a:rPr lang="ru-RU" sz="1600" dirty="0">
                <a:solidFill>
                  <a:srgbClr val="040202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РАБОЧЕЙ</a:t>
            </a:r>
            <a:r>
              <a:rPr lang="ru-RU" sz="1600" dirty="0">
                <a:solidFill>
                  <a:srgbClr val="24242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СИЛЫ</a:t>
            </a:r>
            <a:r>
              <a:rPr lang="ru-RU" sz="160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,</a:t>
            </a:r>
            <a:r>
              <a:rPr lang="ru-RU" sz="1600">
                <a:solidFill>
                  <a:srgbClr val="0C0C0A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ТЫС.</a:t>
            </a:r>
            <a:r>
              <a:rPr lang="ru-RU" sz="1600">
                <a:solidFill>
                  <a:srgbClr val="10100E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ЧЕЛ.</a:t>
            </a:r>
            <a:endParaRPr lang="ru-RU" sz="1600" dirty="0">
              <a:solidFill>
                <a:srgbClr val="92D050"/>
              </a:solidFill>
              <a:latin typeface="Montserrat Bold" pitchFamily="2" charset="-52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21F78D-168E-F800-B166-388342D66204}"/>
              </a:ext>
            </a:extLst>
          </p:cNvPr>
          <p:cNvSpPr txBox="1"/>
          <p:nvPr/>
        </p:nvSpPr>
        <p:spPr>
          <a:xfrm>
            <a:off x="516896" y="3707305"/>
            <a:ext cx="9489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ЧИСЛЕННОСТЬ</a:t>
            </a:r>
            <a:r>
              <a:rPr lang="ru-RU" sz="1600" dirty="0">
                <a:solidFill>
                  <a:srgbClr val="04040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ЗАНЯТЫХ</a:t>
            </a:r>
            <a:r>
              <a:rPr lang="ru-RU" sz="1600" dirty="0">
                <a:solidFill>
                  <a:srgbClr val="16161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И</a:t>
            </a:r>
            <a:r>
              <a:rPr lang="ru-RU" sz="1600" dirty="0">
                <a:solidFill>
                  <a:srgbClr val="040202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УРОВЕНЬ</a:t>
            </a:r>
            <a:r>
              <a:rPr lang="ru-RU" sz="1600" dirty="0">
                <a:solidFill>
                  <a:srgbClr val="24242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ЗАНЯТОСТИ</a:t>
            </a:r>
            <a:r>
              <a:rPr lang="ru-RU" sz="1600" dirty="0">
                <a:solidFill>
                  <a:srgbClr val="0C0C0A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ПО</a:t>
            </a:r>
            <a:r>
              <a:rPr lang="ru-RU" sz="1600" dirty="0">
                <a:solidFill>
                  <a:srgbClr val="10100E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ВОЗРАСТНЫМ</a:t>
            </a:r>
            <a:r>
              <a:rPr lang="ru-RU" sz="1600" dirty="0">
                <a:solidFill>
                  <a:srgbClr val="040402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КОГОРТАМ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DB6C934-5D3B-CEEA-E078-CE9E99EB53D8}"/>
              </a:ext>
            </a:extLst>
          </p:cNvPr>
          <p:cNvSpPr/>
          <p:nvPr/>
        </p:nvSpPr>
        <p:spPr>
          <a:xfrm>
            <a:off x="187092" y="6201396"/>
            <a:ext cx="1480942" cy="3988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Источник: Росстат</a:t>
            </a:r>
            <a:endParaRPr lang="ru-RU" sz="900" dirty="0">
              <a:solidFill>
                <a:srgbClr val="002C50"/>
              </a:solidFill>
              <a:latin typeface="Montserrat" pitchFamily="2" charset="-52"/>
              <a:ea typeface="Inter" panose="02000503000000020004" pitchFamily="2" charset="0"/>
            </a:endParaRP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4029A429-2681-457C-A9FC-6459E5E801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4354885"/>
              </p:ext>
            </p:extLst>
          </p:nvPr>
        </p:nvGraphicFramePr>
        <p:xfrm>
          <a:off x="583057" y="4003193"/>
          <a:ext cx="10932668" cy="2309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71A6166-00F9-E29A-A1DD-EC6FCE2A7769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D8462E5-0C2A-FDB9-38BE-345E0874EC4B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CF362A11-8921-173C-F919-F1F4F0B2F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012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F4FED-5E8E-99C3-B857-49DEEF70F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FB0A3777-F14B-E59F-361F-4DC2B7AB8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C6CC8-CBFC-4ACA-BDAF-8EC481AC4840}" type="slidenum">
              <a:rPr lang="ru-RU" smtClean="0"/>
              <a:t>4</a:t>
            </a:fld>
            <a:endParaRPr lang="ru-RU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C501F48-48E8-1D50-2ACA-FF814BF3955A}"/>
              </a:ext>
            </a:extLst>
          </p:cNvPr>
          <p:cNvSpPr/>
          <p:nvPr/>
        </p:nvSpPr>
        <p:spPr>
          <a:xfrm>
            <a:off x="187091" y="6201396"/>
            <a:ext cx="3237731" cy="3988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Источник: Росстат (демографический прогноз)</a:t>
            </a:r>
            <a:endParaRPr lang="ru-RU" sz="900" dirty="0">
              <a:solidFill>
                <a:srgbClr val="002C50"/>
              </a:solidFill>
              <a:latin typeface="Montserrat" pitchFamily="2" charset="-52"/>
              <a:ea typeface="Inter" panose="02000503000000020004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646B89A-4A71-4133-8D89-5445B6738C77}"/>
              </a:ext>
            </a:extLst>
          </p:cNvPr>
          <p:cNvSpPr/>
          <p:nvPr/>
        </p:nvSpPr>
        <p:spPr>
          <a:xfrm>
            <a:off x="3976009" y="5216398"/>
            <a:ext cx="3237734" cy="187907"/>
          </a:xfrm>
          <a:prstGeom prst="rect">
            <a:avLst/>
          </a:prstGeom>
          <a:solidFill>
            <a:schemeClr val="accent6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>
              <a:ln>
                <a:solidFill>
                  <a:srgbClr val="00B05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AD7AE7C-C3A9-574A-28CB-24DC072000BA}"/>
              </a:ext>
            </a:extLst>
          </p:cNvPr>
          <p:cNvSpPr/>
          <p:nvPr/>
        </p:nvSpPr>
        <p:spPr>
          <a:xfrm>
            <a:off x="3977280" y="4974402"/>
            <a:ext cx="3237734" cy="180617"/>
          </a:xfrm>
          <a:prstGeom prst="rect">
            <a:avLst/>
          </a:prstGeom>
          <a:solidFill>
            <a:schemeClr val="accent6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00B05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63A2BFA-1679-6336-FC9C-D939A0CC95CA}"/>
              </a:ext>
            </a:extLst>
          </p:cNvPr>
          <p:cNvSpPr/>
          <p:nvPr/>
        </p:nvSpPr>
        <p:spPr>
          <a:xfrm>
            <a:off x="3995181" y="4320588"/>
            <a:ext cx="3224499" cy="441776"/>
          </a:xfrm>
          <a:prstGeom prst="rect">
            <a:avLst/>
          </a:prstGeom>
          <a:solidFill>
            <a:srgbClr val="F26A7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904E3F8-F13C-C448-B0E2-01E71BD6D628}"/>
              </a:ext>
            </a:extLst>
          </p:cNvPr>
          <p:cNvSpPr/>
          <p:nvPr/>
        </p:nvSpPr>
        <p:spPr>
          <a:xfrm>
            <a:off x="3989328" y="1985616"/>
            <a:ext cx="3209589" cy="928116"/>
          </a:xfrm>
          <a:prstGeom prst="rect">
            <a:avLst/>
          </a:prstGeom>
          <a:solidFill>
            <a:schemeClr val="accent6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>
              <a:ln>
                <a:solidFill>
                  <a:srgbClr val="00B05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81FA21AF-F66E-911D-496C-2DDFC2E9FC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341588"/>
              </p:ext>
            </p:extLst>
          </p:nvPr>
        </p:nvGraphicFramePr>
        <p:xfrm>
          <a:off x="3889404" y="1371362"/>
          <a:ext cx="3688384" cy="4851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93A3B8C-CE62-80AC-B7BB-168408D41377}"/>
              </a:ext>
            </a:extLst>
          </p:cNvPr>
          <p:cNvSpPr txBox="1"/>
          <p:nvPr/>
        </p:nvSpPr>
        <p:spPr>
          <a:xfrm>
            <a:off x="474878" y="1157152"/>
            <a:ext cx="7226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ТЕКУЩАЯ</a:t>
            </a:r>
            <a:r>
              <a:rPr lang="ru-RU" sz="1600" dirty="0">
                <a:solidFill>
                  <a:srgbClr val="16161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И</a:t>
            </a:r>
            <a:r>
              <a:rPr lang="ru-RU" sz="1600" dirty="0">
                <a:solidFill>
                  <a:srgbClr val="040202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ПРОГНОЗНАЯ</a:t>
            </a:r>
            <a:r>
              <a:rPr lang="ru-RU" sz="1600" dirty="0">
                <a:solidFill>
                  <a:srgbClr val="242424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ПОЛОВОЗРАСТНЫЕ</a:t>
            </a:r>
            <a:r>
              <a:rPr lang="ru-RU" sz="1600" dirty="0">
                <a:solidFill>
                  <a:srgbClr val="0C0C0A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92D050"/>
                </a:solidFill>
                <a:latin typeface="Montserrat Bold" pitchFamily="2" charset="-52"/>
                <a:cs typeface="Arial" panose="020B0604020202020204" pitchFamily="34" charset="0"/>
              </a:rPr>
              <a:t>ПИРАМИДЫ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25430478-C02D-3A94-5D85-3D63B480EF4D}"/>
              </a:ext>
            </a:extLst>
          </p:cNvPr>
          <p:cNvSpPr/>
          <p:nvPr/>
        </p:nvSpPr>
        <p:spPr>
          <a:xfrm>
            <a:off x="550080" y="5203721"/>
            <a:ext cx="3237734" cy="187907"/>
          </a:xfrm>
          <a:prstGeom prst="rect">
            <a:avLst/>
          </a:prstGeom>
          <a:solidFill>
            <a:schemeClr val="accent6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>
              <a:ln>
                <a:solidFill>
                  <a:srgbClr val="00B05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A4F8482-1BFC-46C8-CACA-8A8249880E4C}"/>
              </a:ext>
            </a:extLst>
          </p:cNvPr>
          <p:cNvSpPr/>
          <p:nvPr/>
        </p:nvSpPr>
        <p:spPr>
          <a:xfrm>
            <a:off x="551351" y="4961725"/>
            <a:ext cx="3237734" cy="180617"/>
          </a:xfrm>
          <a:prstGeom prst="rect">
            <a:avLst/>
          </a:prstGeom>
          <a:solidFill>
            <a:schemeClr val="accent6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00B05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9B389E4-4AB0-182F-2A36-D5BCEF8E7B53}"/>
              </a:ext>
            </a:extLst>
          </p:cNvPr>
          <p:cNvSpPr/>
          <p:nvPr/>
        </p:nvSpPr>
        <p:spPr>
          <a:xfrm>
            <a:off x="569252" y="4307911"/>
            <a:ext cx="3224499" cy="441776"/>
          </a:xfrm>
          <a:prstGeom prst="rect">
            <a:avLst/>
          </a:prstGeom>
          <a:solidFill>
            <a:srgbClr val="F26A7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3CAAE50-6321-D34C-1EE8-6996375C9AFE}"/>
              </a:ext>
            </a:extLst>
          </p:cNvPr>
          <p:cNvSpPr/>
          <p:nvPr/>
        </p:nvSpPr>
        <p:spPr>
          <a:xfrm>
            <a:off x="563399" y="1972939"/>
            <a:ext cx="3209589" cy="928116"/>
          </a:xfrm>
          <a:prstGeom prst="rect">
            <a:avLst/>
          </a:prstGeom>
          <a:solidFill>
            <a:schemeClr val="accent6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>
              <a:ln>
                <a:solidFill>
                  <a:srgbClr val="00B05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A1E615-45BF-D2B0-51BA-F7C2A614C40B}"/>
              </a:ext>
            </a:extLst>
          </p:cNvPr>
          <p:cNvSpPr txBox="1"/>
          <p:nvPr/>
        </p:nvSpPr>
        <p:spPr>
          <a:xfrm>
            <a:off x="4254848" y="1530885"/>
            <a:ext cx="1355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ЖЕНЩИНЫ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8804CC-5890-F48F-802E-4FF9A759BC2D}"/>
              </a:ext>
            </a:extLst>
          </p:cNvPr>
          <p:cNvSpPr txBox="1"/>
          <p:nvPr/>
        </p:nvSpPr>
        <p:spPr>
          <a:xfrm>
            <a:off x="5887523" y="1530885"/>
            <a:ext cx="1355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МУЖЧИНЫ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DF5783-D7AF-2F07-7D18-DAD018C3B3CC}"/>
              </a:ext>
            </a:extLst>
          </p:cNvPr>
          <p:cNvSpPr txBox="1"/>
          <p:nvPr/>
        </p:nvSpPr>
        <p:spPr>
          <a:xfrm>
            <a:off x="5176391" y="5645468"/>
            <a:ext cx="1409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n w="3175">
                  <a:noFill/>
                </a:ln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2030 год</a:t>
            </a:r>
          </a:p>
        </p:txBody>
      </p:sp>
      <p:graphicFrame>
        <p:nvGraphicFramePr>
          <p:cNvPr id="35" name="Диаграмма 34">
            <a:extLst>
              <a:ext uri="{FF2B5EF4-FFF2-40B4-BE49-F238E27FC236}">
                <a16:creationId xmlns:a16="http://schemas.microsoft.com/office/drawing/2014/main" id="{9FBDF2E9-7AA7-974E-61A7-68A67E2A65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308341"/>
              </p:ext>
            </p:extLst>
          </p:nvPr>
        </p:nvGraphicFramePr>
        <p:xfrm>
          <a:off x="531718" y="1150704"/>
          <a:ext cx="3379737" cy="5072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A75E7489-10C8-FFD9-5743-D08EEEE35C74}"/>
              </a:ext>
            </a:extLst>
          </p:cNvPr>
          <p:cNvSpPr/>
          <p:nvPr/>
        </p:nvSpPr>
        <p:spPr>
          <a:xfrm>
            <a:off x="557257" y="1985616"/>
            <a:ext cx="3209589" cy="92037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A28C6374-81D6-CAD8-2149-BECB00E3C99D}"/>
              </a:ext>
            </a:extLst>
          </p:cNvPr>
          <p:cNvSpPr/>
          <p:nvPr/>
        </p:nvSpPr>
        <p:spPr>
          <a:xfrm>
            <a:off x="557219" y="5208612"/>
            <a:ext cx="3237734" cy="1806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0CD23B7D-9A84-86CF-D12F-3D0B45AF2928}"/>
              </a:ext>
            </a:extLst>
          </p:cNvPr>
          <p:cNvSpPr/>
          <p:nvPr/>
        </p:nvSpPr>
        <p:spPr>
          <a:xfrm>
            <a:off x="557258" y="4966318"/>
            <a:ext cx="3237734" cy="1806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92D050"/>
                </a:solidFill>
              </a:ln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DA3DB142-B4D0-A446-6BFE-A4D58BA382C1}"/>
              </a:ext>
            </a:extLst>
          </p:cNvPr>
          <p:cNvSpPr/>
          <p:nvPr/>
        </p:nvSpPr>
        <p:spPr>
          <a:xfrm>
            <a:off x="575159" y="4316029"/>
            <a:ext cx="3224499" cy="424640"/>
          </a:xfrm>
          <a:prstGeom prst="rect">
            <a:avLst/>
          </a:prstGeom>
          <a:noFill/>
          <a:ln>
            <a:solidFill>
              <a:srgbClr val="F26A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F26A70"/>
                </a:solidFill>
              </a:ln>
              <a:solidFill>
                <a:srgbClr val="F26A7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5CD60C-2928-7B26-8238-EB339055AE0C}"/>
              </a:ext>
            </a:extLst>
          </p:cNvPr>
          <p:cNvSpPr txBox="1"/>
          <p:nvPr/>
        </p:nvSpPr>
        <p:spPr>
          <a:xfrm>
            <a:off x="1579966" y="3396534"/>
            <a:ext cx="1355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 Bold" pitchFamily="2" charset="-52"/>
                <a:cs typeface="Arial" panose="020B0604020202020204" pitchFamily="34" charset="0"/>
              </a:rPr>
              <a:t>ЗАНЯТЫЕ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4E7DD0-CC0B-107C-89B1-1C5E68C77A0E}"/>
              </a:ext>
            </a:extLst>
          </p:cNvPr>
          <p:cNvSpPr txBox="1"/>
          <p:nvPr/>
        </p:nvSpPr>
        <p:spPr>
          <a:xfrm>
            <a:off x="1168258" y="5170394"/>
            <a:ext cx="2208282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z="1050" dirty="0">
                <a:ln w="3175">
                  <a:noFill/>
                </a:ln>
                <a:latin typeface="Montserrat" pitchFamily="2" charset="0"/>
              </a:rPr>
              <a:t>15-19: 7,8 млн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437FF7-05E5-84A8-0760-E85ED638A211}"/>
              </a:ext>
            </a:extLst>
          </p:cNvPr>
          <p:cNvSpPr txBox="1"/>
          <p:nvPr/>
        </p:nvSpPr>
        <p:spPr>
          <a:xfrm>
            <a:off x="1404886" y="4922555"/>
            <a:ext cx="1650541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z="1050" dirty="0">
                <a:ln w="3175">
                  <a:noFill/>
                </a:ln>
                <a:latin typeface="Montserrat" pitchFamily="2" charset="0"/>
              </a:rPr>
              <a:t>20-24: 7,4 млн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0C7795-EFD9-90A8-DC93-8EBBEED9D6F1}"/>
              </a:ext>
            </a:extLst>
          </p:cNvPr>
          <p:cNvSpPr txBox="1"/>
          <p:nvPr/>
        </p:nvSpPr>
        <p:spPr>
          <a:xfrm>
            <a:off x="1190622" y="4398089"/>
            <a:ext cx="2201578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z="1200" dirty="0">
                <a:ln w="3175">
                  <a:noFill/>
                </a:ln>
                <a:latin typeface="Montserrat" pitchFamily="2" charset="0"/>
              </a:rPr>
              <a:t>30-39: 22,9 млн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0BAE26-9231-C0AC-3DB4-90E49097038D}"/>
              </a:ext>
            </a:extLst>
          </p:cNvPr>
          <p:cNvSpPr txBox="1"/>
          <p:nvPr/>
        </p:nvSpPr>
        <p:spPr>
          <a:xfrm>
            <a:off x="1717369" y="5645468"/>
            <a:ext cx="1409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n w="3175">
                  <a:noFill/>
                </a:ln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2024 год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12BFFB2-B496-4724-93FE-2B141F677889}"/>
              </a:ext>
            </a:extLst>
          </p:cNvPr>
          <p:cNvSpPr txBox="1"/>
          <p:nvPr/>
        </p:nvSpPr>
        <p:spPr>
          <a:xfrm>
            <a:off x="1437702" y="2313164"/>
            <a:ext cx="1863857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rPr>
              <a:t>70-90: 15,3 млн 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2BCF25A8-BEBD-B09A-BE72-6DFCBA769941}"/>
              </a:ext>
            </a:extLst>
          </p:cNvPr>
          <p:cNvSpPr/>
          <p:nvPr/>
        </p:nvSpPr>
        <p:spPr>
          <a:xfrm>
            <a:off x="3983186" y="1998293"/>
            <a:ext cx="3209589" cy="92037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868E27FD-7A6C-F974-61E7-C15B0EDCC9A8}"/>
              </a:ext>
            </a:extLst>
          </p:cNvPr>
          <p:cNvSpPr/>
          <p:nvPr/>
        </p:nvSpPr>
        <p:spPr>
          <a:xfrm>
            <a:off x="3983148" y="5221289"/>
            <a:ext cx="3237734" cy="1806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667477C7-22EE-0CA4-B73C-529B778891DB}"/>
              </a:ext>
            </a:extLst>
          </p:cNvPr>
          <p:cNvSpPr/>
          <p:nvPr/>
        </p:nvSpPr>
        <p:spPr>
          <a:xfrm>
            <a:off x="3983187" y="4978995"/>
            <a:ext cx="3237734" cy="18061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92D050"/>
                </a:solidFill>
              </a:ln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2DB61537-8F21-E045-3687-7F48B1DF5C9D}"/>
              </a:ext>
            </a:extLst>
          </p:cNvPr>
          <p:cNvSpPr/>
          <p:nvPr/>
        </p:nvSpPr>
        <p:spPr>
          <a:xfrm>
            <a:off x="4001088" y="4328706"/>
            <a:ext cx="3224499" cy="424640"/>
          </a:xfrm>
          <a:prstGeom prst="rect">
            <a:avLst/>
          </a:prstGeom>
          <a:noFill/>
          <a:ln>
            <a:solidFill>
              <a:srgbClr val="F26A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ln>
                <a:solidFill>
                  <a:srgbClr val="F26A70"/>
                </a:solidFill>
              </a:ln>
              <a:solidFill>
                <a:srgbClr val="F26A7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FEBE67D-A4B1-0642-7EB2-DB103F9FE8F3}"/>
              </a:ext>
            </a:extLst>
          </p:cNvPr>
          <p:cNvSpPr txBox="1"/>
          <p:nvPr/>
        </p:nvSpPr>
        <p:spPr>
          <a:xfrm>
            <a:off x="5005895" y="3409211"/>
            <a:ext cx="1355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 Bold" pitchFamily="2" charset="-52"/>
                <a:cs typeface="Arial" panose="020B0604020202020204" pitchFamily="34" charset="0"/>
              </a:rPr>
              <a:t>ЗАНЯТЫЕ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EE3FEF5-6FE3-31D4-4B03-534ED0E32A0E}"/>
              </a:ext>
            </a:extLst>
          </p:cNvPr>
          <p:cNvSpPr txBox="1"/>
          <p:nvPr/>
        </p:nvSpPr>
        <p:spPr>
          <a:xfrm>
            <a:off x="4594187" y="5183071"/>
            <a:ext cx="2208282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z="1050" dirty="0">
                <a:ln w="3175">
                  <a:noFill/>
                </a:ln>
                <a:latin typeface="Montserrat" pitchFamily="2" charset="0"/>
              </a:rPr>
              <a:t>15-19: 9,5 млн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7B005F4-0F05-77F9-172B-57D47285BA01}"/>
              </a:ext>
            </a:extLst>
          </p:cNvPr>
          <p:cNvSpPr txBox="1"/>
          <p:nvPr/>
        </p:nvSpPr>
        <p:spPr>
          <a:xfrm>
            <a:off x="4830815" y="4935232"/>
            <a:ext cx="1650541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z="1050" dirty="0">
                <a:ln w="3175">
                  <a:noFill/>
                </a:ln>
                <a:latin typeface="Montserrat" pitchFamily="2" charset="0"/>
              </a:rPr>
              <a:t>20-24: 8,3 млн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B55A74D-DF80-ED52-9AA2-C33B18AB2DDE}"/>
              </a:ext>
            </a:extLst>
          </p:cNvPr>
          <p:cNvSpPr txBox="1"/>
          <p:nvPr/>
        </p:nvSpPr>
        <p:spPr>
          <a:xfrm>
            <a:off x="4616551" y="4410766"/>
            <a:ext cx="2201578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z="1200" dirty="0">
                <a:ln w="3175">
                  <a:noFill/>
                </a:ln>
                <a:latin typeface="Montserrat" pitchFamily="2" charset="0"/>
              </a:rPr>
              <a:t>30-39: 16,6 млн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924AB91-60BA-2CA9-6E62-09022F489328}"/>
              </a:ext>
            </a:extLst>
          </p:cNvPr>
          <p:cNvSpPr txBox="1"/>
          <p:nvPr/>
        </p:nvSpPr>
        <p:spPr>
          <a:xfrm>
            <a:off x="4863631" y="2325841"/>
            <a:ext cx="1863857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3175">
                  <a:noFill/>
                </a:ln>
                <a:solidFill>
                  <a:srgbClr val="002C50"/>
                </a:solidFill>
                <a:latin typeface="Montserrat" pitchFamily="2" charset="0"/>
              </a:rPr>
              <a:t>70-90: 18,8 млн </a:t>
            </a:r>
          </a:p>
        </p:txBody>
      </p:sp>
      <p:graphicFrame>
        <p:nvGraphicFramePr>
          <p:cNvPr id="22" name="Таблица 21">
            <a:extLst>
              <a:ext uri="{FF2B5EF4-FFF2-40B4-BE49-F238E27FC236}">
                <a16:creationId xmlns:a16="http://schemas.microsoft.com/office/drawing/2014/main" id="{760647BB-CA44-7736-CB28-BF613FE45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073126"/>
              </p:ext>
            </p:extLst>
          </p:nvPr>
        </p:nvGraphicFramePr>
        <p:xfrm>
          <a:off x="7575796" y="1623974"/>
          <a:ext cx="3925640" cy="4181517"/>
        </p:xfrm>
        <a:graphic>
          <a:graphicData uri="http://schemas.openxmlformats.org/drawingml/2006/table">
            <a:tbl>
              <a:tblPr/>
              <a:tblGrid>
                <a:gridCol w="1063660">
                  <a:extLst>
                    <a:ext uri="{9D8B030D-6E8A-4147-A177-3AD203B41FA5}">
                      <a16:colId xmlns:a16="http://schemas.microsoft.com/office/drawing/2014/main" val="1906893214"/>
                    </a:ext>
                  </a:extLst>
                </a:gridCol>
                <a:gridCol w="837482">
                  <a:extLst>
                    <a:ext uri="{9D8B030D-6E8A-4147-A177-3AD203B41FA5}">
                      <a16:colId xmlns:a16="http://schemas.microsoft.com/office/drawing/2014/main" val="3595580624"/>
                    </a:ext>
                  </a:extLst>
                </a:gridCol>
                <a:gridCol w="763040">
                  <a:extLst>
                    <a:ext uri="{9D8B030D-6E8A-4147-A177-3AD203B41FA5}">
                      <a16:colId xmlns:a16="http://schemas.microsoft.com/office/drawing/2014/main" val="204886338"/>
                    </a:ext>
                  </a:extLst>
                </a:gridCol>
                <a:gridCol w="1261458">
                  <a:extLst>
                    <a:ext uri="{9D8B030D-6E8A-4147-A177-3AD203B41FA5}">
                      <a16:colId xmlns:a16="http://schemas.microsoft.com/office/drawing/2014/main" val="747151438"/>
                    </a:ext>
                  </a:extLst>
                </a:gridCol>
              </a:tblGrid>
              <a:tr h="575458">
                <a:tc rowSpan="2"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1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Возрастная когорта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ru-RU" sz="11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Численность населения,</a:t>
                      </a:r>
                      <a:br>
                        <a:rPr lang="ru-RU" sz="11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</a:br>
                      <a:r>
                        <a:rPr lang="ru-RU" sz="11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тыс. чел.</a:t>
                      </a:r>
                      <a:endParaRPr lang="ru-RU" sz="1100" b="0" i="0" u="none" strike="noStrike" dirty="0">
                        <a:solidFill>
                          <a:srgbClr val="002C50"/>
                        </a:solidFill>
                        <a:effectLst/>
                        <a:latin typeface="Montserrat" panose="00000500000000000000" pitchFamily="2" charset="-52"/>
                      </a:endParaRP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Изменения численности, 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080080"/>
                  </a:ext>
                </a:extLst>
              </a:tr>
              <a:tr h="237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ru-RU" sz="11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2024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ru-RU" sz="11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2030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298144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15-19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7 843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9 468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20,72%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0177334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20-24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7 439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8 275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11,23%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9082190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25-29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7 383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7 555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2,33%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619140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30-34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10 113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7 345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Montserrat" panose="00000500000000000000" pitchFamily="2" charset="-52"/>
                        </a:rPr>
                        <a:t>-27,37%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0214072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35-39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12 786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9 292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Montserrat" panose="00000500000000000000" pitchFamily="2" charset="-52"/>
                        </a:rPr>
                        <a:t>-27,33%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402210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40-44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11 744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12 592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7,22%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67178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45-49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10 483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11 717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11,77%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808133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50-54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9 390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10 316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9,86%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880812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55-59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8 700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9 137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5,02%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0066076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60-64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10 152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8 054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Montserrat" panose="00000500000000000000" pitchFamily="2" charset="-52"/>
                        </a:rPr>
                        <a:t>-20,67%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0984778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65-69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9 234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8 863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Montserrat" panose="00000500000000000000" pitchFamily="2" charset="-52"/>
                        </a:rPr>
                        <a:t>-4,01%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73072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70+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15 761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19 535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23,95%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5627501"/>
                  </a:ext>
                </a:extLst>
              </a:tr>
              <a:tr h="25911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Всего</a:t>
                      </a:r>
                    </a:p>
                  </a:txBody>
                  <a:tcPr marL="36000" marR="36000" marT="476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121 028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2C50"/>
                          </a:solidFill>
                          <a:effectLst/>
                          <a:latin typeface="Montserrat" panose="00000500000000000000" pitchFamily="2" charset="-52"/>
                        </a:rPr>
                        <a:t>122 148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ru-RU" sz="1200" b="1" i="0" u="none" strike="noStrike" dirty="0">
                          <a:solidFill>
                            <a:srgbClr val="92D050"/>
                          </a:solidFill>
                          <a:effectLst/>
                          <a:latin typeface="Montserrat" panose="00000500000000000000" pitchFamily="2" charset="-52"/>
                        </a:rPr>
                        <a:t>0,93%</a:t>
                      </a:r>
                    </a:p>
                  </a:txBody>
                  <a:tcPr marL="36000" marR="36000" marT="4763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9266707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35D4F7DA-8AF3-74C7-7390-D1FEA521BD53}"/>
              </a:ext>
            </a:extLst>
          </p:cNvPr>
          <p:cNvSpPr txBox="1"/>
          <p:nvPr/>
        </p:nvSpPr>
        <p:spPr>
          <a:xfrm>
            <a:off x="789508" y="1533247"/>
            <a:ext cx="1355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ЖЕНЩИНЫ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769D86-D43B-74D6-538A-0C8A1873F1F9}"/>
              </a:ext>
            </a:extLst>
          </p:cNvPr>
          <p:cNvSpPr txBox="1"/>
          <p:nvPr/>
        </p:nvSpPr>
        <p:spPr>
          <a:xfrm>
            <a:off x="2417222" y="1527929"/>
            <a:ext cx="1355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2C50"/>
                </a:solidFill>
                <a:latin typeface="Montserrat" pitchFamily="2" charset="-52"/>
                <a:cs typeface="Arial" panose="020B0604020202020204" pitchFamily="34" charset="0"/>
              </a:rPr>
              <a:t>МУЖЧИНЫ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D02CA3A6-3EBD-F901-DC5E-E23A4BFDD8DC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6243CBC-2D55-75F1-DC2E-A365375D9777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4F3B05E8-929F-7E6D-814E-D3904D14B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E987E72-5605-C9EC-8B46-BFA27E6B279C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ТЕКУЩЕЕ СОСТОЯНИЕ РЫНКА ТРУДА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119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1949A2-2B3E-F865-AC23-E73253F09427}"/>
              </a:ext>
            </a:extLst>
          </p:cNvPr>
          <p:cNvSpPr txBox="1"/>
          <p:nvPr/>
        </p:nvSpPr>
        <p:spPr>
          <a:xfrm>
            <a:off x="1676397" y="164517"/>
            <a:ext cx="10757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B4F"/>
                </a:solidFill>
                <a:latin typeface="Montserrat Bold" pitchFamily="2" charset="-52"/>
                <a:cs typeface="Arial" panose="020B0604020202020204" pitchFamily="34" charset="0"/>
              </a:rPr>
              <a:t>ЧИСЛЕННОСТЬ ЗАНЯТЫХ ПО ВИДАМ</a:t>
            </a:r>
            <a:r>
              <a:rPr lang="en-US" sz="2400" b="1" dirty="0">
                <a:solidFill>
                  <a:srgbClr val="002B4F"/>
                </a:solidFill>
                <a:latin typeface="Montserrat Bold" pitchFamily="2" charset="-52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002B4F"/>
                </a:solidFill>
                <a:latin typeface="Montserrat Bold" pitchFamily="2" charset="-52"/>
                <a:cs typeface="Arial" panose="020B0604020202020204" pitchFamily="34" charset="0"/>
              </a:rPr>
              <a:t>ЭКОНОМИЧЕСКОЙ ДЕЯТЕЛЬНОСТИ, 2024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F68452B-D854-A977-63A7-B45C1DC5B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066929"/>
              </p:ext>
            </p:extLst>
          </p:nvPr>
        </p:nvGraphicFramePr>
        <p:xfrm>
          <a:off x="596764" y="1311286"/>
          <a:ext cx="10757037" cy="449770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367618">
                  <a:extLst>
                    <a:ext uri="{9D8B030D-6E8A-4147-A177-3AD203B41FA5}">
                      <a16:colId xmlns:a16="http://schemas.microsoft.com/office/drawing/2014/main" val="2073991738"/>
                    </a:ext>
                  </a:extLst>
                </a:gridCol>
                <a:gridCol w="1104443">
                  <a:extLst>
                    <a:ext uri="{9D8B030D-6E8A-4147-A177-3AD203B41FA5}">
                      <a16:colId xmlns:a16="http://schemas.microsoft.com/office/drawing/2014/main" val="1999880765"/>
                    </a:ext>
                  </a:extLst>
                </a:gridCol>
                <a:gridCol w="1047496">
                  <a:extLst>
                    <a:ext uri="{9D8B030D-6E8A-4147-A177-3AD203B41FA5}">
                      <a16:colId xmlns:a16="http://schemas.microsoft.com/office/drawing/2014/main" val="2694499820"/>
                    </a:ext>
                  </a:extLst>
                </a:gridCol>
                <a:gridCol w="1047496">
                  <a:extLst>
                    <a:ext uri="{9D8B030D-6E8A-4147-A177-3AD203B41FA5}">
                      <a16:colId xmlns:a16="http://schemas.microsoft.com/office/drawing/2014/main" val="379505482"/>
                    </a:ext>
                  </a:extLst>
                </a:gridCol>
                <a:gridCol w="1047496">
                  <a:extLst>
                    <a:ext uri="{9D8B030D-6E8A-4147-A177-3AD203B41FA5}">
                      <a16:colId xmlns:a16="http://schemas.microsoft.com/office/drawing/2014/main" val="955637004"/>
                    </a:ext>
                  </a:extLst>
                </a:gridCol>
                <a:gridCol w="1047496">
                  <a:extLst>
                    <a:ext uri="{9D8B030D-6E8A-4147-A177-3AD203B41FA5}">
                      <a16:colId xmlns:a16="http://schemas.microsoft.com/office/drawing/2014/main" val="1070550194"/>
                    </a:ext>
                  </a:extLst>
                </a:gridCol>
                <a:gridCol w="1047496">
                  <a:extLst>
                    <a:ext uri="{9D8B030D-6E8A-4147-A177-3AD203B41FA5}">
                      <a16:colId xmlns:a16="http://schemas.microsoft.com/office/drawing/2014/main" val="1732609906"/>
                    </a:ext>
                  </a:extLst>
                </a:gridCol>
                <a:gridCol w="1047496">
                  <a:extLst>
                    <a:ext uri="{9D8B030D-6E8A-4147-A177-3AD203B41FA5}">
                      <a16:colId xmlns:a16="http://schemas.microsoft.com/office/drawing/2014/main" val="3538447245"/>
                    </a:ext>
                  </a:extLst>
                </a:gridCol>
              </a:tblGrid>
              <a:tr h="165635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050" b="1" u="none" strike="noStrike" kern="1200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-52"/>
                          <a:ea typeface="+mn-ea"/>
                          <a:cs typeface="+mn-cs"/>
                        </a:rPr>
                        <a:t>Раздел ВЭД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Численность занятых, тыс. чел.</a:t>
                      </a:r>
                      <a:endParaRPr lang="ru-RU" sz="1000" b="1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-52"/>
                        </a:rPr>
                        <a:t>в том числе</a:t>
                      </a:r>
                      <a:endParaRPr lang="ru-RU" sz="1050" b="1" i="0" u="none" strike="noStrike" dirty="0">
                        <a:solidFill>
                          <a:srgbClr val="002B4F"/>
                        </a:solidFill>
                        <a:effectLst/>
                        <a:latin typeface="Montserrat" panose="00000500000000000000" pitchFamily="2" charset="-5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78010"/>
                  </a:ext>
                </a:extLst>
              </a:tr>
              <a:tr h="1477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15-22</a:t>
                      </a:r>
                      <a:endParaRPr lang="ru-RU" sz="1000" b="0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23-29</a:t>
                      </a:r>
                      <a:endParaRPr lang="ru-RU" sz="1000" b="0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30-39</a:t>
                      </a:r>
                      <a:endParaRPr lang="ru-RU" sz="1000" b="0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40-49</a:t>
                      </a:r>
                      <a:endParaRPr lang="ru-RU" sz="1000" b="0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50-59</a:t>
                      </a:r>
                      <a:endParaRPr lang="ru-RU" sz="1000" b="0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2B4F"/>
                          </a:solidFill>
                          <a:effectLst/>
                          <a:latin typeface="Montserrat" pitchFamily="2" charset="-52"/>
                        </a:rPr>
                        <a:t>60+</a:t>
                      </a:r>
                      <a:endParaRPr lang="ru-RU" sz="1000" b="0" i="0" u="none" strike="noStrike" dirty="0">
                        <a:solidFill>
                          <a:srgbClr val="002B4F"/>
                        </a:solidFill>
                        <a:effectLst/>
                        <a:latin typeface="Montserrat" pitchFamily="2" charset="-5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6502875"/>
                  </a:ext>
                </a:extLst>
              </a:tr>
              <a:tr h="22777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1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74 189,8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2 205,2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8 331,0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21 538,2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20 176,7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15 719,5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6 219,2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536964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Сельское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3 722,5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140,5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306,9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832,2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908,5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936,7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597,6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20930"/>
                  </a:ext>
                </a:extLst>
              </a:tr>
              <a:tr h="2088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ДПИ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1 731,6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206,6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576,3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497,6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331,3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77,0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129700"/>
                  </a:ext>
                </a:extLst>
              </a:tr>
              <a:tr h="22777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Обработка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10 500,4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232,4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1 010,8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2 992,9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2 980,8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2 372,5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911,0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881956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Энергия, газ, пар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1 783,0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133,8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450,1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511,0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466,1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199,3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5793351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kern="1200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+mn-cs"/>
                        </a:rPr>
                        <a:t>Водоснабжение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513,6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119,4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146,2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144,9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66,8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431324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Строительство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5 015,5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106,1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520,7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1 524,8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1 480,2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1 023,7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360,0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741020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Торговля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11 003,3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480,8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1 488,7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3 509,1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2 892,0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2 006,2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626,6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51381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Транспорт и хранение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6 517,3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180,5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633,1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1 823,0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1 822,6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1 494,7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563,4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0030760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Гостиницы и общепит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2 073,7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211,8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321,5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572,3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481,6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368,8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117,8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930527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Информация и связь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1 530,5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302,9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595,5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345,4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186,2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1240114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Финансы и страхование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1 617,9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258,8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602,7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225,2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872785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Недвижимость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1 237,6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81,5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306,4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355,3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309,0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173,3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089537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Проф.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2 945,9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380,3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945,5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843,7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545,4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184,2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297728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Админ.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1 829,7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190,5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481,2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469,0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428,3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219,6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0109037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Госуправление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5 065,8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235,5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708,2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1 625,9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1 401,1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831,7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263,5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45475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7 256,0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111,4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658,6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1 867,6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1 963,9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1 818,9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835,4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023988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Здрав. и соц. услуги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6 026,6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104,0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554,3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1 473,8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1 689,2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1 583,2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621,9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383505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Культура и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1 556,5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187,1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444,3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377,2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326,5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176,5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782473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Предоставление пр. услуг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2 244,1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105,3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355,6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788,9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562,1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314,9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117,3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231152"/>
                  </a:ext>
                </a:extLst>
              </a:tr>
              <a:tr h="1875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Другие ВЭД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18,4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2B4F"/>
                          </a:solidFill>
                          <a:effectLst/>
                          <a:latin typeface="Montserrat" panose="00000500000000000000" pitchFamily="2" charset="0"/>
                        </a:rPr>
                        <a:t>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C4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169453"/>
                  </a:ext>
                </a:extLst>
              </a:tr>
            </a:tbl>
          </a:graphicData>
        </a:graphic>
      </p:graphicFrame>
      <p:sp>
        <p:nvSpPr>
          <p:cNvPr id="9" name="Номер слайда 7">
            <a:extLst>
              <a:ext uri="{FF2B5EF4-FFF2-40B4-BE49-F238E27FC236}">
                <a16:creationId xmlns:a16="http://schemas.microsoft.com/office/drawing/2014/main" id="{587627D0-8B2D-8E2B-8F50-52547F580F5D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5</a:t>
            </a:fld>
            <a:endParaRPr lang="ru-RU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420C1F21-BA48-0BE8-A967-DB58C6C2EDC4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F506D2-F807-8806-8AB8-9F8C312CF5BE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A8595291-E1F6-B835-448B-C17FD3873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197AD63-A6F5-408E-8A35-5395FFB2C8FC}"/>
              </a:ext>
            </a:extLst>
          </p:cNvPr>
          <p:cNvSpPr/>
          <p:nvPr/>
        </p:nvSpPr>
        <p:spPr>
          <a:xfrm>
            <a:off x="187091" y="6201396"/>
            <a:ext cx="3866294" cy="3988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Источник: Расчеты на основе </a:t>
            </a:r>
            <a:r>
              <a:rPr lang="ru-RU" sz="900" dirty="0" err="1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микроданных</a:t>
            </a:r>
            <a:r>
              <a:rPr lang="ru-RU" sz="900" dirty="0">
                <a:solidFill>
                  <a:srgbClr val="002C50"/>
                </a:solidFill>
                <a:latin typeface="Montserrat" pitchFamily="2" charset="-52"/>
                <a:ea typeface="Inter" panose="02000503000000020004" pitchFamily="2" charset="0"/>
                <a:cs typeface="Arial" panose="020B0604020202020204" pitchFamily="34" charset="0"/>
                <a:sym typeface="Times New Roman"/>
              </a:rPr>
              <a:t> ОРС (Росстат)</a:t>
            </a:r>
            <a:endParaRPr lang="ru-RU" sz="900" dirty="0">
              <a:solidFill>
                <a:srgbClr val="002C50"/>
              </a:solidFill>
              <a:latin typeface="Montserrat" pitchFamily="2" charset="-52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718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F3D8E5FD-9C6D-4B20-B458-88FC6178EC80}"/>
              </a:ext>
            </a:extLst>
          </p:cNvPr>
          <p:cNvSpPr/>
          <p:nvPr/>
        </p:nvSpPr>
        <p:spPr>
          <a:xfrm>
            <a:off x="609778" y="1417361"/>
            <a:ext cx="6686725" cy="4289332"/>
          </a:xfrm>
          <a:prstGeom prst="roundRect">
            <a:avLst>
              <a:gd name="adj" fmla="val 4363"/>
            </a:avLst>
          </a:prstGeom>
          <a:solidFill>
            <a:srgbClr val="E0EEF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8E7AE-257E-4498-9117-BD7A4A10B917}"/>
              </a:ext>
            </a:extLst>
          </p:cNvPr>
          <p:cNvSpPr txBox="1"/>
          <p:nvPr/>
        </p:nvSpPr>
        <p:spPr>
          <a:xfrm>
            <a:off x="862602" y="1589019"/>
            <a:ext cx="4171912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67" dirty="0">
                <a:solidFill>
                  <a:srgbClr val="4A88DA"/>
                </a:solidFill>
                <a:latin typeface="Montserrat Bold" pitchFamily="2" charset="-52"/>
                <a:cs typeface="Arial" panose="020B0604020202020204" pitchFamily="34" charset="0"/>
              </a:rPr>
              <a:t>НОРМАТИВНЫЕ ОСНОВАНИЯ</a:t>
            </a:r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1EA7C8EE-7F3A-4F6B-A766-87446D08AD4B}"/>
              </a:ext>
            </a:extLst>
          </p:cNvPr>
          <p:cNvSpPr/>
          <p:nvPr/>
        </p:nvSpPr>
        <p:spPr>
          <a:xfrm rot="5400000">
            <a:off x="989931" y="3183941"/>
            <a:ext cx="275501" cy="133749"/>
          </a:xfrm>
          <a:prstGeom prst="triangle">
            <a:avLst/>
          </a:prstGeom>
          <a:solidFill>
            <a:srgbClr val="91C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D93BF46-A3D5-4F27-8EC5-509B64A70EAF}"/>
              </a:ext>
            </a:extLst>
          </p:cNvPr>
          <p:cNvSpPr/>
          <p:nvPr/>
        </p:nvSpPr>
        <p:spPr>
          <a:xfrm>
            <a:off x="1133137" y="1999387"/>
            <a:ext cx="6135487" cy="3498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Перечень поручений </a:t>
            </a:r>
            <a:r>
              <a:rPr lang="ru-RU" sz="1600" b="1" dirty="0">
                <a:latin typeface="Montserrat" panose="00000500000000000000" pitchFamily="2" charset="-52"/>
                <a:ea typeface="Times New Roman" panose="02020603050405020304" pitchFamily="18" charset="0"/>
              </a:rPr>
              <a:t>Президента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 Российской </a:t>
            </a:r>
            <a:r>
              <a:rPr lang="ru-RU" sz="1600">
                <a:latin typeface="Montserrat" panose="00000500000000000000" pitchFamily="2" charset="-52"/>
                <a:ea typeface="Times New Roman" panose="02020603050405020304" pitchFamily="18" charset="0"/>
              </a:rPr>
              <a:t>Федерации В.В.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Путина </a:t>
            </a:r>
            <a:r>
              <a:rPr lang="ru-RU" sz="1600">
                <a:latin typeface="Montserrat" panose="00000500000000000000" pitchFamily="2" charset="-52"/>
                <a:ea typeface="Times New Roman" panose="02020603050405020304" pitchFamily="18" charset="0"/>
              </a:rPr>
              <a:t>от 16.08.2023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№ Пр-1619 по итогам XXVI Петербургского международного экономического форума, </a:t>
            </a:r>
          </a:p>
          <a:p>
            <a:pPr>
              <a:spcBef>
                <a:spcPts val="800"/>
              </a:spcBef>
            </a:pP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Перечень поручений </a:t>
            </a:r>
            <a:r>
              <a:rPr lang="ru-RU" sz="1600" b="1" dirty="0">
                <a:latin typeface="Montserrat" panose="00000500000000000000" pitchFamily="2" charset="-52"/>
                <a:ea typeface="Times New Roman" panose="02020603050405020304" pitchFamily="18" charset="0"/>
              </a:rPr>
              <a:t>Президента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 Российской </a:t>
            </a:r>
            <a:r>
              <a:rPr lang="ru-RU" sz="1600">
                <a:latin typeface="Montserrat" panose="00000500000000000000" pitchFamily="2" charset="-52"/>
                <a:ea typeface="Times New Roman" panose="02020603050405020304" pitchFamily="18" charset="0"/>
              </a:rPr>
              <a:t>Федерации В.В.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Путина </a:t>
            </a:r>
            <a:r>
              <a:rPr lang="ru-RU" sz="1600">
                <a:latin typeface="Montserrat" panose="00000500000000000000" pitchFamily="2" charset="-52"/>
                <a:ea typeface="Times New Roman" panose="02020603050405020304" pitchFamily="18" charset="0"/>
              </a:rPr>
              <a:t>от 01.11.2023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№ Пр-2192ГС по итогам расширенного заседания Президиума Государственного Совета Российской Федерации,</a:t>
            </a:r>
          </a:p>
          <a:p>
            <a:pPr>
              <a:spcBef>
                <a:spcPts val="800"/>
              </a:spcBef>
            </a:pP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Перечень поручений </a:t>
            </a:r>
            <a:r>
              <a:rPr lang="ru-RU" sz="1600" b="1" dirty="0">
                <a:latin typeface="Montserrat" panose="00000500000000000000" pitchFamily="2" charset="-52"/>
                <a:ea typeface="Times New Roman" panose="02020603050405020304" pitchFamily="18" charset="0"/>
              </a:rPr>
              <a:t>Председателя Правительства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Российской </a:t>
            </a:r>
            <a:r>
              <a:rPr lang="ru-RU" sz="1600">
                <a:latin typeface="Montserrat" panose="00000500000000000000" pitchFamily="2" charset="-52"/>
                <a:ea typeface="Times New Roman" panose="02020603050405020304" pitchFamily="18" charset="0"/>
              </a:rPr>
              <a:t>Федерации М.В.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Мишустина </a:t>
            </a:r>
            <a:r>
              <a:rPr lang="ru-RU" sz="1600">
                <a:latin typeface="Montserrat" panose="00000500000000000000" pitchFamily="2" charset="-52"/>
                <a:ea typeface="Times New Roman" panose="02020603050405020304" pitchFamily="18" charset="0"/>
              </a:rPr>
              <a:t>от 25.12.2023 </a:t>
            </a:r>
            <a:r>
              <a:rPr lang="ru-RU" sz="1600" dirty="0">
                <a:latin typeface="Montserrat" panose="00000500000000000000" pitchFamily="2" charset="-52"/>
                <a:ea typeface="Times New Roman" panose="02020603050405020304" pitchFamily="18" charset="0"/>
              </a:rPr>
              <a:t>№ ММ-П4-21451 по итогам стратегической сессии Правительства Российской Федерации по вопросу «Миграционная политика»</a:t>
            </a: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id="{FC6A1F96-C1B1-4171-8F9D-E7D4897C9159}"/>
              </a:ext>
            </a:extLst>
          </p:cNvPr>
          <p:cNvSpPr/>
          <p:nvPr/>
        </p:nvSpPr>
        <p:spPr>
          <a:xfrm rot="5400000">
            <a:off x="997177" y="4288322"/>
            <a:ext cx="275501" cy="133749"/>
          </a:xfrm>
          <a:prstGeom prst="triangle">
            <a:avLst/>
          </a:prstGeom>
          <a:solidFill>
            <a:srgbClr val="91C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2" name="Равнобедренный треугольник 11">
            <a:extLst>
              <a:ext uri="{FF2B5EF4-FFF2-40B4-BE49-F238E27FC236}">
                <a16:creationId xmlns:a16="http://schemas.microsoft.com/office/drawing/2014/main" id="{779B659D-E640-4CEB-8751-C9B2EE45ED2E}"/>
              </a:ext>
            </a:extLst>
          </p:cNvPr>
          <p:cNvSpPr/>
          <p:nvPr/>
        </p:nvSpPr>
        <p:spPr>
          <a:xfrm rot="5400000">
            <a:off x="989931" y="2145128"/>
            <a:ext cx="275501" cy="133749"/>
          </a:xfrm>
          <a:prstGeom prst="triangle">
            <a:avLst/>
          </a:prstGeom>
          <a:solidFill>
            <a:srgbClr val="91C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24F145-5870-4FCF-9B18-57F3B4C97DBF}"/>
              </a:ext>
            </a:extLst>
          </p:cNvPr>
          <p:cNvSpPr txBox="1"/>
          <p:nvPr/>
        </p:nvSpPr>
        <p:spPr>
          <a:xfrm>
            <a:off x="7294491" y="3928419"/>
            <a:ext cx="4461896" cy="10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600"/>
              </a:spcBef>
            </a:pPr>
            <a:r>
              <a:rPr lang="ru-RU" sz="2133" i="1" dirty="0">
                <a:latin typeface="Montserrat" panose="00000500000000000000" pitchFamily="2" charset="-52"/>
              </a:rPr>
              <a:t>Распоряжение Правительства </a:t>
            </a:r>
            <a:r>
              <a:rPr lang="ru-RU" sz="2133" i="1">
                <a:latin typeface="Montserrat" panose="00000500000000000000" pitchFamily="2" charset="-52"/>
              </a:rPr>
              <a:t>от 11.09.2024 </a:t>
            </a:r>
            <a:r>
              <a:rPr lang="ru-RU" sz="2133" i="1" dirty="0">
                <a:latin typeface="Montserrat" panose="00000500000000000000" pitchFamily="2" charset="-52"/>
              </a:rPr>
              <a:t>№2461-р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EE04A-8B86-40D2-A17C-18762286B90A}"/>
              </a:ext>
            </a:extLst>
          </p:cNvPr>
          <p:cNvSpPr txBox="1"/>
          <p:nvPr/>
        </p:nvSpPr>
        <p:spPr>
          <a:xfrm>
            <a:off x="7157488" y="1968675"/>
            <a:ext cx="4735901" cy="1774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4A88DA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МЕТОДИКА</a:t>
            </a:r>
            <a:r>
              <a:rPr lang="en-US" sz="2400" b="1" dirty="0">
                <a:solidFill>
                  <a:srgbClr val="4A88DA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rgbClr val="4A88DA"/>
              </a:solidFill>
              <a:latin typeface="Montserrat" panose="00000500000000000000" pitchFamily="2" charset="-52"/>
              <a:cs typeface="Arial" panose="020B0604020202020204" pitchFamily="34" charset="0"/>
            </a:endParaRPr>
          </a:p>
          <a:p>
            <a:pPr algn="ctr"/>
            <a:r>
              <a:rPr lang="ru-RU" sz="2133" dirty="0">
                <a:solidFill>
                  <a:srgbClr val="4A88DA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формирования прогноза потребности экономики Российской Федерации в кадрах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D38901CE-DC3B-8EFF-5624-2F9B2C117C45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61B922-50E0-D3EB-4A28-2513C4DCDBF3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BE16C9F6-54C7-CAE6-0AD4-F7F97FD45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6" name="Номер слайда 7">
            <a:extLst>
              <a:ext uri="{FF2B5EF4-FFF2-40B4-BE49-F238E27FC236}">
                <a16:creationId xmlns:a16="http://schemas.microsoft.com/office/drawing/2014/main" id="{3B298F49-3F03-658C-8AD5-D92C7EB77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7300" y="292100"/>
            <a:ext cx="488950" cy="365125"/>
          </a:xfrm>
        </p:spPr>
        <p:txBody>
          <a:bodyPr/>
          <a:lstStyle/>
          <a:p>
            <a:fld id="{393C6CC8-CBFC-4ACA-BDAF-8EC481AC4840}" type="slidenum">
              <a:rPr lang="ru-RU" smtClean="0"/>
              <a:t>6</a:t>
            </a:fld>
            <a:endParaRPr lang="ru-RU" dirty="0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027746E6-1CAF-9086-8EEE-14054A5103DF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ПРАВОВЫЕ И МЕТОДОЛОГИЧЕСКИЕ АСПЕКТЫ ПРОГНОЗИРОВАНИЯ ЭКОНОМИКИ В КАДРАХ</a:t>
            </a:r>
          </a:p>
        </p:txBody>
      </p:sp>
    </p:spTree>
    <p:extLst>
      <p:ext uri="{BB962C8B-B14F-4D97-AF65-F5344CB8AC3E}">
        <p14:creationId xmlns:p14="http://schemas.microsoft.com/office/powerpoint/2010/main" val="114325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Соединитель: уступ 92">
            <a:extLst>
              <a:ext uri="{FF2B5EF4-FFF2-40B4-BE49-F238E27FC236}">
                <a16:creationId xmlns:a16="http://schemas.microsoft.com/office/drawing/2014/main" id="{F2441F22-BAF0-43E6-A8BE-2D14C1425E80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019121" y="2015336"/>
            <a:ext cx="448408" cy="338398"/>
          </a:xfrm>
          <a:prstGeom prst="bentConnector3">
            <a:avLst>
              <a:gd name="adj1" fmla="val 50000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: скругленные углы 115">
            <a:extLst>
              <a:ext uri="{FF2B5EF4-FFF2-40B4-BE49-F238E27FC236}">
                <a16:creationId xmlns:a16="http://schemas.microsoft.com/office/drawing/2014/main" id="{CD77EF99-29E2-4E8C-B7B9-897D484025A8}"/>
              </a:ext>
            </a:extLst>
          </p:cNvPr>
          <p:cNvSpPr/>
          <p:nvPr/>
        </p:nvSpPr>
        <p:spPr>
          <a:xfrm>
            <a:off x="3944122" y="4316337"/>
            <a:ext cx="1388547" cy="469075"/>
          </a:xfrm>
          <a:prstGeom prst="roundRect">
            <a:avLst>
              <a:gd name="adj" fmla="val 775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b="1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Сближение структур</a:t>
            </a:r>
          </a:p>
        </p:txBody>
      </p:sp>
      <p:sp>
        <p:nvSpPr>
          <p:cNvPr id="6" name="Прямоугольник: скругленные углы 64">
            <a:extLst>
              <a:ext uri="{FF2B5EF4-FFF2-40B4-BE49-F238E27FC236}">
                <a16:creationId xmlns:a16="http://schemas.microsoft.com/office/drawing/2014/main" id="{6016F6A6-1EDF-4C11-BD10-20E874B52E50}"/>
              </a:ext>
            </a:extLst>
          </p:cNvPr>
          <p:cNvSpPr/>
          <p:nvPr/>
        </p:nvSpPr>
        <p:spPr>
          <a:xfrm>
            <a:off x="524813" y="1424481"/>
            <a:ext cx="3435956" cy="486383"/>
          </a:xfrm>
          <a:prstGeom prst="roundRect">
            <a:avLst>
              <a:gd name="adj" fmla="val 7752"/>
            </a:avLst>
          </a:prstGeom>
          <a:solidFill>
            <a:srgbClr val="4A8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Прогноз потребности рынка труда</a:t>
            </a:r>
          </a:p>
        </p:txBody>
      </p:sp>
      <p:sp>
        <p:nvSpPr>
          <p:cNvPr id="7" name="Прямоугольник: скругленные углы 65">
            <a:extLst>
              <a:ext uri="{FF2B5EF4-FFF2-40B4-BE49-F238E27FC236}">
                <a16:creationId xmlns:a16="http://schemas.microsoft.com/office/drawing/2014/main" id="{28805DFD-02D9-40CB-AC88-A531428174B0}"/>
              </a:ext>
            </a:extLst>
          </p:cNvPr>
          <p:cNvSpPr/>
          <p:nvPr/>
        </p:nvSpPr>
        <p:spPr>
          <a:xfrm>
            <a:off x="987173" y="2577961"/>
            <a:ext cx="1280824" cy="386397"/>
          </a:xfrm>
          <a:prstGeom prst="roundRect">
            <a:avLst>
              <a:gd name="adj" fmla="val 775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- субъект РФ</a:t>
            </a:r>
          </a:p>
        </p:txBody>
      </p:sp>
      <p:cxnSp>
        <p:nvCxnSpPr>
          <p:cNvPr id="8" name="Соединитель: уступ 66">
            <a:extLst>
              <a:ext uri="{FF2B5EF4-FFF2-40B4-BE49-F238E27FC236}">
                <a16:creationId xmlns:a16="http://schemas.microsoft.com/office/drawing/2014/main" id="{4D4D7F31-B285-4162-8E6A-7F090BD29DF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435633" y="3102721"/>
            <a:ext cx="772853" cy="210832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: уступ 67">
            <a:extLst>
              <a:ext uri="{FF2B5EF4-FFF2-40B4-BE49-F238E27FC236}">
                <a16:creationId xmlns:a16="http://schemas.microsoft.com/office/drawing/2014/main" id="{99FD16E1-ED24-4961-8337-C22637D99358}"/>
              </a:ext>
            </a:extLst>
          </p:cNvPr>
          <p:cNvCxnSpPr>
            <a:cxnSpLocks/>
            <a:endCxn id="7" idx="1"/>
          </p:cNvCxnSpPr>
          <p:nvPr/>
        </p:nvCxnSpPr>
        <p:spPr>
          <a:xfrm rot="16200000" flipH="1">
            <a:off x="707454" y="2491441"/>
            <a:ext cx="333976" cy="225462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: скругленные углы 68">
            <a:extLst>
              <a:ext uri="{FF2B5EF4-FFF2-40B4-BE49-F238E27FC236}">
                <a16:creationId xmlns:a16="http://schemas.microsoft.com/office/drawing/2014/main" id="{C7E5384C-F9E3-4FA5-AE63-81D17E4F1062}"/>
              </a:ext>
            </a:extLst>
          </p:cNvPr>
          <p:cNvSpPr/>
          <p:nvPr/>
        </p:nvSpPr>
        <p:spPr>
          <a:xfrm>
            <a:off x="969795" y="3229540"/>
            <a:ext cx="1280824" cy="386397"/>
          </a:xfrm>
          <a:prstGeom prst="roundRect">
            <a:avLst>
              <a:gd name="adj" fmla="val 775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- раздел ВЭД</a:t>
            </a:r>
          </a:p>
        </p:txBody>
      </p:sp>
      <p:sp>
        <p:nvSpPr>
          <p:cNvPr id="11" name="Прямоугольник: скругленные углы 69">
            <a:extLst>
              <a:ext uri="{FF2B5EF4-FFF2-40B4-BE49-F238E27FC236}">
                <a16:creationId xmlns:a16="http://schemas.microsoft.com/office/drawing/2014/main" id="{F750855B-4199-4BDB-8BF0-3189315CB1E2}"/>
              </a:ext>
            </a:extLst>
          </p:cNvPr>
          <p:cNvSpPr/>
          <p:nvPr/>
        </p:nvSpPr>
        <p:spPr>
          <a:xfrm>
            <a:off x="963915" y="3926423"/>
            <a:ext cx="1280824" cy="386397"/>
          </a:xfrm>
          <a:prstGeom prst="roundRect">
            <a:avLst>
              <a:gd name="adj" fmla="val 775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- НГ ОКЗ</a:t>
            </a:r>
          </a:p>
        </p:txBody>
      </p:sp>
      <p:cxnSp>
        <p:nvCxnSpPr>
          <p:cNvPr id="12" name="Соединитель: уступ 70">
            <a:extLst>
              <a:ext uri="{FF2B5EF4-FFF2-40B4-BE49-F238E27FC236}">
                <a16:creationId xmlns:a16="http://schemas.microsoft.com/office/drawing/2014/main" id="{24504A81-2034-4755-8F62-56781AD1873A}"/>
              </a:ext>
            </a:extLst>
          </p:cNvPr>
          <p:cNvCxnSpPr>
            <a:cxnSpLocks/>
            <a:endCxn id="16" idx="1"/>
          </p:cNvCxnSpPr>
          <p:nvPr/>
        </p:nvCxnSpPr>
        <p:spPr>
          <a:xfrm rot="16200000" flipH="1">
            <a:off x="2486571" y="2377143"/>
            <a:ext cx="675860" cy="222148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: уступ 71">
            <a:extLst>
              <a:ext uri="{FF2B5EF4-FFF2-40B4-BE49-F238E27FC236}">
                <a16:creationId xmlns:a16="http://schemas.microsoft.com/office/drawing/2014/main" id="{F9DBC89F-0E34-42B3-AFE7-C6C83D516B69}"/>
              </a:ext>
            </a:extLst>
          </p:cNvPr>
          <p:cNvCxnSpPr>
            <a:cxnSpLocks/>
          </p:cNvCxnSpPr>
          <p:nvPr/>
        </p:nvCxnSpPr>
        <p:spPr>
          <a:xfrm rot="5400000">
            <a:off x="2202478" y="3619744"/>
            <a:ext cx="568172" cy="474552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: уступ 72">
            <a:extLst>
              <a:ext uri="{FF2B5EF4-FFF2-40B4-BE49-F238E27FC236}">
                <a16:creationId xmlns:a16="http://schemas.microsoft.com/office/drawing/2014/main" id="{333394CF-36FE-48CC-A92D-6DFBB9601816}"/>
              </a:ext>
            </a:extLst>
          </p:cNvPr>
          <p:cNvCxnSpPr>
            <a:cxnSpLocks/>
            <a:endCxn id="10" idx="1"/>
          </p:cNvCxnSpPr>
          <p:nvPr/>
        </p:nvCxnSpPr>
        <p:spPr>
          <a:xfrm rot="16200000" flipH="1">
            <a:off x="389945" y="2842889"/>
            <a:ext cx="951616" cy="208084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: уступ 73">
            <a:extLst>
              <a:ext uri="{FF2B5EF4-FFF2-40B4-BE49-F238E27FC236}">
                <a16:creationId xmlns:a16="http://schemas.microsoft.com/office/drawing/2014/main" id="{96C162D0-127A-4F57-97FC-36ADB53DD5CD}"/>
              </a:ext>
            </a:extLst>
          </p:cNvPr>
          <p:cNvCxnSpPr>
            <a:cxnSpLocks/>
            <a:endCxn id="11" idx="1"/>
          </p:cNvCxnSpPr>
          <p:nvPr/>
        </p:nvCxnSpPr>
        <p:spPr>
          <a:xfrm rot="16200000" flipH="1">
            <a:off x="21594" y="3177301"/>
            <a:ext cx="1682438" cy="202204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: скругленные углы 74">
            <a:extLst>
              <a:ext uri="{FF2B5EF4-FFF2-40B4-BE49-F238E27FC236}">
                <a16:creationId xmlns:a16="http://schemas.microsoft.com/office/drawing/2014/main" id="{2A027D99-1DCC-471A-8F14-A505FBB1DCE5}"/>
              </a:ext>
            </a:extLst>
          </p:cNvPr>
          <p:cNvSpPr/>
          <p:nvPr/>
        </p:nvSpPr>
        <p:spPr>
          <a:xfrm>
            <a:off x="2935575" y="2605758"/>
            <a:ext cx="1408919" cy="440778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Начальные группы занятий (по ОКЗ)</a:t>
            </a:r>
          </a:p>
        </p:txBody>
      </p:sp>
      <p:sp>
        <p:nvSpPr>
          <p:cNvPr id="18" name="Прямоугольник: скругленные углы 76">
            <a:extLst>
              <a:ext uri="{FF2B5EF4-FFF2-40B4-BE49-F238E27FC236}">
                <a16:creationId xmlns:a16="http://schemas.microsoft.com/office/drawing/2014/main" id="{C8AFDE57-81EF-4FF4-A486-42C69679DBD4}"/>
              </a:ext>
            </a:extLst>
          </p:cNvPr>
          <p:cNvSpPr/>
          <p:nvPr/>
        </p:nvSpPr>
        <p:spPr>
          <a:xfrm>
            <a:off x="2933329" y="3408961"/>
            <a:ext cx="1413409" cy="371205"/>
          </a:xfrm>
          <a:prstGeom prst="roundRect">
            <a:avLst>
              <a:gd name="adj" fmla="val 7752"/>
            </a:avLst>
          </a:prstGeom>
          <a:solidFill>
            <a:srgbClr val="96C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Структура потребности,%</a:t>
            </a: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DCDBD1EB-33E9-4015-8F6F-5065522CEF48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 flipH="1">
            <a:off x="3640034" y="3046536"/>
            <a:ext cx="1" cy="362425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: скругленные углы 78">
            <a:extLst>
              <a:ext uri="{FF2B5EF4-FFF2-40B4-BE49-F238E27FC236}">
                <a16:creationId xmlns:a16="http://schemas.microsoft.com/office/drawing/2014/main" id="{459034A5-0ECD-40FD-A600-36FEDE5AFD7C}"/>
              </a:ext>
            </a:extLst>
          </p:cNvPr>
          <p:cNvSpPr/>
          <p:nvPr/>
        </p:nvSpPr>
        <p:spPr>
          <a:xfrm>
            <a:off x="4877640" y="1301040"/>
            <a:ext cx="3334137" cy="762364"/>
          </a:xfrm>
          <a:prstGeom prst="roundRect">
            <a:avLst>
              <a:gd name="adj" fmla="val 7752"/>
            </a:avLst>
          </a:prstGeom>
          <a:solidFill>
            <a:srgbClr val="4A8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Система образования </a:t>
            </a:r>
          </a:p>
          <a:p>
            <a:pPr algn="ctr"/>
            <a:r>
              <a:rPr lang="ru-RU" sz="14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(подготовка кадров под потребности рынка труда)</a:t>
            </a:r>
          </a:p>
        </p:txBody>
      </p:sp>
      <p:sp>
        <p:nvSpPr>
          <p:cNvPr id="21" name="Прямоугольник: скругленные углы 79">
            <a:extLst>
              <a:ext uri="{FF2B5EF4-FFF2-40B4-BE49-F238E27FC236}">
                <a16:creationId xmlns:a16="http://schemas.microsoft.com/office/drawing/2014/main" id="{42A7B109-E6B9-404B-9109-8A21C2DCAC9F}"/>
              </a:ext>
            </a:extLst>
          </p:cNvPr>
          <p:cNvSpPr/>
          <p:nvPr/>
        </p:nvSpPr>
        <p:spPr>
          <a:xfrm>
            <a:off x="5109635" y="2226566"/>
            <a:ext cx="2404797" cy="431497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Установление КЦП </a:t>
            </a:r>
          </a:p>
          <a:p>
            <a:pPr algn="ctr"/>
            <a:r>
              <a:rPr lang="ru-RU" sz="1067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(по СПО и ВО)</a:t>
            </a:r>
          </a:p>
        </p:txBody>
      </p:sp>
      <p:sp>
        <p:nvSpPr>
          <p:cNvPr id="22" name="Прямоугольник: скругленные углы 80">
            <a:extLst>
              <a:ext uri="{FF2B5EF4-FFF2-40B4-BE49-F238E27FC236}">
                <a16:creationId xmlns:a16="http://schemas.microsoft.com/office/drawing/2014/main" id="{E2D9F010-0BC0-45B1-AFF1-BA5B3F125038}"/>
              </a:ext>
            </a:extLst>
          </p:cNvPr>
          <p:cNvSpPr/>
          <p:nvPr/>
        </p:nvSpPr>
        <p:spPr>
          <a:xfrm>
            <a:off x="4961839" y="2904689"/>
            <a:ext cx="1490476" cy="589264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Укрупненные группы направлений и направлений подготовки</a:t>
            </a:r>
            <a:endParaRPr lang="ru-RU" sz="800" b="1" baseline="-250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cxnSp>
        <p:nvCxnSpPr>
          <p:cNvPr id="23" name="Соединитель: уступ 81">
            <a:extLst>
              <a:ext uri="{FF2B5EF4-FFF2-40B4-BE49-F238E27FC236}">
                <a16:creationId xmlns:a16="http://schemas.microsoft.com/office/drawing/2014/main" id="{D67082D2-015E-4B37-942A-2858E1B4D496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 flipH="1" flipV="1">
            <a:off x="5109634" y="2442314"/>
            <a:ext cx="597443" cy="470680"/>
          </a:xfrm>
          <a:prstGeom prst="bentConnector4">
            <a:avLst>
              <a:gd name="adj1" fmla="val -51017"/>
              <a:gd name="adj2" fmla="val 72919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: скругленные углы 82">
            <a:extLst>
              <a:ext uri="{FF2B5EF4-FFF2-40B4-BE49-F238E27FC236}">
                <a16:creationId xmlns:a16="http://schemas.microsoft.com/office/drawing/2014/main" id="{2BFF5823-8573-47DC-8BBB-0BBF89D0CB16}"/>
              </a:ext>
            </a:extLst>
          </p:cNvPr>
          <p:cNvSpPr/>
          <p:nvPr/>
        </p:nvSpPr>
        <p:spPr>
          <a:xfrm>
            <a:off x="5051273" y="3791846"/>
            <a:ext cx="1304639" cy="408061"/>
          </a:xfrm>
          <a:prstGeom prst="roundRect">
            <a:avLst>
              <a:gd name="adj" fmla="val 7752"/>
            </a:avLst>
          </a:prstGeom>
          <a:solidFill>
            <a:srgbClr val="96C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Структура выпуска,%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0BAD4274-DB9C-435C-BB15-7016D82F76D2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 flipH="1">
            <a:off x="5703593" y="3493953"/>
            <a:ext cx="3484" cy="297893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: скругленные углы 84">
            <a:extLst>
              <a:ext uri="{FF2B5EF4-FFF2-40B4-BE49-F238E27FC236}">
                <a16:creationId xmlns:a16="http://schemas.microsoft.com/office/drawing/2014/main" id="{BA3AF5E6-82C1-4AF8-8B7B-B439BA9F1FA8}"/>
              </a:ext>
            </a:extLst>
          </p:cNvPr>
          <p:cNvSpPr/>
          <p:nvPr/>
        </p:nvSpPr>
        <p:spPr>
          <a:xfrm>
            <a:off x="6615192" y="2948121"/>
            <a:ext cx="1412695" cy="489632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067"/>
              </a:spcAft>
            </a:pPr>
            <a:r>
              <a:rPr lang="ru-RU" sz="800" b="1" dirty="0">
                <a:solidFill>
                  <a:schemeClr val="bg1"/>
                </a:solidFill>
                <a:latin typeface="Montserrat" panose="00000500000000000000" pitchFamily="2" charset="-52"/>
                <a:ea typeface="Calibri" panose="020F0502020204030204" pitchFamily="34" charset="0"/>
                <a:cs typeface="Arial" panose="020B0604020202020204" pitchFamily="34" charset="0"/>
              </a:rPr>
              <a:t>Образовательные программы</a:t>
            </a:r>
          </a:p>
        </p:txBody>
      </p:sp>
      <p:sp>
        <p:nvSpPr>
          <p:cNvPr id="27" name="Прямоугольник: скругленные углы 85">
            <a:extLst>
              <a:ext uri="{FF2B5EF4-FFF2-40B4-BE49-F238E27FC236}">
                <a16:creationId xmlns:a16="http://schemas.microsoft.com/office/drawing/2014/main" id="{E868FB18-2E25-4EF3-978B-82E7C33724B0}"/>
              </a:ext>
            </a:extLst>
          </p:cNvPr>
          <p:cNvSpPr/>
          <p:nvPr/>
        </p:nvSpPr>
        <p:spPr>
          <a:xfrm>
            <a:off x="8937122" y="1293267"/>
            <a:ext cx="2602629" cy="762365"/>
          </a:xfrm>
          <a:prstGeom prst="roundRect">
            <a:avLst>
              <a:gd name="adj" fmla="val 7752"/>
            </a:avLst>
          </a:prstGeom>
          <a:solidFill>
            <a:srgbClr val="4A8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Система гибких </a:t>
            </a:r>
            <a:br>
              <a:rPr lang="ru-RU" sz="14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профессиональных стандартов</a:t>
            </a:r>
          </a:p>
        </p:txBody>
      </p:sp>
      <p:cxnSp>
        <p:nvCxnSpPr>
          <p:cNvPr id="28" name="Соединитель: уступ 86">
            <a:extLst>
              <a:ext uri="{FF2B5EF4-FFF2-40B4-BE49-F238E27FC236}">
                <a16:creationId xmlns:a16="http://schemas.microsoft.com/office/drawing/2014/main" id="{FBC56614-3167-41C9-A6FB-1A5AD6AB1B7C}"/>
              </a:ext>
            </a:extLst>
          </p:cNvPr>
          <p:cNvCxnSpPr>
            <a:cxnSpLocks/>
            <a:endCxn id="29" idx="0"/>
          </p:cNvCxnSpPr>
          <p:nvPr/>
        </p:nvCxnSpPr>
        <p:spPr>
          <a:xfrm rot="10800000" flipV="1">
            <a:off x="8622516" y="2187279"/>
            <a:ext cx="1451610" cy="217912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: скругленные углы 87">
            <a:extLst>
              <a:ext uri="{FF2B5EF4-FFF2-40B4-BE49-F238E27FC236}">
                <a16:creationId xmlns:a16="http://schemas.microsoft.com/office/drawing/2014/main" id="{D61AFE5F-7C5D-4AD1-8B97-438FF2B2077B}"/>
              </a:ext>
            </a:extLst>
          </p:cNvPr>
          <p:cNvSpPr/>
          <p:nvPr/>
        </p:nvSpPr>
        <p:spPr>
          <a:xfrm>
            <a:off x="8193658" y="2405191"/>
            <a:ext cx="857715" cy="470681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Связь образ-я </a:t>
            </a:r>
            <a:br>
              <a:rPr lang="ru-RU" sz="933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933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и РТ</a:t>
            </a:r>
          </a:p>
        </p:txBody>
      </p:sp>
      <p:sp>
        <p:nvSpPr>
          <p:cNvPr id="30" name="Прямоугольник: скругленные углы 88">
            <a:extLst>
              <a:ext uri="{FF2B5EF4-FFF2-40B4-BE49-F238E27FC236}">
                <a16:creationId xmlns:a16="http://schemas.microsoft.com/office/drawing/2014/main" id="{094C2E4A-F434-43DA-9BB1-185A9CD338E5}"/>
              </a:ext>
            </a:extLst>
          </p:cNvPr>
          <p:cNvSpPr/>
          <p:nvPr/>
        </p:nvSpPr>
        <p:spPr>
          <a:xfrm>
            <a:off x="9119184" y="2405192"/>
            <a:ext cx="742784" cy="469076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933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Проф. </a:t>
            </a:r>
            <a:r>
              <a:rPr lang="ru-RU" sz="933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стандарты</a:t>
            </a:r>
          </a:p>
        </p:txBody>
      </p:sp>
      <p:cxnSp>
        <p:nvCxnSpPr>
          <p:cNvPr id="31" name="Соединитель: уступ 89">
            <a:extLst>
              <a:ext uri="{FF2B5EF4-FFF2-40B4-BE49-F238E27FC236}">
                <a16:creationId xmlns:a16="http://schemas.microsoft.com/office/drawing/2014/main" id="{A1AE13F6-79D6-4AFE-928F-B286BAD3D342}"/>
              </a:ext>
            </a:extLst>
          </p:cNvPr>
          <p:cNvCxnSpPr>
            <a:cxnSpLocks/>
            <a:endCxn id="30" idx="0"/>
          </p:cNvCxnSpPr>
          <p:nvPr/>
        </p:nvCxnSpPr>
        <p:spPr>
          <a:xfrm rot="5400000">
            <a:off x="9471836" y="1802901"/>
            <a:ext cx="621032" cy="583551"/>
          </a:xfrm>
          <a:prstGeom prst="bentConnector3">
            <a:avLst>
              <a:gd name="adj1" fmla="val 64954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: скругленные углы 90">
            <a:extLst>
              <a:ext uri="{FF2B5EF4-FFF2-40B4-BE49-F238E27FC236}">
                <a16:creationId xmlns:a16="http://schemas.microsoft.com/office/drawing/2014/main" id="{8B2B6ECD-3983-4ACE-BE2F-2BBCBA67E523}"/>
              </a:ext>
            </a:extLst>
          </p:cNvPr>
          <p:cNvSpPr/>
          <p:nvPr/>
        </p:nvSpPr>
        <p:spPr>
          <a:xfrm>
            <a:off x="9937700" y="2401595"/>
            <a:ext cx="949648" cy="469076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ЕКС/ЕТКС</a:t>
            </a:r>
          </a:p>
          <a:p>
            <a:pPr algn="ctr"/>
            <a:r>
              <a:rPr lang="ru-RU" sz="800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(</a:t>
            </a:r>
            <a:r>
              <a:rPr lang="ru-RU" sz="800" dirty="0" err="1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характ-ки</a:t>
            </a:r>
            <a:r>
              <a:rPr lang="ru-RU" sz="800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, требования)</a:t>
            </a:r>
          </a:p>
        </p:txBody>
      </p:sp>
      <p:sp>
        <p:nvSpPr>
          <p:cNvPr id="33" name="Прямоугольник: скругленные углы 91">
            <a:extLst>
              <a:ext uri="{FF2B5EF4-FFF2-40B4-BE49-F238E27FC236}">
                <a16:creationId xmlns:a16="http://schemas.microsoft.com/office/drawing/2014/main" id="{BEF50D44-8F8C-49CD-92C0-A6D9E4A73811}"/>
              </a:ext>
            </a:extLst>
          </p:cNvPr>
          <p:cNvSpPr/>
          <p:nvPr/>
        </p:nvSpPr>
        <p:spPr>
          <a:xfrm>
            <a:off x="10973755" y="2390604"/>
            <a:ext cx="783758" cy="469075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70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Обнов. </a:t>
            </a:r>
            <a:r>
              <a:rPr lang="ru-RU" sz="70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ОКПДТР</a:t>
            </a:r>
            <a:br>
              <a:rPr lang="ru-RU" sz="70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</a:br>
            <a:r>
              <a:rPr lang="ru-RU" sz="700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(должности, профессии)</a:t>
            </a:r>
          </a:p>
        </p:txBody>
      </p:sp>
      <p:cxnSp>
        <p:nvCxnSpPr>
          <p:cNvPr id="35" name="Соединитель: уступ 93">
            <a:extLst>
              <a:ext uri="{FF2B5EF4-FFF2-40B4-BE49-F238E27FC236}">
                <a16:creationId xmlns:a16="http://schemas.microsoft.com/office/drawing/2014/main" id="{60E1214A-B1AF-42BC-89B6-FBA9A5E47A17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10032850" y="2184267"/>
            <a:ext cx="1332784" cy="206337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: скругленные углы 94">
            <a:extLst>
              <a:ext uri="{FF2B5EF4-FFF2-40B4-BE49-F238E27FC236}">
                <a16:creationId xmlns:a16="http://schemas.microsoft.com/office/drawing/2014/main" id="{54734CEB-62D7-4D2C-85F4-B17991D62549}"/>
              </a:ext>
            </a:extLst>
          </p:cNvPr>
          <p:cNvSpPr/>
          <p:nvPr/>
        </p:nvSpPr>
        <p:spPr>
          <a:xfrm>
            <a:off x="9417207" y="4037927"/>
            <a:ext cx="1018153" cy="469075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Профессиональные стандарты</a:t>
            </a:r>
            <a:endParaRPr lang="ru-RU" sz="800" b="1" baseline="-250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cxnSp>
        <p:nvCxnSpPr>
          <p:cNvPr id="37" name="Соединитель: уступ 95">
            <a:extLst>
              <a:ext uri="{FF2B5EF4-FFF2-40B4-BE49-F238E27FC236}">
                <a16:creationId xmlns:a16="http://schemas.microsoft.com/office/drawing/2014/main" id="{597A3876-C9FB-4161-AF88-5FC536E362E3}"/>
              </a:ext>
            </a:extLst>
          </p:cNvPr>
          <p:cNvCxnSpPr>
            <a:cxnSpLocks/>
            <a:stCxn id="30" idx="2"/>
            <a:endCxn id="36" idx="0"/>
          </p:cNvCxnSpPr>
          <p:nvPr/>
        </p:nvCxnSpPr>
        <p:spPr>
          <a:xfrm rot="16200000" flipH="1">
            <a:off x="9126601" y="3238243"/>
            <a:ext cx="1163659" cy="435708"/>
          </a:xfrm>
          <a:prstGeom prst="bentConnector3">
            <a:avLst>
              <a:gd name="adj1" fmla="val 50000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: скругленные углы 96">
            <a:extLst>
              <a:ext uri="{FF2B5EF4-FFF2-40B4-BE49-F238E27FC236}">
                <a16:creationId xmlns:a16="http://schemas.microsoft.com/office/drawing/2014/main" id="{91CDBACB-24AD-47D2-80C8-4316491FAE96}"/>
              </a:ext>
            </a:extLst>
          </p:cNvPr>
          <p:cNvSpPr/>
          <p:nvPr/>
        </p:nvSpPr>
        <p:spPr>
          <a:xfrm>
            <a:off x="8204633" y="4632090"/>
            <a:ext cx="1428072" cy="777552"/>
          </a:xfrm>
          <a:prstGeom prst="roundRect">
            <a:avLst>
              <a:gd name="adj" fmla="val 7752"/>
            </a:avLst>
          </a:prstGeom>
          <a:solidFill>
            <a:srgbClr val="96C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Обновление ОП из-за новых требований квалификации</a:t>
            </a:r>
          </a:p>
        </p:txBody>
      </p:sp>
      <p:sp>
        <p:nvSpPr>
          <p:cNvPr id="39" name="Прямоугольник: скругленные углы 97">
            <a:extLst>
              <a:ext uri="{FF2B5EF4-FFF2-40B4-BE49-F238E27FC236}">
                <a16:creationId xmlns:a16="http://schemas.microsoft.com/office/drawing/2014/main" id="{471F8E63-41F7-4FB1-8FF9-BFDF44E5116B}"/>
              </a:ext>
            </a:extLst>
          </p:cNvPr>
          <p:cNvSpPr/>
          <p:nvPr/>
        </p:nvSpPr>
        <p:spPr>
          <a:xfrm>
            <a:off x="8305255" y="3517287"/>
            <a:ext cx="1198351" cy="461471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Начальные группы занятий (по ОКЗ)</a:t>
            </a:r>
          </a:p>
        </p:txBody>
      </p:sp>
      <p:cxnSp>
        <p:nvCxnSpPr>
          <p:cNvPr id="40" name="Соединитель: уступ 98">
            <a:extLst>
              <a:ext uri="{FF2B5EF4-FFF2-40B4-BE49-F238E27FC236}">
                <a16:creationId xmlns:a16="http://schemas.microsoft.com/office/drawing/2014/main" id="{2E7C1B53-CCD6-4D14-BBB6-51F9463E6E6B}"/>
              </a:ext>
            </a:extLst>
          </p:cNvPr>
          <p:cNvCxnSpPr>
            <a:cxnSpLocks/>
            <a:stCxn id="29" idx="2"/>
            <a:endCxn id="39" idx="0"/>
          </p:cNvCxnSpPr>
          <p:nvPr/>
        </p:nvCxnSpPr>
        <p:spPr>
          <a:xfrm rot="16200000" flipH="1">
            <a:off x="8442766" y="3055621"/>
            <a:ext cx="641415" cy="281915"/>
          </a:xfrm>
          <a:prstGeom prst="bentConnector3">
            <a:avLst>
              <a:gd name="adj1" fmla="val 50000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: скругленные углы 99">
            <a:extLst>
              <a:ext uri="{FF2B5EF4-FFF2-40B4-BE49-F238E27FC236}">
                <a16:creationId xmlns:a16="http://schemas.microsoft.com/office/drawing/2014/main" id="{79793793-3D57-4987-8FAF-7ACFB71E6EE6}"/>
              </a:ext>
            </a:extLst>
          </p:cNvPr>
          <p:cNvSpPr/>
          <p:nvPr/>
        </p:nvSpPr>
        <p:spPr>
          <a:xfrm>
            <a:off x="6503844" y="3785806"/>
            <a:ext cx="1653479" cy="405552"/>
          </a:xfrm>
          <a:prstGeom prst="roundRect">
            <a:avLst>
              <a:gd name="adj" fmla="val 7752"/>
            </a:avLst>
          </a:prstGeom>
          <a:solidFill>
            <a:srgbClr val="96C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Квалификационные характеристики</a:t>
            </a:r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ECD528B5-5D5D-41C3-A248-05A360564934}"/>
              </a:ext>
            </a:extLst>
          </p:cNvPr>
          <p:cNvCxnSpPr>
            <a:cxnSpLocks/>
            <a:stCxn id="39" idx="2"/>
            <a:endCxn id="38" idx="0"/>
          </p:cNvCxnSpPr>
          <p:nvPr/>
        </p:nvCxnSpPr>
        <p:spPr>
          <a:xfrm>
            <a:off x="8904431" y="3978758"/>
            <a:ext cx="14238" cy="653332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: скругленные углы 101">
            <a:extLst>
              <a:ext uri="{FF2B5EF4-FFF2-40B4-BE49-F238E27FC236}">
                <a16:creationId xmlns:a16="http://schemas.microsoft.com/office/drawing/2014/main" id="{D0E273E5-4314-4FD2-8B1C-C1F8A695BCC6}"/>
              </a:ext>
            </a:extLst>
          </p:cNvPr>
          <p:cNvSpPr/>
          <p:nvPr/>
        </p:nvSpPr>
        <p:spPr>
          <a:xfrm>
            <a:off x="9932603" y="4915712"/>
            <a:ext cx="1205468" cy="469075"/>
          </a:xfrm>
          <a:prstGeom prst="roundRect">
            <a:avLst>
              <a:gd name="adj" fmla="val 775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Регулярное обновление</a:t>
            </a:r>
          </a:p>
        </p:txBody>
      </p:sp>
      <p:sp>
        <p:nvSpPr>
          <p:cNvPr id="44" name="Прямоугольник: скругленные углы 102">
            <a:extLst>
              <a:ext uri="{FF2B5EF4-FFF2-40B4-BE49-F238E27FC236}">
                <a16:creationId xmlns:a16="http://schemas.microsoft.com/office/drawing/2014/main" id="{00875BC6-3434-4543-8342-901760114C5F}"/>
              </a:ext>
            </a:extLst>
          </p:cNvPr>
          <p:cNvSpPr/>
          <p:nvPr/>
        </p:nvSpPr>
        <p:spPr>
          <a:xfrm>
            <a:off x="10739357" y="4280694"/>
            <a:ext cx="1018155" cy="452615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bg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Должности и профессии</a:t>
            </a:r>
            <a:endParaRPr lang="ru-RU" sz="800" b="1" baseline="-250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cxnSp>
        <p:nvCxnSpPr>
          <p:cNvPr id="45" name="Соединитель: уступ 103">
            <a:extLst>
              <a:ext uri="{FF2B5EF4-FFF2-40B4-BE49-F238E27FC236}">
                <a16:creationId xmlns:a16="http://schemas.microsoft.com/office/drawing/2014/main" id="{FBDFFD84-CC35-4806-BA1B-4AEB95FB6BE6}"/>
              </a:ext>
            </a:extLst>
          </p:cNvPr>
          <p:cNvCxnSpPr>
            <a:cxnSpLocks/>
            <a:stCxn id="33" idx="2"/>
            <a:endCxn id="44" idx="0"/>
          </p:cNvCxnSpPr>
          <p:nvPr/>
        </p:nvCxnSpPr>
        <p:spPr>
          <a:xfrm rot="5400000">
            <a:off x="10596528" y="3511587"/>
            <a:ext cx="1421015" cy="117199"/>
          </a:xfrm>
          <a:prstGeom prst="bentConnector3">
            <a:avLst>
              <a:gd name="adj1" fmla="val 56033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: скругленные углы 104">
            <a:extLst>
              <a:ext uri="{FF2B5EF4-FFF2-40B4-BE49-F238E27FC236}">
                <a16:creationId xmlns:a16="http://schemas.microsoft.com/office/drawing/2014/main" id="{DE0C0DAA-0084-4813-886A-0ECD9592AC70}"/>
              </a:ext>
            </a:extLst>
          </p:cNvPr>
          <p:cNvSpPr/>
          <p:nvPr/>
        </p:nvSpPr>
        <p:spPr>
          <a:xfrm>
            <a:off x="10013067" y="3437753"/>
            <a:ext cx="1161570" cy="469075"/>
          </a:xfrm>
          <a:prstGeom prst="roundRect">
            <a:avLst>
              <a:gd name="adj" fmla="val 7752"/>
            </a:avLst>
          </a:prstGeom>
          <a:solidFill>
            <a:srgbClr val="6B9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067"/>
              </a:spcAft>
            </a:pPr>
            <a:r>
              <a:rPr lang="ru-RU" sz="8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Характеристики </a:t>
            </a:r>
            <a:r>
              <a:rPr lang="en-US" sz="8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/ </a:t>
            </a:r>
            <a:r>
              <a:rPr lang="ru-RU" sz="8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требования</a:t>
            </a:r>
          </a:p>
        </p:txBody>
      </p:sp>
      <p:cxnSp>
        <p:nvCxnSpPr>
          <p:cNvPr id="47" name="Соединитель: уступ 105">
            <a:extLst>
              <a:ext uri="{FF2B5EF4-FFF2-40B4-BE49-F238E27FC236}">
                <a16:creationId xmlns:a16="http://schemas.microsoft.com/office/drawing/2014/main" id="{EA15CB05-903F-470C-A26C-EF138CEBA757}"/>
              </a:ext>
            </a:extLst>
          </p:cNvPr>
          <p:cNvCxnSpPr>
            <a:cxnSpLocks/>
            <a:stCxn id="32" idx="2"/>
            <a:endCxn id="46" idx="0"/>
          </p:cNvCxnSpPr>
          <p:nvPr/>
        </p:nvCxnSpPr>
        <p:spPr>
          <a:xfrm rot="16200000" flipH="1">
            <a:off x="10219647" y="3063548"/>
            <a:ext cx="567082" cy="181328"/>
          </a:xfrm>
          <a:prstGeom prst="bentConnector3">
            <a:avLst>
              <a:gd name="adj1" fmla="val 50000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2010762D-DC50-42A5-B17A-B7CAA62B73AA}"/>
              </a:ext>
            </a:extLst>
          </p:cNvPr>
          <p:cNvCxnSpPr>
            <a:cxnSpLocks/>
            <a:stCxn id="6" idx="3"/>
            <a:endCxn id="20" idx="1"/>
          </p:cNvCxnSpPr>
          <p:nvPr/>
        </p:nvCxnSpPr>
        <p:spPr>
          <a:xfrm>
            <a:off x="3960769" y="1667673"/>
            <a:ext cx="916871" cy="14549"/>
          </a:xfrm>
          <a:prstGeom prst="straightConnector1">
            <a:avLst/>
          </a:prstGeom>
          <a:ln w="381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>
            <a:extLst>
              <a:ext uri="{FF2B5EF4-FFF2-40B4-BE49-F238E27FC236}">
                <a16:creationId xmlns:a16="http://schemas.microsoft.com/office/drawing/2014/main" id="{1808EBE2-AD5B-4411-88B9-2A48D517D37A}"/>
              </a:ext>
            </a:extLst>
          </p:cNvPr>
          <p:cNvCxnSpPr>
            <a:cxnSpLocks/>
            <a:stCxn id="27" idx="1"/>
            <a:endCxn id="20" idx="3"/>
          </p:cNvCxnSpPr>
          <p:nvPr/>
        </p:nvCxnSpPr>
        <p:spPr>
          <a:xfrm flipH="1">
            <a:off x="8211777" y="1674450"/>
            <a:ext cx="725345" cy="7772"/>
          </a:xfrm>
          <a:prstGeom prst="straightConnector1">
            <a:avLst/>
          </a:prstGeom>
          <a:ln w="381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3C9375E0-2ECD-47F0-8B2A-3546B9EBA4D3}"/>
              </a:ext>
            </a:extLst>
          </p:cNvPr>
          <p:cNvCxnSpPr>
            <a:cxnSpLocks/>
            <a:stCxn id="22" idx="3"/>
            <a:endCxn id="26" idx="1"/>
          </p:cNvCxnSpPr>
          <p:nvPr/>
        </p:nvCxnSpPr>
        <p:spPr>
          <a:xfrm flipV="1">
            <a:off x="6452315" y="3192937"/>
            <a:ext cx="162877" cy="6384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>
            <a:extLst>
              <a:ext uri="{FF2B5EF4-FFF2-40B4-BE49-F238E27FC236}">
                <a16:creationId xmlns:a16="http://schemas.microsoft.com/office/drawing/2014/main" id="{39F5BEB8-3641-4AAE-B0EA-8428B0271E03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 flipH="1">
            <a:off x="6312034" y="2063404"/>
            <a:ext cx="232675" cy="1631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Диаграмма 51">
            <a:extLst>
              <a:ext uri="{FF2B5EF4-FFF2-40B4-BE49-F238E27FC236}">
                <a16:creationId xmlns:a16="http://schemas.microsoft.com/office/drawing/2014/main" id="{220B3277-421C-48CB-8076-5CA899A97D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242447"/>
              </p:ext>
            </p:extLst>
          </p:nvPr>
        </p:nvGraphicFramePr>
        <p:xfrm>
          <a:off x="2759325" y="4791748"/>
          <a:ext cx="1770620" cy="1089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719A901A-39EE-4778-9559-4227177D92E3}"/>
              </a:ext>
            </a:extLst>
          </p:cNvPr>
          <p:cNvCxnSpPr>
            <a:cxnSpLocks/>
            <a:stCxn id="18" idx="2"/>
            <a:endCxn id="52" idx="0"/>
          </p:cNvCxnSpPr>
          <p:nvPr/>
        </p:nvCxnSpPr>
        <p:spPr>
          <a:xfrm>
            <a:off x="3640034" y="3780166"/>
            <a:ext cx="4601" cy="1011582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Диаграмма 53">
            <a:extLst>
              <a:ext uri="{FF2B5EF4-FFF2-40B4-BE49-F238E27FC236}">
                <a16:creationId xmlns:a16="http://schemas.microsoft.com/office/drawing/2014/main" id="{BD7F46EB-F5F1-4862-81CE-B91261D555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519958"/>
              </p:ext>
            </p:extLst>
          </p:nvPr>
        </p:nvGraphicFramePr>
        <p:xfrm>
          <a:off x="4818283" y="4779165"/>
          <a:ext cx="1770620" cy="1108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68F22365-8295-4BE8-941D-F6D68694FB1B}"/>
              </a:ext>
            </a:extLst>
          </p:cNvPr>
          <p:cNvCxnSpPr>
            <a:cxnSpLocks/>
            <a:stCxn id="24" idx="2"/>
            <a:endCxn id="54" idx="0"/>
          </p:cNvCxnSpPr>
          <p:nvPr/>
        </p:nvCxnSpPr>
        <p:spPr>
          <a:xfrm>
            <a:off x="5703593" y="4199907"/>
            <a:ext cx="0" cy="579258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B21CFBF4-D145-4A69-977B-34DF814D7A60}"/>
              </a:ext>
            </a:extLst>
          </p:cNvPr>
          <p:cNvCxnSpPr>
            <a:cxnSpLocks/>
            <a:stCxn id="52" idx="3"/>
            <a:endCxn id="54" idx="1"/>
          </p:cNvCxnSpPr>
          <p:nvPr/>
        </p:nvCxnSpPr>
        <p:spPr>
          <a:xfrm flipV="1">
            <a:off x="4529945" y="5333620"/>
            <a:ext cx="288338" cy="31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C0A2B4E2-3F34-448E-92DE-44478B76503C}"/>
              </a:ext>
            </a:extLst>
          </p:cNvPr>
          <p:cNvCxnSpPr>
            <a:cxnSpLocks/>
            <a:stCxn id="41" idx="0"/>
            <a:endCxn id="26" idx="2"/>
          </p:cNvCxnSpPr>
          <p:nvPr/>
        </p:nvCxnSpPr>
        <p:spPr>
          <a:xfrm flipH="1" flipV="1">
            <a:off x="7321540" y="3437753"/>
            <a:ext cx="9044" cy="348053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: уступ 120">
            <a:extLst>
              <a:ext uri="{FF2B5EF4-FFF2-40B4-BE49-F238E27FC236}">
                <a16:creationId xmlns:a16="http://schemas.microsoft.com/office/drawing/2014/main" id="{F4A5F710-B569-4A8B-9870-B015218248F8}"/>
              </a:ext>
            </a:extLst>
          </p:cNvPr>
          <p:cNvCxnSpPr>
            <a:cxnSpLocks/>
            <a:stCxn id="43" idx="2"/>
            <a:endCxn id="41" idx="2"/>
          </p:cNvCxnSpPr>
          <p:nvPr/>
        </p:nvCxnSpPr>
        <p:spPr>
          <a:xfrm rot="5400000" flipH="1">
            <a:off x="8336246" y="3185697"/>
            <a:ext cx="1193429" cy="3204753"/>
          </a:xfrm>
          <a:prstGeom prst="bentConnector3">
            <a:avLst>
              <a:gd name="adj1" fmla="val -19155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: скругленные углы 123">
            <a:extLst>
              <a:ext uri="{FF2B5EF4-FFF2-40B4-BE49-F238E27FC236}">
                <a16:creationId xmlns:a16="http://schemas.microsoft.com/office/drawing/2014/main" id="{E46959FE-549E-4A18-B0FF-519443A0778B}"/>
              </a:ext>
            </a:extLst>
          </p:cNvPr>
          <p:cNvSpPr/>
          <p:nvPr/>
        </p:nvSpPr>
        <p:spPr>
          <a:xfrm>
            <a:off x="555506" y="2063404"/>
            <a:ext cx="1921263" cy="386396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Общая кадровая потребность</a:t>
            </a:r>
          </a:p>
        </p:txBody>
      </p:sp>
      <p:sp>
        <p:nvSpPr>
          <p:cNvPr id="61" name="Прямоугольник: скругленные углы 124">
            <a:extLst>
              <a:ext uri="{FF2B5EF4-FFF2-40B4-BE49-F238E27FC236}">
                <a16:creationId xmlns:a16="http://schemas.microsoft.com/office/drawing/2014/main" id="{3BEA4366-7373-4F11-89CF-AF97960CAF53}"/>
              </a:ext>
            </a:extLst>
          </p:cNvPr>
          <p:cNvSpPr/>
          <p:nvPr/>
        </p:nvSpPr>
        <p:spPr>
          <a:xfrm>
            <a:off x="2598778" y="2063405"/>
            <a:ext cx="1921263" cy="386396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067" dirty="0">
                <a:solidFill>
                  <a:schemeClr val="tx1"/>
                </a:solidFill>
                <a:latin typeface="Montserrat" panose="00000500000000000000" pitchFamily="2" charset="-52"/>
                <a:cs typeface="Arial" panose="020B0604020202020204" pitchFamily="34" charset="0"/>
              </a:rPr>
              <a:t>Замещающая кадровая потребность</a:t>
            </a:r>
          </a:p>
        </p:txBody>
      </p:sp>
      <p:cxnSp>
        <p:nvCxnSpPr>
          <p:cNvPr id="62" name="Соединитель: уступ 125">
            <a:extLst>
              <a:ext uri="{FF2B5EF4-FFF2-40B4-BE49-F238E27FC236}">
                <a16:creationId xmlns:a16="http://schemas.microsoft.com/office/drawing/2014/main" id="{D94FF266-2249-47AB-8911-25C60E710991}"/>
              </a:ext>
            </a:extLst>
          </p:cNvPr>
          <p:cNvCxnSpPr>
            <a:cxnSpLocks/>
            <a:endCxn id="61" idx="0"/>
          </p:cNvCxnSpPr>
          <p:nvPr/>
        </p:nvCxnSpPr>
        <p:spPr>
          <a:xfrm rot="5400000">
            <a:off x="3480164" y="1984158"/>
            <a:ext cx="158494" cy="1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Соединитель: уступ 103">
            <a:extLst>
              <a:ext uri="{FF2B5EF4-FFF2-40B4-BE49-F238E27FC236}">
                <a16:creationId xmlns:a16="http://schemas.microsoft.com/office/drawing/2014/main" id="{8056509D-52D1-46FF-BBC3-C72F43D8FEB9}"/>
              </a:ext>
            </a:extLst>
          </p:cNvPr>
          <p:cNvCxnSpPr>
            <a:cxnSpLocks/>
            <a:stCxn id="36" idx="3"/>
            <a:endCxn id="43" idx="0"/>
          </p:cNvCxnSpPr>
          <p:nvPr/>
        </p:nvCxnSpPr>
        <p:spPr>
          <a:xfrm>
            <a:off x="10435360" y="4272465"/>
            <a:ext cx="99977" cy="643247"/>
          </a:xfrm>
          <a:prstGeom prst="bentConnector2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8FEC05A-4600-E471-EC8E-034043D89140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9A7942C-5CF6-5152-EDED-031FE6C9C1EE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8" name="Рисунок 57">
              <a:extLst>
                <a:ext uri="{FF2B5EF4-FFF2-40B4-BE49-F238E27FC236}">
                  <a16:creationId xmlns:a16="http://schemas.microsoft.com/office/drawing/2014/main" id="{546D9352-581B-1915-E041-C984B443A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256" name="Номер слайда 7">
            <a:extLst>
              <a:ext uri="{FF2B5EF4-FFF2-40B4-BE49-F238E27FC236}">
                <a16:creationId xmlns:a16="http://schemas.microsoft.com/office/drawing/2014/main" id="{B32C9AB1-B21D-AE1A-0C4A-8F870395E126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257" name="Заголовок 1">
            <a:extLst>
              <a:ext uri="{FF2B5EF4-FFF2-40B4-BE49-F238E27FC236}">
                <a16:creationId xmlns:a16="http://schemas.microsoft.com/office/drawing/2014/main" id="{22EE705F-FD88-E392-7C87-AD9CAA905D2A}"/>
              </a:ext>
            </a:extLst>
          </p:cNvPr>
          <p:cNvSpPr txBox="1">
            <a:spLocks/>
          </p:cNvSpPr>
          <p:nvPr/>
        </p:nvSpPr>
        <p:spPr>
          <a:xfrm>
            <a:off x="1692274" y="278125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rgbClr val="002C50"/>
                </a:solidFill>
                <a:latin typeface="Montserrat" panose="00000500000000000000" pitchFamily="2" charset="-52"/>
                <a:ea typeface="+mj-ea"/>
                <a:cs typeface="+mj-cs"/>
              </a:defRPr>
            </a:lvl1pPr>
          </a:lstStyle>
          <a:p>
            <a:r>
              <a:rPr lang="ru-RU" sz="2400" dirty="0"/>
              <a:t>ФОРМИРОВАНИЕ ОРИЕНТИРОВАННОЙ НА ЗАПРОСЫ РЫНКА ТРУДА СИСТЕМЫ ПОДГОТОВКИ КАДРОВ</a:t>
            </a:r>
          </a:p>
        </p:txBody>
      </p:sp>
      <p:cxnSp>
        <p:nvCxnSpPr>
          <p:cNvPr id="275" name="Соединитель: уступ 125">
            <a:extLst>
              <a:ext uri="{FF2B5EF4-FFF2-40B4-BE49-F238E27FC236}">
                <a16:creationId xmlns:a16="http://schemas.microsoft.com/office/drawing/2014/main" id="{725A10F9-BCF5-BA73-0035-D847C357A048}"/>
              </a:ext>
            </a:extLst>
          </p:cNvPr>
          <p:cNvCxnSpPr>
            <a:cxnSpLocks/>
          </p:cNvCxnSpPr>
          <p:nvPr/>
        </p:nvCxnSpPr>
        <p:spPr>
          <a:xfrm rot="5400000">
            <a:off x="1280355" y="1985208"/>
            <a:ext cx="158494" cy="1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Прямая со стрелкой 279">
            <a:extLst>
              <a:ext uri="{FF2B5EF4-FFF2-40B4-BE49-F238E27FC236}">
                <a16:creationId xmlns:a16="http://schemas.microsoft.com/office/drawing/2014/main" id="{EB1D1FCA-977E-164C-5BB9-93CEE97005C4}"/>
              </a:ext>
            </a:extLst>
          </p:cNvPr>
          <p:cNvCxnSpPr>
            <a:cxnSpLocks/>
          </p:cNvCxnSpPr>
          <p:nvPr/>
        </p:nvCxnSpPr>
        <p:spPr>
          <a:xfrm>
            <a:off x="3585432" y="2446737"/>
            <a:ext cx="2952" cy="163155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243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10">
            <a:extLst>
              <a:ext uri="{FF2B5EF4-FFF2-40B4-BE49-F238E27FC236}">
                <a16:creationId xmlns:a16="http://schemas.microsoft.com/office/drawing/2014/main" id="{8E6473F3-DA75-4D5B-B2BA-9234E95A1F78}"/>
              </a:ext>
            </a:extLst>
          </p:cNvPr>
          <p:cNvSpPr/>
          <p:nvPr/>
        </p:nvSpPr>
        <p:spPr>
          <a:xfrm>
            <a:off x="289763" y="3849868"/>
            <a:ext cx="3537551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33" dirty="0">
                <a:solidFill>
                  <a:schemeClr val="bg1"/>
                </a:solidFill>
                <a:latin typeface="Montserrat Medium" pitchFamily="2" charset="-52"/>
                <a:ea typeface="Calibri"/>
                <a:cs typeface="Calibri"/>
              </a:rPr>
              <a:t>определение объемов</a:t>
            </a:r>
            <a:r>
              <a:rPr lang="en-US" sz="1333" dirty="0">
                <a:solidFill>
                  <a:schemeClr val="bg1"/>
                </a:solidFill>
                <a:latin typeface="Montserrat Medium" pitchFamily="2" charset="-52"/>
                <a:ea typeface="Calibri"/>
                <a:cs typeface="Calibri"/>
              </a:rPr>
              <a:t> </a:t>
            </a:r>
            <a:r>
              <a:rPr lang="ru-RU" sz="1333" dirty="0">
                <a:solidFill>
                  <a:schemeClr val="bg1"/>
                </a:solidFill>
                <a:latin typeface="Montserrat Medium" pitchFamily="2" charset="-52"/>
                <a:ea typeface="Calibri"/>
                <a:cs typeface="Calibri"/>
              </a:rPr>
              <a:t>потребности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B757ECB-D39E-46FE-A98D-A8F7662BE50E}"/>
              </a:ext>
            </a:extLst>
          </p:cNvPr>
          <p:cNvGrpSpPr/>
          <p:nvPr/>
        </p:nvGrpSpPr>
        <p:grpSpPr>
          <a:xfrm>
            <a:off x="636389" y="1153715"/>
            <a:ext cx="3886189" cy="1257224"/>
            <a:chOff x="439989" y="1566841"/>
            <a:chExt cx="3793419" cy="1875888"/>
          </a:xfrm>
        </p:grpSpPr>
        <p:sp>
          <p:nvSpPr>
            <p:cNvPr id="87" name="Скругленный прямоугольник 255">
              <a:extLst>
                <a:ext uri="{FF2B5EF4-FFF2-40B4-BE49-F238E27FC236}">
                  <a16:creationId xmlns:a16="http://schemas.microsoft.com/office/drawing/2014/main" id="{EC8C460F-6236-4599-9D29-0A4FD7D7D87E}"/>
                </a:ext>
              </a:extLst>
            </p:cNvPr>
            <p:cNvSpPr/>
            <p:nvPr/>
          </p:nvSpPr>
          <p:spPr>
            <a:xfrm>
              <a:off x="439989" y="1566841"/>
              <a:ext cx="3793419" cy="1875888"/>
            </a:xfrm>
            <a:prstGeom prst="roundRect">
              <a:avLst>
                <a:gd name="adj" fmla="val 10933"/>
              </a:avLst>
            </a:prstGeom>
            <a:solidFill>
              <a:srgbClr val="4A88DA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000" rtlCol="0" anchor="ctr"/>
            <a:lstStyle/>
            <a:p>
              <a:endParaRPr lang="ru-RU" sz="2133" dirty="0">
                <a:solidFill>
                  <a:schemeClr val="tx1"/>
                </a:solidFill>
                <a:latin typeface="Montserrat Medium" pitchFamily="2" charset="-52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937415C-E60E-4B03-997E-3530EB87E35E}"/>
                </a:ext>
              </a:extLst>
            </p:cNvPr>
            <p:cNvSpPr txBox="1"/>
            <p:nvPr/>
          </p:nvSpPr>
          <p:spPr>
            <a:xfrm>
              <a:off x="1030819" y="1856815"/>
              <a:ext cx="3106425" cy="11788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600" dirty="0">
                  <a:solidFill>
                    <a:schemeClr val="bg1"/>
                  </a:solidFill>
                  <a:latin typeface="Montserrat Bold" pitchFamily="2" charset="-52"/>
                  <a:cs typeface="Arial" panose="020B0604020202020204" pitchFamily="34" charset="0"/>
                </a:rPr>
                <a:t>КАДРОВЫЙ ПРОГНОЗ –</a:t>
              </a:r>
              <a:br>
                <a:rPr lang="en-US" sz="1600" dirty="0">
                  <a:solidFill>
                    <a:schemeClr val="bg1"/>
                  </a:solidFill>
                  <a:latin typeface="Montserrat Bold" pitchFamily="2" charset="-52"/>
                  <a:cs typeface="Arial" panose="020B0604020202020204" pitchFamily="34" charset="0"/>
                </a:rPr>
              </a:br>
              <a:r>
                <a:rPr lang="ru-RU" sz="1467" dirty="0">
                  <a:solidFill>
                    <a:schemeClr val="bg1"/>
                  </a:solidFill>
                  <a:latin typeface="Montserrat Medium" pitchFamily="2" charset="-52"/>
                  <a:cs typeface="Arial" panose="020B0604020202020204" pitchFamily="34" charset="0"/>
                </a:rPr>
                <a:t>ОСНОВА</a:t>
              </a:r>
              <a:r>
                <a:rPr lang="en-US" sz="1467" dirty="0">
                  <a:solidFill>
                    <a:schemeClr val="bg1"/>
                  </a:solidFill>
                  <a:latin typeface="Montserrat Medium" pitchFamily="2" charset="-52"/>
                  <a:cs typeface="Arial" panose="020B0604020202020204" pitchFamily="34" charset="0"/>
                </a:rPr>
                <a:t> </a:t>
              </a:r>
              <a:r>
                <a:rPr lang="ru-RU" sz="1467" dirty="0">
                  <a:solidFill>
                    <a:schemeClr val="bg1"/>
                  </a:solidFill>
                  <a:latin typeface="Montserrat Medium" pitchFamily="2" charset="-52"/>
                  <a:cs typeface="Arial" panose="020B0604020202020204" pitchFamily="34" charset="0"/>
                </a:rPr>
                <a:t>ДЛЯ КАДРОВОГО </a:t>
              </a:r>
            </a:p>
            <a:p>
              <a:r>
                <a:rPr lang="ru-RU" sz="1467" dirty="0">
                  <a:solidFill>
                    <a:schemeClr val="bg1"/>
                  </a:solidFill>
                  <a:latin typeface="Montserrat Medium" pitchFamily="2" charset="-52"/>
                  <a:cs typeface="Arial" panose="020B0604020202020204" pitchFamily="34" charset="0"/>
                </a:rPr>
                <a:t>ОБЕСПЕЧЕНИЯ ЭКОНОМИКИ</a:t>
              </a:r>
            </a:p>
          </p:txBody>
        </p:sp>
        <p:pic>
          <p:nvPicPr>
            <p:cNvPr id="126" name="Рисунок 125">
              <a:extLst>
                <a:ext uri="{FF2B5EF4-FFF2-40B4-BE49-F238E27FC236}">
                  <a16:creationId xmlns:a16="http://schemas.microsoft.com/office/drawing/2014/main" id="{2E234A1A-1A8E-4D67-81E9-6D1D7FAB1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6117" y="2144901"/>
              <a:ext cx="468945" cy="648437"/>
            </a:xfrm>
            <a:prstGeom prst="rect">
              <a:avLst/>
            </a:prstGeom>
          </p:spPr>
        </p:pic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5A7EB0E-352E-4053-B746-410BDE2D1347}"/>
              </a:ext>
            </a:extLst>
          </p:cNvPr>
          <p:cNvGrpSpPr/>
          <p:nvPr/>
        </p:nvGrpSpPr>
        <p:grpSpPr>
          <a:xfrm>
            <a:off x="641088" y="2514344"/>
            <a:ext cx="3886189" cy="3602955"/>
            <a:chOff x="82609" y="1830453"/>
            <a:chExt cx="2914642" cy="3179719"/>
          </a:xfrm>
        </p:grpSpPr>
        <p:sp>
          <p:nvSpPr>
            <p:cNvPr id="82" name="Прямоугольник: скругленные углы 81">
              <a:extLst>
                <a:ext uri="{FF2B5EF4-FFF2-40B4-BE49-F238E27FC236}">
                  <a16:creationId xmlns:a16="http://schemas.microsoft.com/office/drawing/2014/main" id="{E3C4FD4E-E14C-4D47-9939-BA292916A773}"/>
                </a:ext>
              </a:extLst>
            </p:cNvPr>
            <p:cNvSpPr/>
            <p:nvPr/>
          </p:nvSpPr>
          <p:spPr>
            <a:xfrm>
              <a:off x="82609" y="1830453"/>
              <a:ext cx="2914642" cy="3179719"/>
            </a:xfrm>
            <a:prstGeom prst="roundRect">
              <a:avLst>
                <a:gd name="adj" fmla="val 4363"/>
              </a:avLst>
            </a:prstGeom>
            <a:solidFill>
              <a:srgbClr val="E0EEFC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CC7F183-C118-4346-A40A-B72939B6B509}"/>
                </a:ext>
              </a:extLst>
            </p:cNvPr>
            <p:cNvSpPr txBox="1"/>
            <p:nvPr/>
          </p:nvSpPr>
          <p:spPr>
            <a:xfrm>
              <a:off x="726619" y="1866928"/>
              <a:ext cx="2193221" cy="577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67" dirty="0">
                  <a:solidFill>
                    <a:srgbClr val="4A88DA"/>
                  </a:solidFill>
                  <a:latin typeface="Montserrat Bold" pitchFamily="2" charset="-52"/>
                  <a:cs typeface="Arial" panose="020B0604020202020204" pitchFamily="34" charset="0"/>
                </a:rPr>
                <a:t>ВОПРОСЫ, НА КОТОРЫЕ ОТВЕЧАЕТ КАДРОВЫЙ ПРОГНОЗ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1384175-AEAF-4CE4-9F3E-8EBFD4B09CC2}"/>
                </a:ext>
              </a:extLst>
            </p:cNvPr>
            <p:cNvSpPr txBox="1"/>
            <p:nvPr/>
          </p:nvSpPr>
          <p:spPr>
            <a:xfrm>
              <a:off x="225251" y="2475384"/>
              <a:ext cx="2414095" cy="3154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133" dirty="0">
                  <a:solidFill>
                    <a:srgbClr val="73B0F4"/>
                  </a:solidFill>
                  <a:latin typeface="Montserrat Bold" pitchFamily="2" charset="-52"/>
                </a:rPr>
                <a:t>СКОЛЬКО</a:t>
              </a:r>
              <a:r>
                <a:rPr lang="en-US" sz="2133" dirty="0">
                  <a:solidFill>
                    <a:srgbClr val="73B0F4"/>
                  </a:solidFill>
                  <a:latin typeface="Montserrat Bold" pitchFamily="2" charset="-52"/>
                </a:rPr>
                <a:t> </a:t>
              </a:r>
              <a:r>
                <a:rPr lang="ru-RU" sz="2133" dirty="0">
                  <a:solidFill>
                    <a:srgbClr val="73B0F4"/>
                  </a:solidFill>
                  <a:latin typeface="Montserrat Bold" pitchFamily="2" charset="-52"/>
                </a:rPr>
                <a:t>НУЖНО?</a:t>
              </a:r>
            </a:p>
          </p:txBody>
        </p:sp>
        <p:grpSp>
          <p:nvGrpSpPr>
            <p:cNvPr id="84" name="Группа 83">
              <a:extLst>
                <a:ext uri="{FF2B5EF4-FFF2-40B4-BE49-F238E27FC236}">
                  <a16:creationId xmlns:a16="http://schemas.microsoft.com/office/drawing/2014/main" id="{89A4FED5-C631-4CFE-9451-E9EBF52C8D7F}"/>
                </a:ext>
              </a:extLst>
            </p:cNvPr>
            <p:cNvGrpSpPr/>
            <p:nvPr/>
          </p:nvGrpSpPr>
          <p:grpSpPr>
            <a:xfrm>
              <a:off x="240265" y="2780005"/>
              <a:ext cx="2661510" cy="395166"/>
              <a:chOff x="2544646" y="4872270"/>
              <a:chExt cx="3350250" cy="497261"/>
            </a:xfrm>
            <a:solidFill>
              <a:srgbClr val="4A88DA"/>
            </a:solidFill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47401FAA-59BC-4F55-8C75-ED6BFB6B0E8E}"/>
                  </a:ext>
                </a:extLst>
              </p:cNvPr>
              <p:cNvSpPr txBox="1"/>
              <p:nvPr/>
            </p:nvSpPr>
            <p:spPr>
              <a:xfrm>
                <a:off x="2544646" y="4956891"/>
                <a:ext cx="3350250" cy="412640"/>
              </a:xfrm>
              <a:prstGeom prst="roundRect">
                <a:avLst>
                  <a:gd name="adj" fmla="val 29857"/>
                </a:avLst>
              </a:prstGeom>
              <a:grp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endParaRPr lang="ru-RU" sz="1467" b="1" dirty="0">
                  <a:solidFill>
                    <a:srgbClr val="91C4F2"/>
                  </a:solidFill>
                  <a:latin typeface="Montserrat" pitchFamily="2" charset="-52"/>
                  <a:ea typeface="Inter" panose="02000503000000020004" pitchFamily="2" charset="0"/>
                </a:endParaRPr>
              </a:p>
            </p:txBody>
          </p:sp>
          <p:sp>
            <p:nvSpPr>
              <p:cNvPr id="86" name="Равнобедренный треугольник 85">
                <a:extLst>
                  <a:ext uri="{FF2B5EF4-FFF2-40B4-BE49-F238E27FC236}">
                    <a16:creationId xmlns:a16="http://schemas.microsoft.com/office/drawing/2014/main" id="{5AF8A072-C0EF-4FD7-B2A7-95122BEC864C}"/>
                  </a:ext>
                </a:extLst>
              </p:cNvPr>
              <p:cNvSpPr/>
              <p:nvPr/>
            </p:nvSpPr>
            <p:spPr>
              <a:xfrm>
                <a:off x="2590590" y="4872270"/>
                <a:ext cx="191176" cy="11870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dirty="0"/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2A7A4E0-C353-45B9-9D1E-47ED3A93094E}"/>
                </a:ext>
              </a:extLst>
            </p:cNvPr>
            <p:cNvSpPr txBox="1"/>
            <p:nvPr/>
          </p:nvSpPr>
          <p:spPr>
            <a:xfrm>
              <a:off x="240265" y="3254996"/>
              <a:ext cx="2327070" cy="3154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133" dirty="0">
                  <a:solidFill>
                    <a:srgbClr val="73B0F4"/>
                  </a:solidFill>
                  <a:latin typeface="Montserrat Bold" pitchFamily="2" charset="-52"/>
                </a:rPr>
                <a:t>КТО НУЖЕН?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EADDB22-A10F-4E88-9926-5B985AD44C3B}"/>
                </a:ext>
              </a:extLst>
            </p:cNvPr>
            <p:cNvSpPr txBox="1"/>
            <p:nvPr/>
          </p:nvSpPr>
          <p:spPr>
            <a:xfrm>
              <a:off x="225251" y="4139298"/>
              <a:ext cx="2345919" cy="3154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133" dirty="0">
                  <a:solidFill>
                    <a:srgbClr val="73B0F4"/>
                  </a:solidFill>
                  <a:latin typeface="Montserrat Bold" pitchFamily="2" charset="-52"/>
                </a:rPr>
                <a:t>ГДЕ НУЖНЫ?</a:t>
              </a:r>
            </a:p>
          </p:txBody>
        </p:sp>
        <p:pic>
          <p:nvPicPr>
            <p:cNvPr id="125" name="Рисунок 124">
              <a:extLst>
                <a:ext uri="{FF2B5EF4-FFF2-40B4-BE49-F238E27FC236}">
                  <a16:creationId xmlns:a16="http://schemas.microsoft.com/office/drawing/2014/main" id="{FB1A475C-C738-43E8-A93D-2E980012F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6756" y="1969703"/>
              <a:ext cx="415308" cy="415308"/>
            </a:xfrm>
            <a:prstGeom prst="rect">
              <a:avLst/>
            </a:prstGeom>
          </p:spPr>
        </p:pic>
        <p:grpSp>
          <p:nvGrpSpPr>
            <p:cNvPr id="129" name="Группа 128">
              <a:extLst>
                <a:ext uri="{FF2B5EF4-FFF2-40B4-BE49-F238E27FC236}">
                  <a16:creationId xmlns:a16="http://schemas.microsoft.com/office/drawing/2014/main" id="{14539F5D-493D-4241-9D7F-79C62D25745E}"/>
                </a:ext>
              </a:extLst>
            </p:cNvPr>
            <p:cNvGrpSpPr/>
            <p:nvPr/>
          </p:nvGrpSpPr>
          <p:grpSpPr>
            <a:xfrm>
              <a:off x="240265" y="3628026"/>
              <a:ext cx="2661510" cy="420904"/>
              <a:chOff x="2544646" y="4872270"/>
              <a:chExt cx="3350250" cy="497252"/>
            </a:xfrm>
            <a:solidFill>
              <a:srgbClr val="4A88DA"/>
            </a:solidFill>
          </p:grpSpPr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5F16A060-9E56-4EA5-874D-6BD4B083BB81}"/>
                  </a:ext>
                </a:extLst>
              </p:cNvPr>
              <p:cNvSpPr txBox="1"/>
              <p:nvPr/>
            </p:nvSpPr>
            <p:spPr>
              <a:xfrm>
                <a:off x="2544646" y="4956881"/>
                <a:ext cx="3350250" cy="412641"/>
              </a:xfrm>
              <a:prstGeom prst="roundRect">
                <a:avLst>
                  <a:gd name="adj" fmla="val 29857"/>
                </a:avLst>
              </a:prstGeom>
              <a:grp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endParaRPr lang="ru-RU" sz="1467" b="1" dirty="0">
                  <a:solidFill>
                    <a:srgbClr val="91C4F2"/>
                  </a:solidFill>
                  <a:latin typeface="Montserrat" pitchFamily="2" charset="-52"/>
                  <a:ea typeface="Inter" panose="02000503000000020004" pitchFamily="2" charset="0"/>
                </a:endParaRPr>
              </a:p>
            </p:txBody>
          </p:sp>
          <p:sp>
            <p:nvSpPr>
              <p:cNvPr id="132" name="Равнобедренный треугольник 131">
                <a:extLst>
                  <a:ext uri="{FF2B5EF4-FFF2-40B4-BE49-F238E27FC236}">
                    <a16:creationId xmlns:a16="http://schemas.microsoft.com/office/drawing/2014/main" id="{B11980A3-1C5E-4719-A23F-6ABE924B78CA}"/>
                  </a:ext>
                </a:extLst>
              </p:cNvPr>
              <p:cNvSpPr/>
              <p:nvPr/>
            </p:nvSpPr>
            <p:spPr>
              <a:xfrm>
                <a:off x="2590590" y="4872270"/>
                <a:ext cx="191176" cy="11870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dirty="0"/>
              </a:p>
            </p:txBody>
          </p:sp>
        </p:grpSp>
        <p:sp>
          <p:nvSpPr>
            <p:cNvPr id="109" name="Rectangle 10">
              <a:extLst>
                <a:ext uri="{FF2B5EF4-FFF2-40B4-BE49-F238E27FC236}">
                  <a16:creationId xmlns:a16="http://schemas.microsoft.com/office/drawing/2014/main" id="{A17DD655-CB70-4C48-AE5C-90202A651B62}"/>
                </a:ext>
              </a:extLst>
            </p:cNvPr>
            <p:cNvSpPr/>
            <p:nvPr/>
          </p:nvSpPr>
          <p:spPr>
            <a:xfrm>
              <a:off x="221157" y="3743479"/>
              <a:ext cx="2775370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333" dirty="0">
                  <a:solidFill>
                    <a:schemeClr val="bg1"/>
                  </a:solidFill>
                  <a:latin typeface="Montserrat Medium" pitchFamily="2" charset="-52"/>
                  <a:ea typeface="Calibri"/>
                  <a:cs typeface="Calibri"/>
                </a:rPr>
                <a:t>определение структуры потребности</a:t>
              </a:r>
            </a:p>
          </p:txBody>
        </p:sp>
        <p:grpSp>
          <p:nvGrpSpPr>
            <p:cNvPr id="133" name="Группа 132">
              <a:extLst>
                <a:ext uri="{FF2B5EF4-FFF2-40B4-BE49-F238E27FC236}">
                  <a16:creationId xmlns:a16="http://schemas.microsoft.com/office/drawing/2014/main" id="{E39158FF-3902-4C87-B44C-36978CAAEF21}"/>
                </a:ext>
              </a:extLst>
            </p:cNvPr>
            <p:cNvGrpSpPr/>
            <p:nvPr/>
          </p:nvGrpSpPr>
          <p:grpSpPr>
            <a:xfrm>
              <a:off x="244100" y="4467113"/>
              <a:ext cx="2661510" cy="477475"/>
              <a:chOff x="2544646" y="4872270"/>
              <a:chExt cx="3350249" cy="497259"/>
            </a:xfrm>
            <a:solidFill>
              <a:srgbClr val="4A88DA"/>
            </a:solidFill>
          </p:grpSpPr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B0D003D-F02C-4A33-8D78-CC42F5790B3A}"/>
                  </a:ext>
                </a:extLst>
              </p:cNvPr>
              <p:cNvSpPr txBox="1"/>
              <p:nvPr/>
            </p:nvSpPr>
            <p:spPr>
              <a:xfrm>
                <a:off x="2544646" y="4956889"/>
                <a:ext cx="3350249" cy="412640"/>
              </a:xfrm>
              <a:prstGeom prst="roundRect">
                <a:avLst>
                  <a:gd name="adj" fmla="val 29857"/>
                </a:avLst>
              </a:prstGeom>
              <a:grp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endParaRPr lang="ru-RU" sz="1467" b="1" dirty="0">
                  <a:solidFill>
                    <a:srgbClr val="91C4F2"/>
                  </a:solidFill>
                  <a:latin typeface="Montserrat" pitchFamily="2" charset="-52"/>
                  <a:ea typeface="Inter" panose="02000503000000020004" pitchFamily="2" charset="0"/>
                </a:endParaRPr>
              </a:p>
            </p:txBody>
          </p:sp>
          <p:sp>
            <p:nvSpPr>
              <p:cNvPr id="135" name="Равнобедренный треугольник 134">
                <a:extLst>
                  <a:ext uri="{FF2B5EF4-FFF2-40B4-BE49-F238E27FC236}">
                    <a16:creationId xmlns:a16="http://schemas.microsoft.com/office/drawing/2014/main" id="{C4C85CF1-094E-4B57-847A-151F3333D795}"/>
                  </a:ext>
                </a:extLst>
              </p:cNvPr>
              <p:cNvSpPr/>
              <p:nvPr/>
            </p:nvSpPr>
            <p:spPr>
              <a:xfrm>
                <a:off x="2590590" y="4872270"/>
                <a:ext cx="191176" cy="11870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dirty="0"/>
              </a:p>
            </p:txBody>
          </p:sp>
        </p:grpSp>
        <p:sp>
          <p:nvSpPr>
            <p:cNvPr id="114" name="Rectangle 10">
              <a:extLst>
                <a:ext uri="{FF2B5EF4-FFF2-40B4-BE49-F238E27FC236}">
                  <a16:creationId xmlns:a16="http://schemas.microsoft.com/office/drawing/2014/main" id="{CFA89897-B877-4E3C-9F1C-B295DD43BAAA}"/>
                </a:ext>
              </a:extLst>
            </p:cNvPr>
            <p:cNvSpPr/>
            <p:nvPr/>
          </p:nvSpPr>
          <p:spPr>
            <a:xfrm>
              <a:off x="251250" y="4544478"/>
              <a:ext cx="2653163" cy="376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333" dirty="0">
                  <a:solidFill>
                    <a:schemeClr val="bg1"/>
                  </a:solidFill>
                  <a:latin typeface="Montserrat Medium" pitchFamily="2" charset="-52"/>
                  <a:ea typeface="Calibri"/>
                  <a:cs typeface="Calibri"/>
                </a:rPr>
                <a:t>определение потребности регионов и отраслей</a:t>
              </a: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430EB9E-5EC6-46E4-9237-101ECDCED83A}"/>
              </a:ext>
            </a:extLst>
          </p:cNvPr>
          <p:cNvSpPr txBox="1"/>
          <p:nvPr/>
        </p:nvSpPr>
        <p:spPr>
          <a:xfrm>
            <a:off x="5417230" y="1585376"/>
            <a:ext cx="6280704" cy="1969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ru-RU" sz="1600" dirty="0">
                <a:latin typeface="Montserrat Bold" pitchFamily="2" charset="-52"/>
                <a:ea typeface="Times New Roman" panose="02020603050405020304" pitchFamily="18" charset="0"/>
              </a:rPr>
              <a:t>Сопоставимость</a:t>
            </a:r>
            <a:r>
              <a:rPr lang="en-US" sz="1600" dirty="0">
                <a:latin typeface="Montserrat Bold" pitchFamily="2" charset="-52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Montserrat Bold" pitchFamily="2" charset="-52"/>
                <a:ea typeface="Times New Roman" panose="02020603050405020304" pitchFamily="18" charset="0"/>
              </a:rPr>
              <a:t>с параметрами социально-экономического развития по стране и регионам</a:t>
            </a:r>
          </a:p>
          <a:p>
            <a:pPr>
              <a:spcBef>
                <a:spcPts val="800"/>
              </a:spcBef>
            </a:pPr>
            <a:r>
              <a:rPr lang="ru-RU" sz="1400" dirty="0">
                <a:latin typeface="Montserrat Bold" pitchFamily="2" charset="-52"/>
                <a:ea typeface="Times New Roman" panose="02020603050405020304" pitchFamily="18" charset="0"/>
              </a:rPr>
              <a:t>Разрезы:</a:t>
            </a:r>
          </a:p>
          <a:p>
            <a:pPr marL="237061" indent="-237061">
              <a:buFont typeface="Arial" panose="020B0604020202020204" pitchFamily="34" charset="0"/>
              <a:buChar char="•"/>
            </a:pPr>
            <a:r>
              <a:rPr lang="ru-RU" sz="1333" dirty="0">
                <a:latin typeface="Montserrat" panose="00000500000000000000" pitchFamily="2" charset="-52"/>
              </a:rPr>
              <a:t>региональный</a:t>
            </a:r>
            <a:r>
              <a:rPr lang="ru-RU" sz="1400" dirty="0">
                <a:latin typeface="Montserrat" panose="00000500000000000000" pitchFamily="2" charset="-52"/>
              </a:rPr>
              <a:t> </a:t>
            </a:r>
            <a:r>
              <a:rPr lang="ru-RU" sz="1467" b="1" dirty="0">
                <a:solidFill>
                  <a:srgbClr val="4A88DA"/>
                </a:solidFill>
                <a:latin typeface="Montserrat" panose="00000500000000000000" pitchFamily="2" charset="-52"/>
              </a:rPr>
              <a:t>85+4*</a:t>
            </a:r>
          </a:p>
          <a:p>
            <a:pPr marL="237061" indent="-237061">
              <a:buFont typeface="Arial" panose="020B0604020202020204" pitchFamily="34" charset="0"/>
              <a:buChar char="•"/>
            </a:pPr>
            <a:r>
              <a:rPr lang="ru-RU" sz="1333" dirty="0">
                <a:latin typeface="Montserrat" panose="00000500000000000000" pitchFamily="2" charset="-52"/>
              </a:rPr>
              <a:t>отраслевой</a:t>
            </a:r>
          </a:p>
          <a:p>
            <a:pPr marL="237061" indent="-237061">
              <a:buFont typeface="Arial" panose="020B0604020202020204" pitchFamily="34" charset="0"/>
              <a:buChar char="•"/>
            </a:pPr>
            <a:r>
              <a:rPr lang="ru-RU" sz="1333" dirty="0">
                <a:latin typeface="Montserrat" panose="00000500000000000000" pitchFamily="2" charset="-52"/>
              </a:rPr>
              <a:t>квалификационный</a:t>
            </a:r>
            <a:br>
              <a:rPr lang="en-US" sz="1400" dirty="0">
                <a:latin typeface="Montserrat" panose="00000500000000000000" pitchFamily="2" charset="-52"/>
              </a:rPr>
            </a:br>
            <a:r>
              <a:rPr lang="ru-RU" sz="1467" b="1" dirty="0">
                <a:solidFill>
                  <a:srgbClr val="4A88DA"/>
                </a:solidFill>
                <a:latin typeface="Montserrat" panose="00000500000000000000" pitchFamily="2" charset="-52"/>
              </a:rPr>
              <a:t>435 групп ОКЗ</a:t>
            </a:r>
          </a:p>
          <a:p>
            <a:r>
              <a:rPr lang="ru-RU" sz="1333" dirty="0">
                <a:latin typeface="Montserrat" panose="00000500000000000000" pitchFamily="2" charset="-52"/>
              </a:rPr>
              <a:t>*</a:t>
            </a:r>
            <a:r>
              <a:rPr lang="ru-RU" sz="1067" i="1" dirty="0">
                <a:latin typeface="Montserrat" panose="00000500000000000000" pitchFamily="2" charset="-52"/>
              </a:rPr>
              <a:t>по новым регионам прогноз рассчитан отдельно</a:t>
            </a:r>
            <a:endParaRPr lang="ru-RU" sz="1400" dirty="0">
              <a:latin typeface="Montserrat" panose="00000500000000000000" pitchFamily="2" charset="-52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D0921AF-F850-4836-9E35-56FC70490558}"/>
              </a:ext>
            </a:extLst>
          </p:cNvPr>
          <p:cNvSpPr txBox="1"/>
          <p:nvPr/>
        </p:nvSpPr>
        <p:spPr>
          <a:xfrm>
            <a:off x="5446655" y="3576012"/>
            <a:ext cx="6553621" cy="789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Montserrat Bold" pitchFamily="2" charset="-52"/>
                <a:ea typeface="Times New Roman" panose="02020603050405020304" pitchFamily="18" charset="0"/>
              </a:rPr>
              <a:t>Оценка квалификационной структуры спроса </a:t>
            </a:r>
            <a:br>
              <a:rPr lang="ru-RU" sz="1600" dirty="0">
                <a:latin typeface="Montserrat Bold" pitchFamily="2" charset="-52"/>
                <a:ea typeface="Times New Roman" panose="02020603050405020304" pitchFamily="18" charset="0"/>
              </a:rPr>
            </a:br>
            <a:r>
              <a:rPr lang="ru-RU" sz="1600" dirty="0">
                <a:latin typeface="Montserrat Bold" pitchFamily="2" charset="-52"/>
                <a:ea typeface="Times New Roman" panose="02020603050405020304" pitchFamily="18" charset="0"/>
              </a:rPr>
              <a:t>по группам занятий </a:t>
            </a:r>
          </a:p>
          <a:p>
            <a:pPr marL="237061">
              <a:tabLst>
                <a:tab pos="237061" algn="l"/>
              </a:tabLst>
            </a:pPr>
            <a:r>
              <a:rPr lang="ru-RU" sz="1333" dirty="0">
                <a:latin typeface="Montserrat" panose="00000500000000000000" pitchFamily="2" charset="-52"/>
                <a:ea typeface="Times New Roman" panose="02020603050405020304" pitchFamily="18" charset="0"/>
              </a:rPr>
              <a:t>возможность перевода потребности в контрольные цифры приема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F74C5769-F9FF-4CB3-A7E1-A7EE4BA02CA8}"/>
              </a:ext>
            </a:extLst>
          </p:cNvPr>
          <p:cNvSpPr txBox="1"/>
          <p:nvPr/>
        </p:nvSpPr>
        <p:spPr>
          <a:xfrm>
            <a:off x="5417231" y="4829888"/>
            <a:ext cx="6472900" cy="748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Montserrat Bold" pitchFamily="2" charset="-52"/>
                <a:ea typeface="Times New Roman" panose="02020603050405020304" pitchFamily="18" charset="0"/>
              </a:rPr>
              <a:t>Оценка как общей, так и замещающей потребности</a:t>
            </a:r>
          </a:p>
          <a:p>
            <a:pPr marL="237061">
              <a:tabLst>
                <a:tab pos="237061" algn="l"/>
              </a:tabLst>
            </a:pPr>
            <a:r>
              <a:rPr lang="ru-RU" sz="1333" dirty="0">
                <a:latin typeface="Montserrat" panose="00000500000000000000" pitchFamily="2" charset="-52"/>
                <a:ea typeface="Times New Roman" panose="02020603050405020304" pitchFamily="18" charset="0"/>
              </a:rPr>
              <a:t>объем необходимого дополнительного притока работников с учетом выбытия на пенсию и создания новых рабочих мест</a:t>
            </a:r>
          </a:p>
        </p:txBody>
      </p:sp>
      <p:sp>
        <p:nvSpPr>
          <p:cNvPr id="145" name="Пятиугольник 146">
            <a:extLst>
              <a:ext uri="{FF2B5EF4-FFF2-40B4-BE49-F238E27FC236}">
                <a16:creationId xmlns:a16="http://schemas.microsoft.com/office/drawing/2014/main" id="{0C211170-B43E-48B7-95E2-F35E66FB30E7}"/>
              </a:ext>
            </a:extLst>
          </p:cNvPr>
          <p:cNvSpPr/>
          <p:nvPr/>
        </p:nvSpPr>
        <p:spPr>
          <a:xfrm>
            <a:off x="4928864" y="1668748"/>
            <a:ext cx="511397" cy="378697"/>
          </a:xfrm>
          <a:prstGeom prst="homePlate">
            <a:avLst/>
          </a:prstGeom>
          <a:solidFill>
            <a:srgbClr val="4A8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3574">
              <a:spcBef>
                <a:spcPts val="1336"/>
              </a:spcBef>
              <a:tabLst>
                <a:tab pos="16960836" algn="l"/>
              </a:tabLst>
            </a:pPr>
            <a:r>
              <a:rPr lang="ru-RU" sz="2400" b="1" spc="-40" dirty="0">
                <a:solidFill>
                  <a:schemeClr val="bg1"/>
                </a:solidFill>
                <a:latin typeface="Montserrat" pitchFamily="2" charset="-52"/>
                <a:cs typeface="Microsoft Sans Serif"/>
              </a:rPr>
              <a:t>1</a:t>
            </a:r>
            <a:endParaRPr lang="ru-RU" sz="1867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6" name="Пятиугольник 146">
            <a:extLst>
              <a:ext uri="{FF2B5EF4-FFF2-40B4-BE49-F238E27FC236}">
                <a16:creationId xmlns:a16="http://schemas.microsoft.com/office/drawing/2014/main" id="{367DA4A6-378E-414A-9D17-9836F251830B}"/>
              </a:ext>
            </a:extLst>
          </p:cNvPr>
          <p:cNvSpPr/>
          <p:nvPr/>
        </p:nvSpPr>
        <p:spPr>
          <a:xfrm>
            <a:off x="4949110" y="3606444"/>
            <a:ext cx="511397" cy="378697"/>
          </a:xfrm>
          <a:prstGeom prst="homePlate">
            <a:avLst/>
          </a:prstGeom>
          <a:solidFill>
            <a:srgbClr val="4A8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3574">
              <a:spcBef>
                <a:spcPts val="1336"/>
              </a:spcBef>
              <a:tabLst>
                <a:tab pos="16960836" algn="l"/>
              </a:tabLst>
            </a:pPr>
            <a:r>
              <a:rPr lang="ru-RU" sz="2400" b="1" spc="-40" dirty="0">
                <a:solidFill>
                  <a:schemeClr val="bg1"/>
                </a:solidFill>
                <a:latin typeface="Montserrat" pitchFamily="2" charset="-52"/>
                <a:cs typeface="Microsoft Sans Serif"/>
              </a:rPr>
              <a:t>2</a:t>
            </a:r>
            <a:endParaRPr lang="ru-RU" sz="1867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7" name="Пятиугольник 146">
            <a:extLst>
              <a:ext uri="{FF2B5EF4-FFF2-40B4-BE49-F238E27FC236}">
                <a16:creationId xmlns:a16="http://schemas.microsoft.com/office/drawing/2014/main" id="{AD671EA4-2802-4C73-8B44-0779A0DD4BE1}"/>
              </a:ext>
            </a:extLst>
          </p:cNvPr>
          <p:cNvSpPr/>
          <p:nvPr/>
        </p:nvSpPr>
        <p:spPr>
          <a:xfrm>
            <a:off x="4928864" y="4841041"/>
            <a:ext cx="511397" cy="378697"/>
          </a:xfrm>
          <a:prstGeom prst="homePlate">
            <a:avLst/>
          </a:prstGeom>
          <a:solidFill>
            <a:srgbClr val="4A8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13574">
              <a:spcBef>
                <a:spcPts val="1336"/>
              </a:spcBef>
              <a:tabLst>
                <a:tab pos="16960836" algn="l"/>
              </a:tabLst>
            </a:pPr>
            <a:r>
              <a:rPr lang="ru-RU" sz="2400" b="1" spc="-40" dirty="0">
                <a:solidFill>
                  <a:schemeClr val="bg1"/>
                </a:solidFill>
                <a:latin typeface="Montserrat" pitchFamily="2" charset="-52"/>
                <a:cs typeface="Microsoft Sans Serif"/>
              </a:rPr>
              <a:t>3</a:t>
            </a:r>
            <a:endParaRPr lang="ru-RU" sz="1867" dirty="0">
              <a:solidFill>
                <a:schemeClr val="bg1"/>
              </a:solidFill>
              <a:latin typeface="Montserrat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87D2361A-B013-4179-85D9-8C2A17372AA8}"/>
              </a:ext>
            </a:extLst>
          </p:cNvPr>
          <p:cNvGrpSpPr/>
          <p:nvPr/>
        </p:nvGrpSpPr>
        <p:grpSpPr>
          <a:xfrm>
            <a:off x="5460507" y="4370700"/>
            <a:ext cx="1953040" cy="378697"/>
            <a:chOff x="10062579" y="6337280"/>
            <a:chExt cx="1298390" cy="270331"/>
          </a:xfrm>
        </p:grpSpPr>
        <p:sp>
          <p:nvSpPr>
            <p:cNvPr id="150" name="Прямоугольник 149">
              <a:extLst>
                <a:ext uri="{FF2B5EF4-FFF2-40B4-BE49-F238E27FC236}">
                  <a16:creationId xmlns:a16="http://schemas.microsoft.com/office/drawing/2014/main" id="{E3EF0ED3-023C-4071-8F61-3AB521B994BC}"/>
                </a:ext>
              </a:extLst>
            </p:cNvPr>
            <p:cNvSpPr/>
            <p:nvPr/>
          </p:nvSpPr>
          <p:spPr>
            <a:xfrm>
              <a:off x="10173013" y="6415242"/>
              <a:ext cx="1187956" cy="123404"/>
            </a:xfrm>
            <a:prstGeom prst="rect">
              <a:avLst/>
            </a:prstGeom>
            <a:solidFill>
              <a:srgbClr val="4A88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ru-RU" sz="800" dirty="0">
                  <a:solidFill>
                    <a:schemeClr val="bg1"/>
                  </a:solidFill>
                  <a:latin typeface="Montserrat Bold" pitchFamily="2" charset="-52"/>
                  <a:ea typeface="Times New Roman" panose="02020603050405020304" pitchFamily="18" charset="0"/>
                </a:rPr>
                <a:t>УНИКАЛЬНЫЙ РАЗРЕЗ</a:t>
              </a:r>
            </a:p>
          </p:txBody>
        </p:sp>
        <p:grpSp>
          <p:nvGrpSpPr>
            <p:cNvPr id="151" name="Группа 150">
              <a:extLst>
                <a:ext uri="{FF2B5EF4-FFF2-40B4-BE49-F238E27FC236}">
                  <a16:creationId xmlns:a16="http://schemas.microsoft.com/office/drawing/2014/main" id="{67230824-3CAA-41DC-A376-06A49528AD2A}"/>
                </a:ext>
              </a:extLst>
            </p:cNvPr>
            <p:cNvGrpSpPr/>
            <p:nvPr/>
          </p:nvGrpSpPr>
          <p:grpSpPr>
            <a:xfrm>
              <a:off x="10062579" y="6337280"/>
              <a:ext cx="263381" cy="270331"/>
              <a:chOff x="5502781" y="6483188"/>
              <a:chExt cx="361762" cy="371308"/>
            </a:xfrm>
          </p:grpSpPr>
          <p:sp>
            <p:nvSpPr>
              <p:cNvPr id="152" name="Овал 151">
                <a:extLst>
                  <a:ext uri="{FF2B5EF4-FFF2-40B4-BE49-F238E27FC236}">
                    <a16:creationId xmlns:a16="http://schemas.microsoft.com/office/drawing/2014/main" id="{4EC6C206-5008-4E5B-B26D-F3A3FD656DE3}"/>
                  </a:ext>
                </a:extLst>
              </p:cNvPr>
              <p:cNvSpPr/>
              <p:nvPr/>
            </p:nvSpPr>
            <p:spPr>
              <a:xfrm>
                <a:off x="5502781" y="6483188"/>
                <a:ext cx="361762" cy="371308"/>
              </a:xfrm>
              <a:prstGeom prst="ellipse">
                <a:avLst/>
              </a:prstGeom>
              <a:solidFill>
                <a:srgbClr val="E7F0FD"/>
              </a:solidFill>
              <a:ln>
                <a:solidFill>
                  <a:srgbClr val="4A8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Полилиния: фигура 296">
                <a:extLst>
                  <a:ext uri="{FF2B5EF4-FFF2-40B4-BE49-F238E27FC236}">
                    <a16:creationId xmlns:a16="http://schemas.microsoft.com/office/drawing/2014/main" id="{43201134-ED53-4B28-89DC-DBC45D2C9732}"/>
                  </a:ext>
                </a:extLst>
              </p:cNvPr>
              <p:cNvSpPr/>
              <p:nvPr/>
            </p:nvSpPr>
            <p:spPr>
              <a:xfrm>
                <a:off x="5583397" y="6549580"/>
                <a:ext cx="210076" cy="238523"/>
              </a:xfrm>
              <a:custGeom>
                <a:avLst/>
                <a:gdLst>
                  <a:gd name="connsiteX0" fmla="*/ 174855 w 349709"/>
                  <a:gd name="connsiteY0" fmla="*/ 0 h 397065"/>
                  <a:gd name="connsiteX1" fmla="*/ 286359 w 349709"/>
                  <a:gd name="connsiteY1" fmla="*/ 111505 h 397065"/>
                  <a:gd name="connsiteX2" fmla="*/ 174855 w 349709"/>
                  <a:gd name="connsiteY2" fmla="*/ 223009 h 397065"/>
                  <a:gd name="connsiteX3" fmla="*/ 63351 w 349709"/>
                  <a:gd name="connsiteY3" fmla="*/ 111505 h 397065"/>
                  <a:gd name="connsiteX4" fmla="*/ 174855 w 349709"/>
                  <a:gd name="connsiteY4" fmla="*/ 0 h 397065"/>
                  <a:gd name="connsiteX5" fmla="*/ 174855 w 349709"/>
                  <a:gd name="connsiteY5" fmla="*/ 24475 h 397065"/>
                  <a:gd name="connsiteX6" fmla="*/ 174855 w 349709"/>
                  <a:gd name="connsiteY6" fmla="*/ 24475 h 397065"/>
                  <a:gd name="connsiteX7" fmla="*/ 261886 w 349709"/>
                  <a:gd name="connsiteY7" fmla="*/ 111505 h 397065"/>
                  <a:gd name="connsiteX8" fmla="*/ 157858 w 349709"/>
                  <a:gd name="connsiteY8" fmla="*/ 72524 h 397065"/>
                  <a:gd name="connsiteX9" fmla="*/ 191853 w 349709"/>
                  <a:gd name="connsiteY9" fmla="*/ 72524 h 397065"/>
                  <a:gd name="connsiteX10" fmla="*/ 191853 w 349709"/>
                  <a:gd name="connsiteY10" fmla="*/ 150488 h 397065"/>
                  <a:gd name="connsiteX11" fmla="*/ 157858 w 349709"/>
                  <a:gd name="connsiteY11" fmla="*/ 150488 h 397065"/>
                  <a:gd name="connsiteX12" fmla="*/ 157858 w 349709"/>
                  <a:gd name="connsiteY12" fmla="*/ 72524 h 397065"/>
                  <a:gd name="connsiteX13" fmla="*/ 225849 w 349709"/>
                  <a:gd name="connsiteY13" fmla="*/ 105613 h 397065"/>
                  <a:gd name="connsiteX14" fmla="*/ 191853 w 349709"/>
                  <a:gd name="connsiteY14" fmla="*/ 105613 h 397065"/>
                  <a:gd name="connsiteX15" fmla="*/ 191853 w 349709"/>
                  <a:gd name="connsiteY15" fmla="*/ 150488 h 397065"/>
                  <a:gd name="connsiteX16" fmla="*/ 225849 w 349709"/>
                  <a:gd name="connsiteY16" fmla="*/ 150488 h 397065"/>
                  <a:gd name="connsiteX17" fmla="*/ 225849 w 349709"/>
                  <a:gd name="connsiteY17" fmla="*/ 105613 h 397065"/>
                  <a:gd name="connsiteX18" fmla="*/ 157858 w 349709"/>
                  <a:gd name="connsiteY18" fmla="*/ 100174 h 397065"/>
                  <a:gd name="connsiteX19" fmla="*/ 123862 w 349709"/>
                  <a:gd name="connsiteY19" fmla="*/ 100174 h 397065"/>
                  <a:gd name="connsiteX20" fmla="*/ 123862 w 349709"/>
                  <a:gd name="connsiteY20" fmla="*/ 150488 h 397065"/>
                  <a:gd name="connsiteX21" fmla="*/ 157858 w 349709"/>
                  <a:gd name="connsiteY21" fmla="*/ 150488 h 397065"/>
                  <a:gd name="connsiteX22" fmla="*/ 157858 w 349709"/>
                  <a:gd name="connsiteY22" fmla="*/ 100174 h 397065"/>
                  <a:gd name="connsiteX23" fmla="*/ 154910 w 349709"/>
                  <a:gd name="connsiteY23" fmla="*/ 260177 h 397065"/>
                  <a:gd name="connsiteX24" fmla="*/ 194800 w 349709"/>
                  <a:gd name="connsiteY24" fmla="*/ 260177 h 397065"/>
                  <a:gd name="connsiteX25" fmla="*/ 203865 w 349709"/>
                  <a:gd name="connsiteY25" fmla="*/ 269242 h 397065"/>
                  <a:gd name="connsiteX26" fmla="*/ 203865 w 349709"/>
                  <a:gd name="connsiteY26" fmla="*/ 388002 h 397065"/>
                  <a:gd name="connsiteX27" fmla="*/ 194800 w 349709"/>
                  <a:gd name="connsiteY27" fmla="*/ 397065 h 397065"/>
                  <a:gd name="connsiteX28" fmla="*/ 154910 w 349709"/>
                  <a:gd name="connsiteY28" fmla="*/ 397065 h 397065"/>
                  <a:gd name="connsiteX29" fmla="*/ 145845 w 349709"/>
                  <a:gd name="connsiteY29" fmla="*/ 388002 h 397065"/>
                  <a:gd name="connsiteX30" fmla="*/ 145845 w 349709"/>
                  <a:gd name="connsiteY30" fmla="*/ 269242 h 397065"/>
                  <a:gd name="connsiteX31" fmla="*/ 154910 w 349709"/>
                  <a:gd name="connsiteY31" fmla="*/ 260177 h 397065"/>
                  <a:gd name="connsiteX32" fmla="*/ 189813 w 349709"/>
                  <a:gd name="connsiteY32" fmla="*/ 260177 h 397065"/>
                  <a:gd name="connsiteX33" fmla="*/ 189813 w 349709"/>
                  <a:gd name="connsiteY33" fmla="*/ 222015 h 397065"/>
                  <a:gd name="connsiteX34" fmla="*/ 174856 w 349709"/>
                  <a:gd name="connsiteY34" fmla="*/ 223010 h 397065"/>
                  <a:gd name="connsiteX35" fmla="*/ 159897 w 349709"/>
                  <a:gd name="connsiteY35" fmla="*/ 222015 h 397065"/>
                  <a:gd name="connsiteX36" fmla="*/ 159897 w 349709"/>
                  <a:gd name="connsiteY36" fmla="*/ 260177 h 397065"/>
                  <a:gd name="connsiteX37" fmla="*/ 189813 w 349709"/>
                  <a:gd name="connsiteY37" fmla="*/ 260177 h 397065"/>
                  <a:gd name="connsiteX38" fmla="*/ 23987 w 349709"/>
                  <a:gd name="connsiteY38" fmla="*/ 325253 h 397065"/>
                  <a:gd name="connsiteX39" fmla="*/ 23987 w 349709"/>
                  <a:gd name="connsiteY39" fmla="*/ 345125 h 397065"/>
                  <a:gd name="connsiteX40" fmla="*/ 4116 w 349709"/>
                  <a:gd name="connsiteY40" fmla="*/ 345125 h 397065"/>
                  <a:gd name="connsiteX41" fmla="*/ 4116 w 349709"/>
                  <a:gd name="connsiteY41" fmla="*/ 325253 h 397065"/>
                  <a:gd name="connsiteX42" fmla="*/ 23987 w 349709"/>
                  <a:gd name="connsiteY42" fmla="*/ 325253 h 397065"/>
                  <a:gd name="connsiteX43" fmla="*/ 68859 w 349709"/>
                  <a:gd name="connsiteY43" fmla="*/ 280381 h 397065"/>
                  <a:gd name="connsiteX44" fmla="*/ 68859 w 349709"/>
                  <a:gd name="connsiteY44" fmla="*/ 300252 h 397065"/>
                  <a:gd name="connsiteX45" fmla="*/ 48987 w 349709"/>
                  <a:gd name="connsiteY45" fmla="*/ 300252 h 397065"/>
                  <a:gd name="connsiteX46" fmla="*/ 48987 w 349709"/>
                  <a:gd name="connsiteY46" fmla="*/ 280381 h 397065"/>
                  <a:gd name="connsiteX47" fmla="*/ 68859 w 349709"/>
                  <a:gd name="connsiteY47" fmla="*/ 280381 h 397065"/>
                  <a:gd name="connsiteX48" fmla="*/ 113729 w 349709"/>
                  <a:gd name="connsiteY48" fmla="*/ 325253 h 397065"/>
                  <a:gd name="connsiteX49" fmla="*/ 113729 w 349709"/>
                  <a:gd name="connsiteY49" fmla="*/ 345125 h 397065"/>
                  <a:gd name="connsiteX50" fmla="*/ 93858 w 349709"/>
                  <a:gd name="connsiteY50" fmla="*/ 345125 h 397065"/>
                  <a:gd name="connsiteX51" fmla="*/ 93858 w 349709"/>
                  <a:gd name="connsiteY51" fmla="*/ 325253 h 397065"/>
                  <a:gd name="connsiteX52" fmla="*/ 113729 w 349709"/>
                  <a:gd name="connsiteY52" fmla="*/ 325253 h 397065"/>
                  <a:gd name="connsiteX53" fmla="*/ 23986 w 349709"/>
                  <a:gd name="connsiteY53" fmla="*/ 325254 h 397065"/>
                  <a:gd name="connsiteX54" fmla="*/ 48988 w 349709"/>
                  <a:gd name="connsiteY54" fmla="*/ 300252 h 397065"/>
                  <a:gd name="connsiteX55" fmla="*/ 68859 w 349709"/>
                  <a:gd name="connsiteY55" fmla="*/ 300252 h 397065"/>
                  <a:gd name="connsiteX56" fmla="*/ 93858 w 349709"/>
                  <a:gd name="connsiteY56" fmla="*/ 325254 h 397065"/>
                  <a:gd name="connsiteX57" fmla="*/ 113728 w 349709"/>
                  <a:gd name="connsiteY57" fmla="*/ 325254 h 397065"/>
                  <a:gd name="connsiteX58" fmla="*/ 126459 w 349709"/>
                  <a:gd name="connsiteY58" fmla="*/ 312523 h 397065"/>
                  <a:gd name="connsiteX59" fmla="*/ 325722 w 349709"/>
                  <a:gd name="connsiteY59" fmla="*/ 325253 h 397065"/>
                  <a:gd name="connsiteX60" fmla="*/ 325722 w 349709"/>
                  <a:gd name="connsiteY60" fmla="*/ 345125 h 397065"/>
                  <a:gd name="connsiteX61" fmla="*/ 345594 w 349709"/>
                  <a:gd name="connsiteY61" fmla="*/ 345125 h 397065"/>
                  <a:gd name="connsiteX62" fmla="*/ 345594 w 349709"/>
                  <a:gd name="connsiteY62" fmla="*/ 325253 h 397065"/>
                  <a:gd name="connsiteX63" fmla="*/ 325722 w 349709"/>
                  <a:gd name="connsiteY63" fmla="*/ 325253 h 397065"/>
                  <a:gd name="connsiteX64" fmla="*/ 280850 w 349709"/>
                  <a:gd name="connsiteY64" fmla="*/ 280381 h 397065"/>
                  <a:gd name="connsiteX65" fmla="*/ 280850 w 349709"/>
                  <a:gd name="connsiteY65" fmla="*/ 300252 h 397065"/>
                  <a:gd name="connsiteX66" fmla="*/ 300722 w 349709"/>
                  <a:gd name="connsiteY66" fmla="*/ 300252 h 397065"/>
                  <a:gd name="connsiteX67" fmla="*/ 300722 w 349709"/>
                  <a:gd name="connsiteY67" fmla="*/ 280381 h 397065"/>
                  <a:gd name="connsiteX68" fmla="*/ 280850 w 349709"/>
                  <a:gd name="connsiteY68" fmla="*/ 280381 h 397065"/>
                  <a:gd name="connsiteX69" fmla="*/ 235980 w 349709"/>
                  <a:gd name="connsiteY69" fmla="*/ 325253 h 397065"/>
                  <a:gd name="connsiteX70" fmla="*/ 235980 w 349709"/>
                  <a:gd name="connsiteY70" fmla="*/ 345125 h 397065"/>
                  <a:gd name="connsiteX71" fmla="*/ 255852 w 349709"/>
                  <a:gd name="connsiteY71" fmla="*/ 345125 h 397065"/>
                  <a:gd name="connsiteX72" fmla="*/ 255852 w 349709"/>
                  <a:gd name="connsiteY72" fmla="*/ 325253 h 397065"/>
                  <a:gd name="connsiteX73" fmla="*/ 235980 w 349709"/>
                  <a:gd name="connsiteY73" fmla="*/ 325253 h 397065"/>
                  <a:gd name="connsiteX74" fmla="*/ 325723 w 349709"/>
                  <a:gd name="connsiteY74" fmla="*/ 325254 h 397065"/>
                  <a:gd name="connsiteX75" fmla="*/ 300721 w 349709"/>
                  <a:gd name="connsiteY75" fmla="*/ 300252 h 397065"/>
                  <a:gd name="connsiteX76" fmla="*/ 280850 w 349709"/>
                  <a:gd name="connsiteY76" fmla="*/ 300252 h 397065"/>
                  <a:gd name="connsiteX77" fmla="*/ 255852 w 349709"/>
                  <a:gd name="connsiteY77" fmla="*/ 325254 h 397065"/>
                  <a:gd name="connsiteX78" fmla="*/ 235981 w 349709"/>
                  <a:gd name="connsiteY78" fmla="*/ 325254 h 397065"/>
                  <a:gd name="connsiteX79" fmla="*/ 223250 w 349709"/>
                  <a:gd name="connsiteY79" fmla="*/ 312523 h 3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349709" h="397065">
                    <a:moveTo>
                      <a:pt x="174855" y="0"/>
                    </a:moveTo>
                    <a:cubicBezTo>
                      <a:pt x="236439" y="0"/>
                      <a:pt x="286359" y="49922"/>
                      <a:pt x="286359" y="111505"/>
                    </a:cubicBezTo>
                    <a:cubicBezTo>
                      <a:pt x="286359" y="173088"/>
                      <a:pt x="236438" y="223009"/>
                      <a:pt x="174855" y="223009"/>
                    </a:cubicBezTo>
                    <a:cubicBezTo>
                      <a:pt x="113272" y="223009"/>
                      <a:pt x="63351" y="173087"/>
                      <a:pt x="63351" y="111505"/>
                    </a:cubicBezTo>
                    <a:cubicBezTo>
                      <a:pt x="63351" y="49922"/>
                      <a:pt x="113273" y="0"/>
                      <a:pt x="174855" y="0"/>
                    </a:cubicBezTo>
                    <a:close/>
                    <a:moveTo>
                      <a:pt x="174855" y="24475"/>
                    </a:moveTo>
                    <a:cubicBezTo>
                      <a:pt x="174855" y="24475"/>
                      <a:pt x="174855" y="24475"/>
                      <a:pt x="174855" y="24475"/>
                    </a:cubicBezTo>
                    <a:cubicBezTo>
                      <a:pt x="222922" y="24475"/>
                      <a:pt x="261886" y="63439"/>
                      <a:pt x="261886" y="111505"/>
                    </a:cubicBezTo>
                    <a:moveTo>
                      <a:pt x="157858" y="72524"/>
                    </a:moveTo>
                    <a:lnTo>
                      <a:pt x="191853" y="72524"/>
                    </a:lnTo>
                    <a:lnTo>
                      <a:pt x="191853" y="150488"/>
                    </a:lnTo>
                    <a:lnTo>
                      <a:pt x="157858" y="150488"/>
                    </a:lnTo>
                    <a:lnTo>
                      <a:pt x="157858" y="72524"/>
                    </a:lnTo>
                    <a:close/>
                    <a:moveTo>
                      <a:pt x="225849" y="105613"/>
                    </a:moveTo>
                    <a:lnTo>
                      <a:pt x="191853" y="105613"/>
                    </a:lnTo>
                    <a:lnTo>
                      <a:pt x="191853" y="150488"/>
                    </a:lnTo>
                    <a:lnTo>
                      <a:pt x="225849" y="150488"/>
                    </a:lnTo>
                    <a:lnTo>
                      <a:pt x="225849" y="105613"/>
                    </a:lnTo>
                    <a:close/>
                    <a:moveTo>
                      <a:pt x="157858" y="100174"/>
                    </a:moveTo>
                    <a:lnTo>
                      <a:pt x="123862" y="100174"/>
                    </a:lnTo>
                    <a:lnTo>
                      <a:pt x="123862" y="150488"/>
                    </a:lnTo>
                    <a:lnTo>
                      <a:pt x="157858" y="150488"/>
                    </a:lnTo>
                    <a:lnTo>
                      <a:pt x="157858" y="100174"/>
                    </a:lnTo>
                    <a:close/>
                    <a:moveTo>
                      <a:pt x="154910" y="260177"/>
                    </a:moveTo>
                    <a:lnTo>
                      <a:pt x="194800" y="260177"/>
                    </a:lnTo>
                    <a:cubicBezTo>
                      <a:pt x="199786" y="260177"/>
                      <a:pt x="203865" y="264256"/>
                      <a:pt x="203865" y="269242"/>
                    </a:cubicBezTo>
                    <a:lnTo>
                      <a:pt x="203865" y="388002"/>
                    </a:lnTo>
                    <a:cubicBezTo>
                      <a:pt x="203865" y="392987"/>
                      <a:pt x="199786" y="397065"/>
                      <a:pt x="194800" y="397065"/>
                    </a:cubicBezTo>
                    <a:lnTo>
                      <a:pt x="154910" y="397065"/>
                    </a:lnTo>
                    <a:cubicBezTo>
                      <a:pt x="149925" y="397065"/>
                      <a:pt x="145845" y="392987"/>
                      <a:pt x="145845" y="388002"/>
                    </a:cubicBezTo>
                    <a:lnTo>
                      <a:pt x="145845" y="269242"/>
                    </a:lnTo>
                    <a:cubicBezTo>
                      <a:pt x="145845" y="264256"/>
                      <a:pt x="149925" y="260177"/>
                      <a:pt x="154910" y="260177"/>
                    </a:cubicBezTo>
                    <a:close/>
                    <a:moveTo>
                      <a:pt x="189813" y="260177"/>
                    </a:moveTo>
                    <a:lnTo>
                      <a:pt x="189813" y="222015"/>
                    </a:lnTo>
                    <a:cubicBezTo>
                      <a:pt x="184921" y="222671"/>
                      <a:pt x="179928" y="223010"/>
                      <a:pt x="174856" y="223010"/>
                    </a:cubicBezTo>
                    <a:cubicBezTo>
                      <a:pt x="169783" y="223010"/>
                      <a:pt x="164789" y="222670"/>
                      <a:pt x="159897" y="222015"/>
                    </a:cubicBezTo>
                    <a:lnTo>
                      <a:pt x="159897" y="260177"/>
                    </a:lnTo>
                    <a:lnTo>
                      <a:pt x="189813" y="260177"/>
                    </a:lnTo>
                    <a:close/>
                    <a:moveTo>
                      <a:pt x="23987" y="325253"/>
                    </a:moveTo>
                    <a:cubicBezTo>
                      <a:pt x="29475" y="330741"/>
                      <a:pt x="29475" y="339637"/>
                      <a:pt x="23987" y="345125"/>
                    </a:cubicBezTo>
                    <a:cubicBezTo>
                      <a:pt x="18499" y="350612"/>
                      <a:pt x="9602" y="350612"/>
                      <a:pt x="4116" y="345125"/>
                    </a:cubicBezTo>
                    <a:cubicBezTo>
                      <a:pt x="-1372" y="339637"/>
                      <a:pt x="-1372" y="330740"/>
                      <a:pt x="4116" y="325253"/>
                    </a:cubicBezTo>
                    <a:cubicBezTo>
                      <a:pt x="9603" y="319765"/>
                      <a:pt x="18500" y="319765"/>
                      <a:pt x="23987" y="325253"/>
                    </a:cubicBezTo>
                    <a:close/>
                    <a:moveTo>
                      <a:pt x="68859" y="280381"/>
                    </a:moveTo>
                    <a:cubicBezTo>
                      <a:pt x="74347" y="285868"/>
                      <a:pt x="74347" y="294765"/>
                      <a:pt x="68859" y="300252"/>
                    </a:cubicBezTo>
                    <a:cubicBezTo>
                      <a:pt x="63371" y="305740"/>
                      <a:pt x="54475" y="305740"/>
                      <a:pt x="48987" y="300252"/>
                    </a:cubicBezTo>
                    <a:cubicBezTo>
                      <a:pt x="43500" y="294765"/>
                      <a:pt x="43500" y="285868"/>
                      <a:pt x="48987" y="280381"/>
                    </a:cubicBezTo>
                    <a:cubicBezTo>
                      <a:pt x="54475" y="274893"/>
                      <a:pt x="63372" y="274893"/>
                      <a:pt x="68859" y="280381"/>
                    </a:cubicBezTo>
                    <a:close/>
                    <a:moveTo>
                      <a:pt x="113729" y="325253"/>
                    </a:moveTo>
                    <a:cubicBezTo>
                      <a:pt x="119216" y="330741"/>
                      <a:pt x="119216" y="339637"/>
                      <a:pt x="113729" y="345125"/>
                    </a:cubicBezTo>
                    <a:cubicBezTo>
                      <a:pt x="108241" y="350612"/>
                      <a:pt x="99344" y="350612"/>
                      <a:pt x="93858" y="345125"/>
                    </a:cubicBezTo>
                    <a:cubicBezTo>
                      <a:pt x="88370" y="339637"/>
                      <a:pt x="88370" y="330740"/>
                      <a:pt x="93858" y="325253"/>
                    </a:cubicBezTo>
                    <a:cubicBezTo>
                      <a:pt x="99345" y="319765"/>
                      <a:pt x="108241" y="319765"/>
                      <a:pt x="113729" y="325253"/>
                    </a:cubicBezTo>
                    <a:close/>
                    <a:moveTo>
                      <a:pt x="23986" y="325254"/>
                    </a:moveTo>
                    <a:lnTo>
                      <a:pt x="48988" y="300252"/>
                    </a:lnTo>
                    <a:moveTo>
                      <a:pt x="68859" y="300252"/>
                    </a:moveTo>
                    <a:lnTo>
                      <a:pt x="93858" y="325254"/>
                    </a:lnTo>
                    <a:moveTo>
                      <a:pt x="113728" y="325254"/>
                    </a:moveTo>
                    <a:lnTo>
                      <a:pt x="126459" y="312523"/>
                    </a:lnTo>
                    <a:moveTo>
                      <a:pt x="325722" y="325253"/>
                    </a:moveTo>
                    <a:cubicBezTo>
                      <a:pt x="320235" y="330741"/>
                      <a:pt x="320235" y="339637"/>
                      <a:pt x="325722" y="345125"/>
                    </a:cubicBezTo>
                    <a:cubicBezTo>
                      <a:pt x="331210" y="350612"/>
                      <a:pt x="340107" y="350612"/>
                      <a:pt x="345594" y="345125"/>
                    </a:cubicBezTo>
                    <a:cubicBezTo>
                      <a:pt x="351081" y="339637"/>
                      <a:pt x="351081" y="330740"/>
                      <a:pt x="345594" y="325253"/>
                    </a:cubicBezTo>
                    <a:cubicBezTo>
                      <a:pt x="340106" y="319765"/>
                      <a:pt x="331209" y="319765"/>
                      <a:pt x="325722" y="325253"/>
                    </a:cubicBezTo>
                    <a:close/>
                    <a:moveTo>
                      <a:pt x="280850" y="280381"/>
                    </a:moveTo>
                    <a:cubicBezTo>
                      <a:pt x="275362" y="285868"/>
                      <a:pt x="275362" y="294765"/>
                      <a:pt x="280850" y="300252"/>
                    </a:cubicBezTo>
                    <a:cubicBezTo>
                      <a:pt x="286338" y="305740"/>
                      <a:pt x="295234" y="305740"/>
                      <a:pt x="300722" y="300252"/>
                    </a:cubicBezTo>
                    <a:cubicBezTo>
                      <a:pt x="306209" y="294765"/>
                      <a:pt x="306209" y="285868"/>
                      <a:pt x="300722" y="280381"/>
                    </a:cubicBezTo>
                    <a:cubicBezTo>
                      <a:pt x="295234" y="274893"/>
                      <a:pt x="286337" y="274893"/>
                      <a:pt x="280850" y="280381"/>
                    </a:cubicBezTo>
                    <a:close/>
                    <a:moveTo>
                      <a:pt x="235980" y="325253"/>
                    </a:moveTo>
                    <a:cubicBezTo>
                      <a:pt x="230492" y="330741"/>
                      <a:pt x="230492" y="339637"/>
                      <a:pt x="235980" y="345125"/>
                    </a:cubicBezTo>
                    <a:cubicBezTo>
                      <a:pt x="241468" y="350612"/>
                      <a:pt x="250365" y="350612"/>
                      <a:pt x="255852" y="345125"/>
                    </a:cubicBezTo>
                    <a:cubicBezTo>
                      <a:pt x="261340" y="339637"/>
                      <a:pt x="261340" y="330740"/>
                      <a:pt x="255852" y="325253"/>
                    </a:cubicBezTo>
                    <a:cubicBezTo>
                      <a:pt x="250364" y="319765"/>
                      <a:pt x="241468" y="319765"/>
                      <a:pt x="235980" y="325253"/>
                    </a:cubicBezTo>
                    <a:close/>
                    <a:moveTo>
                      <a:pt x="325723" y="325254"/>
                    </a:moveTo>
                    <a:lnTo>
                      <a:pt x="300721" y="300252"/>
                    </a:lnTo>
                    <a:moveTo>
                      <a:pt x="280850" y="300252"/>
                    </a:moveTo>
                    <a:lnTo>
                      <a:pt x="255852" y="325254"/>
                    </a:lnTo>
                    <a:moveTo>
                      <a:pt x="235981" y="325254"/>
                    </a:moveTo>
                    <a:lnTo>
                      <a:pt x="223250" y="312523"/>
                    </a:lnTo>
                  </a:path>
                </a:pathLst>
              </a:custGeom>
              <a:noFill/>
              <a:ln w="9525" cap="rnd">
                <a:solidFill>
                  <a:srgbClr val="4A88D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ru-RU" sz="1867"/>
              </a:p>
            </p:txBody>
          </p:sp>
        </p:grp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545D2534-09F9-4887-9C33-24B8D21B7E33}"/>
              </a:ext>
            </a:extLst>
          </p:cNvPr>
          <p:cNvSpPr txBox="1"/>
          <p:nvPr/>
        </p:nvSpPr>
        <p:spPr>
          <a:xfrm>
            <a:off x="4883747" y="1184566"/>
            <a:ext cx="345502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33" dirty="0">
                <a:solidFill>
                  <a:srgbClr val="4A88DA"/>
                </a:solidFill>
                <a:latin typeface="Montserrat Bold" pitchFamily="2" charset="-52"/>
                <a:cs typeface="Arial" panose="020B0604020202020204" pitchFamily="34" charset="0"/>
              </a:rPr>
              <a:t>ПРИНЦИПЫ</a:t>
            </a:r>
          </a:p>
        </p:txBody>
      </p:sp>
      <p:grpSp>
        <p:nvGrpSpPr>
          <p:cNvPr id="161" name="Группа 160">
            <a:extLst>
              <a:ext uri="{FF2B5EF4-FFF2-40B4-BE49-F238E27FC236}">
                <a16:creationId xmlns:a16="http://schemas.microsoft.com/office/drawing/2014/main" id="{754FAE37-2C8B-4DFB-8340-33B3D0933F00}"/>
              </a:ext>
            </a:extLst>
          </p:cNvPr>
          <p:cNvGrpSpPr/>
          <p:nvPr/>
        </p:nvGrpSpPr>
        <p:grpSpPr>
          <a:xfrm>
            <a:off x="5460507" y="5565927"/>
            <a:ext cx="1953040" cy="378697"/>
            <a:chOff x="10062579" y="6337280"/>
            <a:chExt cx="1298390" cy="270331"/>
          </a:xfrm>
        </p:grpSpPr>
        <p:sp>
          <p:nvSpPr>
            <p:cNvPr id="162" name="Прямоугольник 161">
              <a:extLst>
                <a:ext uri="{FF2B5EF4-FFF2-40B4-BE49-F238E27FC236}">
                  <a16:creationId xmlns:a16="http://schemas.microsoft.com/office/drawing/2014/main" id="{3089BE46-250C-4097-9BAC-4B1EAEBC4CE1}"/>
                </a:ext>
              </a:extLst>
            </p:cNvPr>
            <p:cNvSpPr/>
            <p:nvPr/>
          </p:nvSpPr>
          <p:spPr>
            <a:xfrm>
              <a:off x="10173013" y="6415242"/>
              <a:ext cx="1187956" cy="123404"/>
            </a:xfrm>
            <a:prstGeom prst="rect">
              <a:avLst/>
            </a:prstGeom>
            <a:solidFill>
              <a:srgbClr val="4A88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ru-RU" sz="800" dirty="0">
                  <a:solidFill>
                    <a:schemeClr val="bg1"/>
                  </a:solidFill>
                  <a:latin typeface="Montserrat Bold" pitchFamily="2" charset="-52"/>
                  <a:ea typeface="Times New Roman" panose="02020603050405020304" pitchFamily="18" charset="0"/>
                </a:rPr>
                <a:t>УНИКАЛЬНЫЙ РАЗРЕЗ</a:t>
              </a:r>
            </a:p>
          </p:txBody>
        </p:sp>
        <p:grpSp>
          <p:nvGrpSpPr>
            <p:cNvPr id="163" name="Группа 162">
              <a:extLst>
                <a:ext uri="{FF2B5EF4-FFF2-40B4-BE49-F238E27FC236}">
                  <a16:creationId xmlns:a16="http://schemas.microsoft.com/office/drawing/2014/main" id="{BAB4E47A-6B7B-4E6A-B47F-674330B3A41E}"/>
                </a:ext>
              </a:extLst>
            </p:cNvPr>
            <p:cNvGrpSpPr/>
            <p:nvPr/>
          </p:nvGrpSpPr>
          <p:grpSpPr>
            <a:xfrm>
              <a:off x="10062579" y="6337280"/>
              <a:ext cx="263381" cy="270331"/>
              <a:chOff x="5502781" y="6483188"/>
              <a:chExt cx="361762" cy="371308"/>
            </a:xfrm>
          </p:grpSpPr>
          <p:sp>
            <p:nvSpPr>
              <p:cNvPr id="164" name="Овал 163">
                <a:extLst>
                  <a:ext uri="{FF2B5EF4-FFF2-40B4-BE49-F238E27FC236}">
                    <a16:creationId xmlns:a16="http://schemas.microsoft.com/office/drawing/2014/main" id="{58E88D71-8C88-4BC5-B7BD-869C334145F5}"/>
                  </a:ext>
                </a:extLst>
              </p:cNvPr>
              <p:cNvSpPr/>
              <p:nvPr/>
            </p:nvSpPr>
            <p:spPr>
              <a:xfrm>
                <a:off x="5502781" y="6483188"/>
                <a:ext cx="361762" cy="371308"/>
              </a:xfrm>
              <a:prstGeom prst="ellipse">
                <a:avLst/>
              </a:prstGeom>
              <a:solidFill>
                <a:srgbClr val="E7F0FD"/>
              </a:solidFill>
              <a:ln>
                <a:solidFill>
                  <a:srgbClr val="4A88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Полилиния: фигура 296">
                <a:extLst>
                  <a:ext uri="{FF2B5EF4-FFF2-40B4-BE49-F238E27FC236}">
                    <a16:creationId xmlns:a16="http://schemas.microsoft.com/office/drawing/2014/main" id="{F854375F-0D0E-4AB9-89E7-69E323B3AFC9}"/>
                  </a:ext>
                </a:extLst>
              </p:cNvPr>
              <p:cNvSpPr/>
              <p:nvPr/>
            </p:nvSpPr>
            <p:spPr>
              <a:xfrm>
                <a:off x="5583397" y="6549580"/>
                <a:ext cx="210076" cy="238523"/>
              </a:xfrm>
              <a:custGeom>
                <a:avLst/>
                <a:gdLst>
                  <a:gd name="connsiteX0" fmla="*/ 174855 w 349709"/>
                  <a:gd name="connsiteY0" fmla="*/ 0 h 397065"/>
                  <a:gd name="connsiteX1" fmla="*/ 286359 w 349709"/>
                  <a:gd name="connsiteY1" fmla="*/ 111505 h 397065"/>
                  <a:gd name="connsiteX2" fmla="*/ 174855 w 349709"/>
                  <a:gd name="connsiteY2" fmla="*/ 223009 h 397065"/>
                  <a:gd name="connsiteX3" fmla="*/ 63351 w 349709"/>
                  <a:gd name="connsiteY3" fmla="*/ 111505 h 397065"/>
                  <a:gd name="connsiteX4" fmla="*/ 174855 w 349709"/>
                  <a:gd name="connsiteY4" fmla="*/ 0 h 397065"/>
                  <a:gd name="connsiteX5" fmla="*/ 174855 w 349709"/>
                  <a:gd name="connsiteY5" fmla="*/ 24475 h 397065"/>
                  <a:gd name="connsiteX6" fmla="*/ 174855 w 349709"/>
                  <a:gd name="connsiteY6" fmla="*/ 24475 h 397065"/>
                  <a:gd name="connsiteX7" fmla="*/ 261886 w 349709"/>
                  <a:gd name="connsiteY7" fmla="*/ 111505 h 397065"/>
                  <a:gd name="connsiteX8" fmla="*/ 157858 w 349709"/>
                  <a:gd name="connsiteY8" fmla="*/ 72524 h 397065"/>
                  <a:gd name="connsiteX9" fmla="*/ 191853 w 349709"/>
                  <a:gd name="connsiteY9" fmla="*/ 72524 h 397065"/>
                  <a:gd name="connsiteX10" fmla="*/ 191853 w 349709"/>
                  <a:gd name="connsiteY10" fmla="*/ 150488 h 397065"/>
                  <a:gd name="connsiteX11" fmla="*/ 157858 w 349709"/>
                  <a:gd name="connsiteY11" fmla="*/ 150488 h 397065"/>
                  <a:gd name="connsiteX12" fmla="*/ 157858 w 349709"/>
                  <a:gd name="connsiteY12" fmla="*/ 72524 h 397065"/>
                  <a:gd name="connsiteX13" fmla="*/ 225849 w 349709"/>
                  <a:gd name="connsiteY13" fmla="*/ 105613 h 397065"/>
                  <a:gd name="connsiteX14" fmla="*/ 191853 w 349709"/>
                  <a:gd name="connsiteY14" fmla="*/ 105613 h 397065"/>
                  <a:gd name="connsiteX15" fmla="*/ 191853 w 349709"/>
                  <a:gd name="connsiteY15" fmla="*/ 150488 h 397065"/>
                  <a:gd name="connsiteX16" fmla="*/ 225849 w 349709"/>
                  <a:gd name="connsiteY16" fmla="*/ 150488 h 397065"/>
                  <a:gd name="connsiteX17" fmla="*/ 225849 w 349709"/>
                  <a:gd name="connsiteY17" fmla="*/ 105613 h 397065"/>
                  <a:gd name="connsiteX18" fmla="*/ 157858 w 349709"/>
                  <a:gd name="connsiteY18" fmla="*/ 100174 h 397065"/>
                  <a:gd name="connsiteX19" fmla="*/ 123862 w 349709"/>
                  <a:gd name="connsiteY19" fmla="*/ 100174 h 397065"/>
                  <a:gd name="connsiteX20" fmla="*/ 123862 w 349709"/>
                  <a:gd name="connsiteY20" fmla="*/ 150488 h 397065"/>
                  <a:gd name="connsiteX21" fmla="*/ 157858 w 349709"/>
                  <a:gd name="connsiteY21" fmla="*/ 150488 h 397065"/>
                  <a:gd name="connsiteX22" fmla="*/ 157858 w 349709"/>
                  <a:gd name="connsiteY22" fmla="*/ 100174 h 397065"/>
                  <a:gd name="connsiteX23" fmla="*/ 154910 w 349709"/>
                  <a:gd name="connsiteY23" fmla="*/ 260177 h 397065"/>
                  <a:gd name="connsiteX24" fmla="*/ 194800 w 349709"/>
                  <a:gd name="connsiteY24" fmla="*/ 260177 h 397065"/>
                  <a:gd name="connsiteX25" fmla="*/ 203865 w 349709"/>
                  <a:gd name="connsiteY25" fmla="*/ 269242 h 397065"/>
                  <a:gd name="connsiteX26" fmla="*/ 203865 w 349709"/>
                  <a:gd name="connsiteY26" fmla="*/ 388002 h 397065"/>
                  <a:gd name="connsiteX27" fmla="*/ 194800 w 349709"/>
                  <a:gd name="connsiteY27" fmla="*/ 397065 h 397065"/>
                  <a:gd name="connsiteX28" fmla="*/ 154910 w 349709"/>
                  <a:gd name="connsiteY28" fmla="*/ 397065 h 397065"/>
                  <a:gd name="connsiteX29" fmla="*/ 145845 w 349709"/>
                  <a:gd name="connsiteY29" fmla="*/ 388002 h 397065"/>
                  <a:gd name="connsiteX30" fmla="*/ 145845 w 349709"/>
                  <a:gd name="connsiteY30" fmla="*/ 269242 h 397065"/>
                  <a:gd name="connsiteX31" fmla="*/ 154910 w 349709"/>
                  <a:gd name="connsiteY31" fmla="*/ 260177 h 397065"/>
                  <a:gd name="connsiteX32" fmla="*/ 189813 w 349709"/>
                  <a:gd name="connsiteY32" fmla="*/ 260177 h 397065"/>
                  <a:gd name="connsiteX33" fmla="*/ 189813 w 349709"/>
                  <a:gd name="connsiteY33" fmla="*/ 222015 h 397065"/>
                  <a:gd name="connsiteX34" fmla="*/ 174856 w 349709"/>
                  <a:gd name="connsiteY34" fmla="*/ 223010 h 397065"/>
                  <a:gd name="connsiteX35" fmla="*/ 159897 w 349709"/>
                  <a:gd name="connsiteY35" fmla="*/ 222015 h 397065"/>
                  <a:gd name="connsiteX36" fmla="*/ 159897 w 349709"/>
                  <a:gd name="connsiteY36" fmla="*/ 260177 h 397065"/>
                  <a:gd name="connsiteX37" fmla="*/ 189813 w 349709"/>
                  <a:gd name="connsiteY37" fmla="*/ 260177 h 397065"/>
                  <a:gd name="connsiteX38" fmla="*/ 23987 w 349709"/>
                  <a:gd name="connsiteY38" fmla="*/ 325253 h 397065"/>
                  <a:gd name="connsiteX39" fmla="*/ 23987 w 349709"/>
                  <a:gd name="connsiteY39" fmla="*/ 345125 h 397065"/>
                  <a:gd name="connsiteX40" fmla="*/ 4116 w 349709"/>
                  <a:gd name="connsiteY40" fmla="*/ 345125 h 397065"/>
                  <a:gd name="connsiteX41" fmla="*/ 4116 w 349709"/>
                  <a:gd name="connsiteY41" fmla="*/ 325253 h 397065"/>
                  <a:gd name="connsiteX42" fmla="*/ 23987 w 349709"/>
                  <a:gd name="connsiteY42" fmla="*/ 325253 h 397065"/>
                  <a:gd name="connsiteX43" fmla="*/ 68859 w 349709"/>
                  <a:gd name="connsiteY43" fmla="*/ 280381 h 397065"/>
                  <a:gd name="connsiteX44" fmla="*/ 68859 w 349709"/>
                  <a:gd name="connsiteY44" fmla="*/ 300252 h 397065"/>
                  <a:gd name="connsiteX45" fmla="*/ 48987 w 349709"/>
                  <a:gd name="connsiteY45" fmla="*/ 300252 h 397065"/>
                  <a:gd name="connsiteX46" fmla="*/ 48987 w 349709"/>
                  <a:gd name="connsiteY46" fmla="*/ 280381 h 397065"/>
                  <a:gd name="connsiteX47" fmla="*/ 68859 w 349709"/>
                  <a:gd name="connsiteY47" fmla="*/ 280381 h 397065"/>
                  <a:gd name="connsiteX48" fmla="*/ 113729 w 349709"/>
                  <a:gd name="connsiteY48" fmla="*/ 325253 h 397065"/>
                  <a:gd name="connsiteX49" fmla="*/ 113729 w 349709"/>
                  <a:gd name="connsiteY49" fmla="*/ 345125 h 397065"/>
                  <a:gd name="connsiteX50" fmla="*/ 93858 w 349709"/>
                  <a:gd name="connsiteY50" fmla="*/ 345125 h 397065"/>
                  <a:gd name="connsiteX51" fmla="*/ 93858 w 349709"/>
                  <a:gd name="connsiteY51" fmla="*/ 325253 h 397065"/>
                  <a:gd name="connsiteX52" fmla="*/ 113729 w 349709"/>
                  <a:gd name="connsiteY52" fmla="*/ 325253 h 397065"/>
                  <a:gd name="connsiteX53" fmla="*/ 23986 w 349709"/>
                  <a:gd name="connsiteY53" fmla="*/ 325254 h 397065"/>
                  <a:gd name="connsiteX54" fmla="*/ 48988 w 349709"/>
                  <a:gd name="connsiteY54" fmla="*/ 300252 h 397065"/>
                  <a:gd name="connsiteX55" fmla="*/ 68859 w 349709"/>
                  <a:gd name="connsiteY55" fmla="*/ 300252 h 397065"/>
                  <a:gd name="connsiteX56" fmla="*/ 93858 w 349709"/>
                  <a:gd name="connsiteY56" fmla="*/ 325254 h 397065"/>
                  <a:gd name="connsiteX57" fmla="*/ 113728 w 349709"/>
                  <a:gd name="connsiteY57" fmla="*/ 325254 h 397065"/>
                  <a:gd name="connsiteX58" fmla="*/ 126459 w 349709"/>
                  <a:gd name="connsiteY58" fmla="*/ 312523 h 397065"/>
                  <a:gd name="connsiteX59" fmla="*/ 325722 w 349709"/>
                  <a:gd name="connsiteY59" fmla="*/ 325253 h 397065"/>
                  <a:gd name="connsiteX60" fmla="*/ 325722 w 349709"/>
                  <a:gd name="connsiteY60" fmla="*/ 345125 h 397065"/>
                  <a:gd name="connsiteX61" fmla="*/ 345594 w 349709"/>
                  <a:gd name="connsiteY61" fmla="*/ 345125 h 397065"/>
                  <a:gd name="connsiteX62" fmla="*/ 345594 w 349709"/>
                  <a:gd name="connsiteY62" fmla="*/ 325253 h 397065"/>
                  <a:gd name="connsiteX63" fmla="*/ 325722 w 349709"/>
                  <a:gd name="connsiteY63" fmla="*/ 325253 h 397065"/>
                  <a:gd name="connsiteX64" fmla="*/ 280850 w 349709"/>
                  <a:gd name="connsiteY64" fmla="*/ 280381 h 397065"/>
                  <a:gd name="connsiteX65" fmla="*/ 280850 w 349709"/>
                  <a:gd name="connsiteY65" fmla="*/ 300252 h 397065"/>
                  <a:gd name="connsiteX66" fmla="*/ 300722 w 349709"/>
                  <a:gd name="connsiteY66" fmla="*/ 300252 h 397065"/>
                  <a:gd name="connsiteX67" fmla="*/ 300722 w 349709"/>
                  <a:gd name="connsiteY67" fmla="*/ 280381 h 397065"/>
                  <a:gd name="connsiteX68" fmla="*/ 280850 w 349709"/>
                  <a:gd name="connsiteY68" fmla="*/ 280381 h 397065"/>
                  <a:gd name="connsiteX69" fmla="*/ 235980 w 349709"/>
                  <a:gd name="connsiteY69" fmla="*/ 325253 h 397065"/>
                  <a:gd name="connsiteX70" fmla="*/ 235980 w 349709"/>
                  <a:gd name="connsiteY70" fmla="*/ 345125 h 397065"/>
                  <a:gd name="connsiteX71" fmla="*/ 255852 w 349709"/>
                  <a:gd name="connsiteY71" fmla="*/ 345125 h 397065"/>
                  <a:gd name="connsiteX72" fmla="*/ 255852 w 349709"/>
                  <a:gd name="connsiteY72" fmla="*/ 325253 h 397065"/>
                  <a:gd name="connsiteX73" fmla="*/ 235980 w 349709"/>
                  <a:gd name="connsiteY73" fmla="*/ 325253 h 397065"/>
                  <a:gd name="connsiteX74" fmla="*/ 325723 w 349709"/>
                  <a:gd name="connsiteY74" fmla="*/ 325254 h 397065"/>
                  <a:gd name="connsiteX75" fmla="*/ 300721 w 349709"/>
                  <a:gd name="connsiteY75" fmla="*/ 300252 h 397065"/>
                  <a:gd name="connsiteX76" fmla="*/ 280850 w 349709"/>
                  <a:gd name="connsiteY76" fmla="*/ 300252 h 397065"/>
                  <a:gd name="connsiteX77" fmla="*/ 255852 w 349709"/>
                  <a:gd name="connsiteY77" fmla="*/ 325254 h 397065"/>
                  <a:gd name="connsiteX78" fmla="*/ 235981 w 349709"/>
                  <a:gd name="connsiteY78" fmla="*/ 325254 h 397065"/>
                  <a:gd name="connsiteX79" fmla="*/ 223250 w 349709"/>
                  <a:gd name="connsiteY79" fmla="*/ 312523 h 39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349709" h="397065">
                    <a:moveTo>
                      <a:pt x="174855" y="0"/>
                    </a:moveTo>
                    <a:cubicBezTo>
                      <a:pt x="236439" y="0"/>
                      <a:pt x="286359" y="49922"/>
                      <a:pt x="286359" y="111505"/>
                    </a:cubicBezTo>
                    <a:cubicBezTo>
                      <a:pt x="286359" y="173088"/>
                      <a:pt x="236438" y="223009"/>
                      <a:pt x="174855" y="223009"/>
                    </a:cubicBezTo>
                    <a:cubicBezTo>
                      <a:pt x="113272" y="223009"/>
                      <a:pt x="63351" y="173087"/>
                      <a:pt x="63351" y="111505"/>
                    </a:cubicBezTo>
                    <a:cubicBezTo>
                      <a:pt x="63351" y="49922"/>
                      <a:pt x="113273" y="0"/>
                      <a:pt x="174855" y="0"/>
                    </a:cubicBezTo>
                    <a:close/>
                    <a:moveTo>
                      <a:pt x="174855" y="24475"/>
                    </a:moveTo>
                    <a:cubicBezTo>
                      <a:pt x="174855" y="24475"/>
                      <a:pt x="174855" y="24475"/>
                      <a:pt x="174855" y="24475"/>
                    </a:cubicBezTo>
                    <a:cubicBezTo>
                      <a:pt x="222922" y="24475"/>
                      <a:pt x="261886" y="63439"/>
                      <a:pt x="261886" y="111505"/>
                    </a:cubicBezTo>
                    <a:moveTo>
                      <a:pt x="157858" y="72524"/>
                    </a:moveTo>
                    <a:lnTo>
                      <a:pt x="191853" y="72524"/>
                    </a:lnTo>
                    <a:lnTo>
                      <a:pt x="191853" y="150488"/>
                    </a:lnTo>
                    <a:lnTo>
                      <a:pt x="157858" y="150488"/>
                    </a:lnTo>
                    <a:lnTo>
                      <a:pt x="157858" y="72524"/>
                    </a:lnTo>
                    <a:close/>
                    <a:moveTo>
                      <a:pt x="225849" y="105613"/>
                    </a:moveTo>
                    <a:lnTo>
                      <a:pt x="191853" y="105613"/>
                    </a:lnTo>
                    <a:lnTo>
                      <a:pt x="191853" y="150488"/>
                    </a:lnTo>
                    <a:lnTo>
                      <a:pt x="225849" y="150488"/>
                    </a:lnTo>
                    <a:lnTo>
                      <a:pt x="225849" y="105613"/>
                    </a:lnTo>
                    <a:close/>
                    <a:moveTo>
                      <a:pt x="157858" y="100174"/>
                    </a:moveTo>
                    <a:lnTo>
                      <a:pt x="123862" y="100174"/>
                    </a:lnTo>
                    <a:lnTo>
                      <a:pt x="123862" y="150488"/>
                    </a:lnTo>
                    <a:lnTo>
                      <a:pt x="157858" y="150488"/>
                    </a:lnTo>
                    <a:lnTo>
                      <a:pt x="157858" y="100174"/>
                    </a:lnTo>
                    <a:close/>
                    <a:moveTo>
                      <a:pt x="154910" y="260177"/>
                    </a:moveTo>
                    <a:lnTo>
                      <a:pt x="194800" y="260177"/>
                    </a:lnTo>
                    <a:cubicBezTo>
                      <a:pt x="199786" y="260177"/>
                      <a:pt x="203865" y="264256"/>
                      <a:pt x="203865" y="269242"/>
                    </a:cubicBezTo>
                    <a:lnTo>
                      <a:pt x="203865" y="388002"/>
                    </a:lnTo>
                    <a:cubicBezTo>
                      <a:pt x="203865" y="392987"/>
                      <a:pt x="199786" y="397065"/>
                      <a:pt x="194800" y="397065"/>
                    </a:cubicBezTo>
                    <a:lnTo>
                      <a:pt x="154910" y="397065"/>
                    </a:lnTo>
                    <a:cubicBezTo>
                      <a:pt x="149925" y="397065"/>
                      <a:pt x="145845" y="392987"/>
                      <a:pt x="145845" y="388002"/>
                    </a:cubicBezTo>
                    <a:lnTo>
                      <a:pt x="145845" y="269242"/>
                    </a:lnTo>
                    <a:cubicBezTo>
                      <a:pt x="145845" y="264256"/>
                      <a:pt x="149925" y="260177"/>
                      <a:pt x="154910" y="260177"/>
                    </a:cubicBezTo>
                    <a:close/>
                    <a:moveTo>
                      <a:pt x="189813" y="260177"/>
                    </a:moveTo>
                    <a:lnTo>
                      <a:pt x="189813" y="222015"/>
                    </a:lnTo>
                    <a:cubicBezTo>
                      <a:pt x="184921" y="222671"/>
                      <a:pt x="179928" y="223010"/>
                      <a:pt x="174856" y="223010"/>
                    </a:cubicBezTo>
                    <a:cubicBezTo>
                      <a:pt x="169783" y="223010"/>
                      <a:pt x="164789" y="222670"/>
                      <a:pt x="159897" y="222015"/>
                    </a:cubicBezTo>
                    <a:lnTo>
                      <a:pt x="159897" y="260177"/>
                    </a:lnTo>
                    <a:lnTo>
                      <a:pt x="189813" y="260177"/>
                    </a:lnTo>
                    <a:close/>
                    <a:moveTo>
                      <a:pt x="23987" y="325253"/>
                    </a:moveTo>
                    <a:cubicBezTo>
                      <a:pt x="29475" y="330741"/>
                      <a:pt x="29475" y="339637"/>
                      <a:pt x="23987" y="345125"/>
                    </a:cubicBezTo>
                    <a:cubicBezTo>
                      <a:pt x="18499" y="350612"/>
                      <a:pt x="9602" y="350612"/>
                      <a:pt x="4116" y="345125"/>
                    </a:cubicBezTo>
                    <a:cubicBezTo>
                      <a:pt x="-1372" y="339637"/>
                      <a:pt x="-1372" y="330740"/>
                      <a:pt x="4116" y="325253"/>
                    </a:cubicBezTo>
                    <a:cubicBezTo>
                      <a:pt x="9603" y="319765"/>
                      <a:pt x="18500" y="319765"/>
                      <a:pt x="23987" y="325253"/>
                    </a:cubicBezTo>
                    <a:close/>
                    <a:moveTo>
                      <a:pt x="68859" y="280381"/>
                    </a:moveTo>
                    <a:cubicBezTo>
                      <a:pt x="74347" y="285868"/>
                      <a:pt x="74347" y="294765"/>
                      <a:pt x="68859" y="300252"/>
                    </a:cubicBezTo>
                    <a:cubicBezTo>
                      <a:pt x="63371" y="305740"/>
                      <a:pt x="54475" y="305740"/>
                      <a:pt x="48987" y="300252"/>
                    </a:cubicBezTo>
                    <a:cubicBezTo>
                      <a:pt x="43500" y="294765"/>
                      <a:pt x="43500" y="285868"/>
                      <a:pt x="48987" y="280381"/>
                    </a:cubicBezTo>
                    <a:cubicBezTo>
                      <a:pt x="54475" y="274893"/>
                      <a:pt x="63372" y="274893"/>
                      <a:pt x="68859" y="280381"/>
                    </a:cubicBezTo>
                    <a:close/>
                    <a:moveTo>
                      <a:pt x="113729" y="325253"/>
                    </a:moveTo>
                    <a:cubicBezTo>
                      <a:pt x="119216" y="330741"/>
                      <a:pt x="119216" y="339637"/>
                      <a:pt x="113729" y="345125"/>
                    </a:cubicBezTo>
                    <a:cubicBezTo>
                      <a:pt x="108241" y="350612"/>
                      <a:pt x="99344" y="350612"/>
                      <a:pt x="93858" y="345125"/>
                    </a:cubicBezTo>
                    <a:cubicBezTo>
                      <a:pt x="88370" y="339637"/>
                      <a:pt x="88370" y="330740"/>
                      <a:pt x="93858" y="325253"/>
                    </a:cubicBezTo>
                    <a:cubicBezTo>
                      <a:pt x="99345" y="319765"/>
                      <a:pt x="108241" y="319765"/>
                      <a:pt x="113729" y="325253"/>
                    </a:cubicBezTo>
                    <a:close/>
                    <a:moveTo>
                      <a:pt x="23986" y="325254"/>
                    </a:moveTo>
                    <a:lnTo>
                      <a:pt x="48988" y="300252"/>
                    </a:lnTo>
                    <a:moveTo>
                      <a:pt x="68859" y="300252"/>
                    </a:moveTo>
                    <a:lnTo>
                      <a:pt x="93858" y="325254"/>
                    </a:lnTo>
                    <a:moveTo>
                      <a:pt x="113728" y="325254"/>
                    </a:moveTo>
                    <a:lnTo>
                      <a:pt x="126459" y="312523"/>
                    </a:lnTo>
                    <a:moveTo>
                      <a:pt x="325722" y="325253"/>
                    </a:moveTo>
                    <a:cubicBezTo>
                      <a:pt x="320235" y="330741"/>
                      <a:pt x="320235" y="339637"/>
                      <a:pt x="325722" y="345125"/>
                    </a:cubicBezTo>
                    <a:cubicBezTo>
                      <a:pt x="331210" y="350612"/>
                      <a:pt x="340107" y="350612"/>
                      <a:pt x="345594" y="345125"/>
                    </a:cubicBezTo>
                    <a:cubicBezTo>
                      <a:pt x="351081" y="339637"/>
                      <a:pt x="351081" y="330740"/>
                      <a:pt x="345594" y="325253"/>
                    </a:cubicBezTo>
                    <a:cubicBezTo>
                      <a:pt x="340106" y="319765"/>
                      <a:pt x="331209" y="319765"/>
                      <a:pt x="325722" y="325253"/>
                    </a:cubicBezTo>
                    <a:close/>
                    <a:moveTo>
                      <a:pt x="280850" y="280381"/>
                    </a:moveTo>
                    <a:cubicBezTo>
                      <a:pt x="275362" y="285868"/>
                      <a:pt x="275362" y="294765"/>
                      <a:pt x="280850" y="300252"/>
                    </a:cubicBezTo>
                    <a:cubicBezTo>
                      <a:pt x="286338" y="305740"/>
                      <a:pt x="295234" y="305740"/>
                      <a:pt x="300722" y="300252"/>
                    </a:cubicBezTo>
                    <a:cubicBezTo>
                      <a:pt x="306209" y="294765"/>
                      <a:pt x="306209" y="285868"/>
                      <a:pt x="300722" y="280381"/>
                    </a:cubicBezTo>
                    <a:cubicBezTo>
                      <a:pt x="295234" y="274893"/>
                      <a:pt x="286337" y="274893"/>
                      <a:pt x="280850" y="280381"/>
                    </a:cubicBezTo>
                    <a:close/>
                    <a:moveTo>
                      <a:pt x="235980" y="325253"/>
                    </a:moveTo>
                    <a:cubicBezTo>
                      <a:pt x="230492" y="330741"/>
                      <a:pt x="230492" y="339637"/>
                      <a:pt x="235980" y="345125"/>
                    </a:cubicBezTo>
                    <a:cubicBezTo>
                      <a:pt x="241468" y="350612"/>
                      <a:pt x="250365" y="350612"/>
                      <a:pt x="255852" y="345125"/>
                    </a:cubicBezTo>
                    <a:cubicBezTo>
                      <a:pt x="261340" y="339637"/>
                      <a:pt x="261340" y="330740"/>
                      <a:pt x="255852" y="325253"/>
                    </a:cubicBezTo>
                    <a:cubicBezTo>
                      <a:pt x="250364" y="319765"/>
                      <a:pt x="241468" y="319765"/>
                      <a:pt x="235980" y="325253"/>
                    </a:cubicBezTo>
                    <a:close/>
                    <a:moveTo>
                      <a:pt x="325723" y="325254"/>
                    </a:moveTo>
                    <a:lnTo>
                      <a:pt x="300721" y="300252"/>
                    </a:lnTo>
                    <a:moveTo>
                      <a:pt x="280850" y="300252"/>
                    </a:moveTo>
                    <a:lnTo>
                      <a:pt x="255852" y="325254"/>
                    </a:lnTo>
                    <a:moveTo>
                      <a:pt x="235981" y="325254"/>
                    </a:moveTo>
                    <a:lnTo>
                      <a:pt x="223250" y="312523"/>
                    </a:lnTo>
                  </a:path>
                </a:pathLst>
              </a:custGeom>
              <a:noFill/>
              <a:ln w="9525" cap="rnd">
                <a:solidFill>
                  <a:srgbClr val="4A88DA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ru-RU" sz="1867"/>
              </a:p>
            </p:txBody>
          </p:sp>
        </p:grpSp>
      </p:grpSp>
      <p:sp>
        <p:nvSpPr>
          <p:cNvPr id="166" name="Rectangle 10">
            <a:extLst>
              <a:ext uri="{FF2B5EF4-FFF2-40B4-BE49-F238E27FC236}">
                <a16:creationId xmlns:a16="http://schemas.microsoft.com/office/drawing/2014/main" id="{0FB8196C-585A-4A8A-BEE0-7A556DC87F41}"/>
              </a:ext>
            </a:extLst>
          </p:cNvPr>
          <p:cNvSpPr/>
          <p:nvPr/>
        </p:nvSpPr>
        <p:spPr>
          <a:xfrm>
            <a:off x="865943" y="3714416"/>
            <a:ext cx="3656636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33" dirty="0">
                <a:solidFill>
                  <a:schemeClr val="bg1"/>
                </a:solidFill>
                <a:latin typeface="Montserrat Medium" pitchFamily="2" charset="-52"/>
                <a:ea typeface="Calibri"/>
                <a:cs typeface="Calibri"/>
              </a:rPr>
              <a:t>определение объемов</a:t>
            </a:r>
            <a:r>
              <a:rPr lang="en-US" sz="1333" dirty="0">
                <a:solidFill>
                  <a:schemeClr val="bg1"/>
                </a:solidFill>
                <a:latin typeface="Montserrat Medium" pitchFamily="2" charset="-52"/>
                <a:ea typeface="Calibri"/>
                <a:cs typeface="Calibri"/>
              </a:rPr>
              <a:t> </a:t>
            </a:r>
            <a:r>
              <a:rPr lang="ru-RU" sz="1333" dirty="0">
                <a:solidFill>
                  <a:schemeClr val="bg1"/>
                </a:solidFill>
                <a:latin typeface="Montserrat Medium" pitchFamily="2" charset="-52"/>
                <a:ea typeface="Calibri"/>
                <a:cs typeface="Calibri"/>
              </a:rPr>
              <a:t>потребности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A1AC5BD-54D3-A196-A86A-E9496D3AB369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69D14D7-0BCD-D4C9-07AC-176CF72A1165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AD43B7AD-BB8F-B3B2-193D-00C3862E1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5501354-8F13-0524-379F-B1D65C9B0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7300" y="292100"/>
            <a:ext cx="488950" cy="365125"/>
          </a:xfrm>
        </p:spPr>
        <p:txBody>
          <a:bodyPr/>
          <a:lstStyle/>
          <a:p>
            <a:fld id="{393C6CC8-CBFC-4ACA-BDAF-8EC481AC4840}" type="slidenum">
              <a:rPr lang="ru-RU" smtClean="0"/>
              <a:t>8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3BD8384-0476-E717-5F4E-268B1F1E1E09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КЛЮЧЕВЫЕ ВОПРОСЫ И ПРИНЦИПЫ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00917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3">
            <a:extLst>
              <a:ext uri="{FF2B5EF4-FFF2-40B4-BE49-F238E27FC236}">
                <a16:creationId xmlns:a16="http://schemas.microsoft.com/office/drawing/2014/main" id="{209FB842-6560-4FB3-A4A9-EC2B8A9AB1AF}"/>
              </a:ext>
            </a:extLst>
          </p:cNvPr>
          <p:cNvSpPr/>
          <p:nvPr/>
        </p:nvSpPr>
        <p:spPr>
          <a:xfrm>
            <a:off x="4435933" y="1299340"/>
            <a:ext cx="7158440" cy="258486"/>
          </a:xfrm>
          <a:prstGeom prst="roundRect">
            <a:avLst/>
          </a:prstGeom>
          <a:solidFill>
            <a:srgbClr val="2B73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Задачи</a:t>
            </a:r>
          </a:p>
        </p:txBody>
      </p:sp>
      <p:cxnSp>
        <p:nvCxnSpPr>
          <p:cNvPr id="16" name="Соединитель: уступ 4">
            <a:extLst>
              <a:ext uri="{FF2B5EF4-FFF2-40B4-BE49-F238E27FC236}">
                <a16:creationId xmlns:a16="http://schemas.microsoft.com/office/drawing/2014/main" id="{4A6AB8EA-6207-446A-93E9-1E8A798E85FB}"/>
              </a:ext>
            </a:extLst>
          </p:cNvPr>
          <p:cNvCxnSpPr>
            <a:cxnSpLocks/>
            <a:stCxn id="87" idx="1"/>
            <a:endCxn id="17" idx="1"/>
          </p:cNvCxnSpPr>
          <p:nvPr/>
        </p:nvCxnSpPr>
        <p:spPr>
          <a:xfrm rot="10800000" flipH="1" flipV="1">
            <a:off x="800368" y="1334713"/>
            <a:ext cx="1830" cy="490017"/>
          </a:xfrm>
          <a:prstGeom prst="bentConnector3">
            <a:avLst>
              <a:gd name="adj1" fmla="val -16790055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: скругленные углы 5">
            <a:extLst>
              <a:ext uri="{FF2B5EF4-FFF2-40B4-BE49-F238E27FC236}">
                <a16:creationId xmlns:a16="http://schemas.microsoft.com/office/drawing/2014/main" id="{194E5A6E-5C61-49C9-91AD-2C3869EE7962}"/>
              </a:ext>
            </a:extLst>
          </p:cNvPr>
          <p:cNvSpPr/>
          <p:nvPr/>
        </p:nvSpPr>
        <p:spPr>
          <a:xfrm>
            <a:off x="802198" y="1633675"/>
            <a:ext cx="2782479" cy="38211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Минтруд России</a:t>
            </a:r>
          </a:p>
        </p:txBody>
      </p:sp>
      <p:cxnSp>
        <p:nvCxnSpPr>
          <p:cNvPr id="18" name="Соединитель: уступ 6">
            <a:extLst>
              <a:ext uri="{FF2B5EF4-FFF2-40B4-BE49-F238E27FC236}">
                <a16:creationId xmlns:a16="http://schemas.microsoft.com/office/drawing/2014/main" id="{9D9F8B8D-65E4-4C29-BF24-13C7AEE69332}"/>
              </a:ext>
            </a:extLst>
          </p:cNvPr>
          <p:cNvCxnSpPr>
            <a:cxnSpLocks/>
            <a:stCxn id="87" idx="1"/>
            <a:endCxn id="19" idx="1"/>
          </p:cNvCxnSpPr>
          <p:nvPr/>
        </p:nvCxnSpPr>
        <p:spPr>
          <a:xfrm rot="10800000" flipH="1" flipV="1">
            <a:off x="800368" y="1334714"/>
            <a:ext cx="19640" cy="1809568"/>
          </a:xfrm>
          <a:prstGeom prst="bentConnector3">
            <a:avLst>
              <a:gd name="adj1" fmla="val -1551935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: скругленные углы 7">
            <a:extLst>
              <a:ext uri="{FF2B5EF4-FFF2-40B4-BE49-F238E27FC236}">
                <a16:creationId xmlns:a16="http://schemas.microsoft.com/office/drawing/2014/main" id="{B49A67E5-089E-4E8B-9676-0D65812A1622}"/>
              </a:ext>
            </a:extLst>
          </p:cNvPr>
          <p:cNvSpPr/>
          <p:nvPr/>
        </p:nvSpPr>
        <p:spPr>
          <a:xfrm>
            <a:off x="820008" y="2953226"/>
            <a:ext cx="2764669" cy="382111"/>
          </a:xfrm>
          <a:prstGeom prst="roundRect">
            <a:avLst/>
          </a:prstGeom>
          <a:solidFill>
            <a:srgbClr val="5EB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Минэкономразвития</a:t>
            </a:r>
          </a:p>
        </p:txBody>
      </p:sp>
      <p:cxnSp>
        <p:nvCxnSpPr>
          <p:cNvPr id="20" name="Соединитель: уступ 8">
            <a:extLst>
              <a:ext uri="{FF2B5EF4-FFF2-40B4-BE49-F238E27FC236}">
                <a16:creationId xmlns:a16="http://schemas.microsoft.com/office/drawing/2014/main" id="{99135362-ED0D-4ECF-9B44-D87C878F134B}"/>
              </a:ext>
            </a:extLst>
          </p:cNvPr>
          <p:cNvCxnSpPr>
            <a:cxnSpLocks/>
            <a:stCxn id="87" idx="1"/>
            <a:endCxn id="21" idx="1"/>
          </p:cNvCxnSpPr>
          <p:nvPr/>
        </p:nvCxnSpPr>
        <p:spPr>
          <a:xfrm rot="10800000" flipH="1" flipV="1">
            <a:off x="800367" y="1334714"/>
            <a:ext cx="935" cy="2546472"/>
          </a:xfrm>
          <a:prstGeom prst="bentConnector3">
            <a:avLst>
              <a:gd name="adj1" fmla="val -32861818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: скругленные углы 9">
            <a:extLst>
              <a:ext uri="{FF2B5EF4-FFF2-40B4-BE49-F238E27FC236}">
                <a16:creationId xmlns:a16="http://schemas.microsoft.com/office/drawing/2014/main" id="{6E0D543A-5B0F-4D9A-8B72-24F99885496F}"/>
              </a:ext>
            </a:extLst>
          </p:cNvPr>
          <p:cNvSpPr/>
          <p:nvPr/>
        </p:nvSpPr>
        <p:spPr>
          <a:xfrm>
            <a:off x="801303" y="3690130"/>
            <a:ext cx="2764669" cy="382111"/>
          </a:xfrm>
          <a:prstGeom prst="roundRect">
            <a:avLst/>
          </a:prstGeom>
          <a:solidFill>
            <a:srgbClr val="5EB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Росстат</a:t>
            </a:r>
          </a:p>
        </p:txBody>
      </p:sp>
      <p:cxnSp>
        <p:nvCxnSpPr>
          <p:cNvPr id="22" name="Соединитель: уступ 10">
            <a:extLst>
              <a:ext uri="{FF2B5EF4-FFF2-40B4-BE49-F238E27FC236}">
                <a16:creationId xmlns:a16="http://schemas.microsoft.com/office/drawing/2014/main" id="{3819D348-118A-4518-898B-012C9CD4C385}"/>
              </a:ext>
            </a:extLst>
          </p:cNvPr>
          <p:cNvCxnSpPr>
            <a:cxnSpLocks/>
            <a:stCxn id="87" idx="1"/>
            <a:endCxn id="23" idx="1"/>
          </p:cNvCxnSpPr>
          <p:nvPr/>
        </p:nvCxnSpPr>
        <p:spPr>
          <a:xfrm rot="10800000" flipH="1" flipV="1">
            <a:off x="800367" y="1334713"/>
            <a:ext cx="21156" cy="3703585"/>
          </a:xfrm>
          <a:prstGeom prst="bentConnector3">
            <a:avLst>
              <a:gd name="adj1" fmla="val -1440726"/>
            </a:avLst>
          </a:prstGeom>
          <a:ln w="12700">
            <a:solidFill>
              <a:srgbClr val="2B73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: скругленные углы 11">
            <a:extLst>
              <a:ext uri="{FF2B5EF4-FFF2-40B4-BE49-F238E27FC236}">
                <a16:creationId xmlns:a16="http://schemas.microsoft.com/office/drawing/2014/main" id="{652E37DD-3337-4ADA-B373-EF6566A0B4E6}"/>
              </a:ext>
            </a:extLst>
          </p:cNvPr>
          <p:cNvSpPr/>
          <p:nvPr/>
        </p:nvSpPr>
        <p:spPr>
          <a:xfrm>
            <a:off x="821524" y="4847243"/>
            <a:ext cx="2744448" cy="382111"/>
          </a:xfrm>
          <a:prstGeom prst="roundRect">
            <a:avLst/>
          </a:prstGeom>
          <a:solidFill>
            <a:srgbClr val="5EB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РОИВ</a:t>
            </a:r>
          </a:p>
        </p:txBody>
      </p:sp>
      <p:cxnSp>
        <p:nvCxnSpPr>
          <p:cNvPr id="24" name="Соединитель: уступ 12">
            <a:extLst>
              <a:ext uri="{FF2B5EF4-FFF2-40B4-BE49-F238E27FC236}">
                <a16:creationId xmlns:a16="http://schemas.microsoft.com/office/drawing/2014/main" id="{959BA769-70E6-4FC9-84BF-543FC052E0EA}"/>
              </a:ext>
            </a:extLst>
          </p:cNvPr>
          <p:cNvCxnSpPr>
            <a:cxnSpLocks/>
          </p:cNvCxnSpPr>
          <p:nvPr/>
        </p:nvCxnSpPr>
        <p:spPr>
          <a:xfrm rot="5400000">
            <a:off x="-1479241" y="3648447"/>
            <a:ext cx="4660980" cy="33512"/>
          </a:xfrm>
          <a:prstGeom prst="bentConnector4">
            <a:avLst>
              <a:gd name="adj1" fmla="val -107"/>
              <a:gd name="adj2" fmla="val 1123216"/>
            </a:avLst>
          </a:prstGeom>
          <a:ln w="12700">
            <a:solidFill>
              <a:srgbClr val="2B73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: скругленные углы 13">
            <a:extLst>
              <a:ext uri="{FF2B5EF4-FFF2-40B4-BE49-F238E27FC236}">
                <a16:creationId xmlns:a16="http://schemas.microsoft.com/office/drawing/2014/main" id="{1597CAB4-9EF7-4132-A8DB-49284764BB9B}"/>
              </a:ext>
            </a:extLst>
          </p:cNvPr>
          <p:cNvSpPr/>
          <p:nvPr/>
        </p:nvSpPr>
        <p:spPr>
          <a:xfrm>
            <a:off x="821793" y="5804638"/>
            <a:ext cx="2760972" cy="382111"/>
          </a:xfrm>
          <a:prstGeom prst="roundRect">
            <a:avLst/>
          </a:prstGeom>
          <a:solidFill>
            <a:srgbClr val="5EB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ФОИВ</a:t>
            </a:r>
          </a:p>
        </p:txBody>
      </p:sp>
      <p:sp>
        <p:nvSpPr>
          <p:cNvPr id="26" name="Прямоугольник: скругленные углы 14">
            <a:extLst>
              <a:ext uri="{FF2B5EF4-FFF2-40B4-BE49-F238E27FC236}">
                <a16:creationId xmlns:a16="http://schemas.microsoft.com/office/drawing/2014/main" id="{9146772D-4ED9-4BBE-8A4C-6F741AD7A3E7}"/>
              </a:ext>
            </a:extLst>
          </p:cNvPr>
          <p:cNvSpPr/>
          <p:nvPr/>
        </p:nvSpPr>
        <p:spPr>
          <a:xfrm>
            <a:off x="9041200" y="1799943"/>
            <a:ext cx="2539361" cy="399654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Замещающая потребность экономики</a:t>
            </a:r>
          </a:p>
        </p:txBody>
      </p:sp>
      <p:sp>
        <p:nvSpPr>
          <p:cNvPr id="27" name="Прямоугольник: скругленные углы 15">
            <a:extLst>
              <a:ext uri="{FF2B5EF4-FFF2-40B4-BE49-F238E27FC236}">
                <a16:creationId xmlns:a16="http://schemas.microsoft.com/office/drawing/2014/main" id="{4464D5A3-EB69-47B0-B84F-DF2D9F8231BE}"/>
              </a:ext>
            </a:extLst>
          </p:cNvPr>
          <p:cNvSpPr/>
          <p:nvPr/>
        </p:nvSpPr>
        <p:spPr>
          <a:xfrm>
            <a:off x="4428136" y="1788112"/>
            <a:ext cx="2309613" cy="399652"/>
          </a:xfrm>
          <a:prstGeom prst="roundRect">
            <a:avLst>
              <a:gd name="adj" fmla="val 7752"/>
            </a:avLst>
          </a:prstGeom>
          <a:solidFill>
            <a:srgbClr val="97B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067"/>
              </a:spcAft>
            </a:pPr>
            <a:r>
              <a:rPr lang="ru-RU" sz="1333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Общая потребность экономики</a:t>
            </a:r>
          </a:p>
        </p:txBody>
      </p:sp>
      <p:sp>
        <p:nvSpPr>
          <p:cNvPr id="28" name="Прямоугольник: скругленные углы 16">
            <a:extLst>
              <a:ext uri="{FF2B5EF4-FFF2-40B4-BE49-F238E27FC236}">
                <a16:creationId xmlns:a16="http://schemas.microsoft.com/office/drawing/2014/main" id="{33241C8F-67F3-4C0E-A653-04BA8895B9CA}"/>
              </a:ext>
            </a:extLst>
          </p:cNvPr>
          <p:cNvSpPr/>
          <p:nvPr/>
        </p:nvSpPr>
        <p:spPr>
          <a:xfrm>
            <a:off x="964655" y="2082373"/>
            <a:ext cx="2444271" cy="8005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методология, федеральный прогноз, опрос экспертов, опрос работодателей </a:t>
            </a:r>
          </a:p>
        </p:txBody>
      </p:sp>
      <p:sp>
        <p:nvSpPr>
          <p:cNvPr id="29" name="Прямоугольник: скругленные углы 17">
            <a:extLst>
              <a:ext uri="{FF2B5EF4-FFF2-40B4-BE49-F238E27FC236}">
                <a16:creationId xmlns:a16="http://schemas.microsoft.com/office/drawing/2014/main" id="{2CA98F35-337F-4069-8863-A077A4D9C074}"/>
              </a:ext>
            </a:extLst>
          </p:cNvPr>
          <p:cNvSpPr/>
          <p:nvPr/>
        </p:nvSpPr>
        <p:spPr>
          <a:xfrm>
            <a:off x="888687" y="3373446"/>
            <a:ext cx="2599531" cy="26138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прогнозные показатели</a:t>
            </a:r>
          </a:p>
        </p:txBody>
      </p:sp>
      <p:sp>
        <p:nvSpPr>
          <p:cNvPr id="30" name="Прямоугольник: скругленные углы 18">
            <a:extLst>
              <a:ext uri="{FF2B5EF4-FFF2-40B4-BE49-F238E27FC236}">
                <a16:creationId xmlns:a16="http://schemas.microsoft.com/office/drawing/2014/main" id="{172F573E-D44F-4529-B469-C1ECED3C4316}"/>
              </a:ext>
            </a:extLst>
          </p:cNvPr>
          <p:cNvSpPr/>
          <p:nvPr/>
        </p:nvSpPr>
        <p:spPr>
          <a:xfrm>
            <a:off x="784511" y="4160659"/>
            <a:ext cx="2798253" cy="52957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показатели рынка труда (ретроспектива) + демографический прогноз</a:t>
            </a:r>
          </a:p>
        </p:txBody>
      </p:sp>
      <p:sp>
        <p:nvSpPr>
          <p:cNvPr id="31" name="Прямоугольник: скругленные углы 19">
            <a:extLst>
              <a:ext uri="{FF2B5EF4-FFF2-40B4-BE49-F238E27FC236}">
                <a16:creationId xmlns:a16="http://schemas.microsoft.com/office/drawing/2014/main" id="{047404A8-6DF9-4371-9A1F-E114EE36D3EE}"/>
              </a:ext>
            </a:extLst>
          </p:cNvPr>
          <p:cNvSpPr/>
          <p:nvPr/>
        </p:nvSpPr>
        <p:spPr>
          <a:xfrm>
            <a:off x="767719" y="5222621"/>
            <a:ext cx="2798253" cy="52957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прогнозы субъектов РФ </a:t>
            </a:r>
            <a:br>
              <a:rPr lang="ru-RU" sz="13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</a:br>
            <a:r>
              <a:rPr lang="ru-RU" sz="13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(методика 137н взамен 191н)</a:t>
            </a:r>
          </a:p>
        </p:txBody>
      </p:sp>
      <p:cxnSp>
        <p:nvCxnSpPr>
          <p:cNvPr id="33" name="Соединитель: уступ 21">
            <a:extLst>
              <a:ext uri="{FF2B5EF4-FFF2-40B4-BE49-F238E27FC236}">
                <a16:creationId xmlns:a16="http://schemas.microsoft.com/office/drawing/2014/main" id="{0F7EAAC1-8C89-4006-A7BC-15C404E88330}"/>
              </a:ext>
            </a:extLst>
          </p:cNvPr>
          <p:cNvCxnSpPr>
            <a:cxnSpLocks/>
            <a:stCxn id="15" idx="2"/>
            <a:endCxn id="27" idx="0"/>
          </p:cNvCxnSpPr>
          <p:nvPr/>
        </p:nvCxnSpPr>
        <p:spPr>
          <a:xfrm rot="5400000">
            <a:off x="6683905" y="456864"/>
            <a:ext cx="230286" cy="2432210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: уступ 22">
            <a:extLst>
              <a:ext uri="{FF2B5EF4-FFF2-40B4-BE49-F238E27FC236}">
                <a16:creationId xmlns:a16="http://schemas.microsoft.com/office/drawing/2014/main" id="{E515E85C-BCD7-4F36-84C3-66F581CC8707}"/>
              </a:ext>
            </a:extLst>
          </p:cNvPr>
          <p:cNvCxnSpPr>
            <a:cxnSpLocks/>
            <a:stCxn id="27" idx="2"/>
            <a:endCxn id="37" idx="0"/>
          </p:cNvCxnSpPr>
          <p:nvPr/>
        </p:nvCxnSpPr>
        <p:spPr>
          <a:xfrm rot="16200000" flipH="1">
            <a:off x="6141445" y="1629262"/>
            <a:ext cx="304411" cy="1421414"/>
          </a:xfrm>
          <a:prstGeom prst="bentConnector3">
            <a:avLst>
              <a:gd name="adj1" fmla="val 50000"/>
            </a:avLst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оединитель: уступ 23">
            <a:extLst>
              <a:ext uri="{FF2B5EF4-FFF2-40B4-BE49-F238E27FC236}">
                <a16:creationId xmlns:a16="http://schemas.microsoft.com/office/drawing/2014/main" id="{847EF0F3-5708-4849-8E26-A6F578A4B6BC}"/>
              </a:ext>
            </a:extLst>
          </p:cNvPr>
          <p:cNvCxnSpPr>
            <a:cxnSpLocks/>
            <a:stCxn id="27" idx="2"/>
            <a:endCxn id="36" idx="0"/>
          </p:cNvCxnSpPr>
          <p:nvPr/>
        </p:nvCxnSpPr>
        <p:spPr>
          <a:xfrm rot="5400000">
            <a:off x="5196796" y="2106029"/>
            <a:ext cx="304413" cy="467883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: скругленные углы 24">
            <a:extLst>
              <a:ext uri="{FF2B5EF4-FFF2-40B4-BE49-F238E27FC236}">
                <a16:creationId xmlns:a16="http://schemas.microsoft.com/office/drawing/2014/main" id="{A99E8567-A683-4A06-AD3C-71BC83E20EEF}"/>
              </a:ext>
            </a:extLst>
          </p:cNvPr>
          <p:cNvSpPr/>
          <p:nvPr/>
        </p:nvSpPr>
        <p:spPr>
          <a:xfrm>
            <a:off x="4314423" y="2492177"/>
            <a:ext cx="1601274" cy="725018"/>
          </a:xfrm>
          <a:prstGeom prst="roundRect">
            <a:avLst/>
          </a:prstGeom>
          <a:noFill/>
          <a:ln w="12700">
            <a:solidFill>
              <a:srgbClr val="3085FE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11 ВЭД по макроэкономическим показателям </a:t>
            </a:r>
          </a:p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(индекс ВДС </a:t>
            </a:r>
            <a:r>
              <a:rPr lang="ru-RU" sz="933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и производ.труда</a:t>
            </a:r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37" name="Прямоугольник: скругленные углы 25">
            <a:extLst>
              <a:ext uri="{FF2B5EF4-FFF2-40B4-BE49-F238E27FC236}">
                <a16:creationId xmlns:a16="http://schemas.microsoft.com/office/drawing/2014/main" id="{EE6822BE-FF70-47AD-8B36-D028ACC67DB5}"/>
              </a:ext>
            </a:extLst>
          </p:cNvPr>
          <p:cNvSpPr/>
          <p:nvPr/>
        </p:nvSpPr>
        <p:spPr>
          <a:xfrm>
            <a:off x="5993561" y="2492175"/>
            <a:ext cx="2021592" cy="725018"/>
          </a:xfrm>
          <a:prstGeom prst="roundRect">
            <a:avLst/>
          </a:prstGeom>
          <a:noFill/>
          <a:ln w="12700">
            <a:solidFill>
              <a:srgbClr val="3085FE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10 ВЭД  по демографическим показателям и показателям рынка труда</a:t>
            </a:r>
          </a:p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 (ССЧ, СЧ)</a:t>
            </a:r>
          </a:p>
        </p:txBody>
      </p:sp>
      <p:cxnSp>
        <p:nvCxnSpPr>
          <p:cNvPr id="38" name="Соединитель: уступ 26">
            <a:extLst>
              <a:ext uri="{FF2B5EF4-FFF2-40B4-BE49-F238E27FC236}">
                <a16:creationId xmlns:a16="http://schemas.microsoft.com/office/drawing/2014/main" id="{15A727B7-743B-4B72-A3C3-9F8F77D1D22C}"/>
              </a:ext>
            </a:extLst>
          </p:cNvPr>
          <p:cNvCxnSpPr>
            <a:cxnSpLocks/>
            <a:stCxn id="26" idx="2"/>
            <a:endCxn id="41" idx="0"/>
          </p:cNvCxnSpPr>
          <p:nvPr/>
        </p:nvCxnSpPr>
        <p:spPr>
          <a:xfrm rot="16200000" flipH="1">
            <a:off x="10508569" y="2001909"/>
            <a:ext cx="292578" cy="687954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: уступ 27">
            <a:extLst>
              <a:ext uri="{FF2B5EF4-FFF2-40B4-BE49-F238E27FC236}">
                <a16:creationId xmlns:a16="http://schemas.microsoft.com/office/drawing/2014/main" id="{F209EF53-8FBD-465A-B894-82A8501544BD}"/>
              </a:ext>
            </a:extLst>
          </p:cNvPr>
          <p:cNvCxnSpPr>
            <a:cxnSpLocks/>
            <a:stCxn id="26" idx="2"/>
            <a:endCxn id="40" idx="0"/>
          </p:cNvCxnSpPr>
          <p:nvPr/>
        </p:nvCxnSpPr>
        <p:spPr>
          <a:xfrm rot="5400000">
            <a:off x="9668717" y="1850011"/>
            <a:ext cx="292578" cy="991750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: скругленные углы 28">
            <a:extLst>
              <a:ext uri="{FF2B5EF4-FFF2-40B4-BE49-F238E27FC236}">
                <a16:creationId xmlns:a16="http://schemas.microsoft.com/office/drawing/2014/main" id="{6E606684-2C35-443D-9EDF-369F98522561}"/>
              </a:ext>
            </a:extLst>
          </p:cNvPr>
          <p:cNvSpPr/>
          <p:nvPr/>
        </p:nvSpPr>
        <p:spPr>
          <a:xfrm>
            <a:off x="8723593" y="2492175"/>
            <a:ext cx="1191076" cy="725018"/>
          </a:xfrm>
          <a:prstGeom prst="roundRect">
            <a:avLst/>
          </a:prstGeom>
          <a:noFill/>
          <a:ln w="12700">
            <a:solidFill>
              <a:srgbClr val="3085FE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Выбывающие по ВЭД</a:t>
            </a:r>
          </a:p>
        </p:txBody>
      </p:sp>
      <p:sp>
        <p:nvSpPr>
          <p:cNvPr id="41" name="Прямоугольник: скругленные углы 29">
            <a:extLst>
              <a:ext uri="{FF2B5EF4-FFF2-40B4-BE49-F238E27FC236}">
                <a16:creationId xmlns:a16="http://schemas.microsoft.com/office/drawing/2014/main" id="{AC64F7CB-B584-4400-86A0-CBED1C54DD17}"/>
              </a:ext>
            </a:extLst>
          </p:cNvPr>
          <p:cNvSpPr/>
          <p:nvPr/>
        </p:nvSpPr>
        <p:spPr>
          <a:xfrm>
            <a:off x="10403297" y="2492175"/>
            <a:ext cx="1191076" cy="725018"/>
          </a:xfrm>
          <a:prstGeom prst="roundRect">
            <a:avLst/>
          </a:prstGeom>
          <a:noFill/>
          <a:ln w="12700">
            <a:solidFill>
              <a:srgbClr val="3085FE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Новые работники по ВЭД</a:t>
            </a:r>
          </a:p>
        </p:txBody>
      </p:sp>
      <p:cxnSp>
        <p:nvCxnSpPr>
          <p:cNvPr id="42" name="Соединитель: уступ 30">
            <a:extLst>
              <a:ext uri="{FF2B5EF4-FFF2-40B4-BE49-F238E27FC236}">
                <a16:creationId xmlns:a16="http://schemas.microsoft.com/office/drawing/2014/main" id="{F4390831-7BFC-4867-8EA9-0DFD8D00B10F}"/>
              </a:ext>
            </a:extLst>
          </p:cNvPr>
          <p:cNvCxnSpPr>
            <a:cxnSpLocks/>
            <a:stCxn id="27" idx="1"/>
            <a:endCxn id="69" idx="1"/>
          </p:cNvCxnSpPr>
          <p:nvPr/>
        </p:nvCxnSpPr>
        <p:spPr>
          <a:xfrm rot="10800000" flipH="1" flipV="1">
            <a:off x="4428135" y="1987937"/>
            <a:ext cx="1796679" cy="2130673"/>
          </a:xfrm>
          <a:prstGeom prst="bentConnector3">
            <a:avLst>
              <a:gd name="adj1" fmla="val -12723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: скругленные углы 31">
            <a:extLst>
              <a:ext uri="{FF2B5EF4-FFF2-40B4-BE49-F238E27FC236}">
                <a16:creationId xmlns:a16="http://schemas.microsoft.com/office/drawing/2014/main" id="{7F159499-B70A-420F-9534-266996B9E5E9}"/>
              </a:ext>
            </a:extLst>
          </p:cNvPr>
          <p:cNvSpPr/>
          <p:nvPr/>
        </p:nvSpPr>
        <p:spPr>
          <a:xfrm>
            <a:off x="9571355" y="3391276"/>
            <a:ext cx="1019084" cy="482435"/>
          </a:xfrm>
          <a:prstGeom prst="roundRect">
            <a:avLst/>
          </a:prstGeom>
          <a:solidFill>
            <a:srgbClr val="00B050"/>
          </a:solidFill>
          <a:ln w="9525">
            <a:solidFill>
              <a:srgbClr val="96C9A3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Всероссийский опрос работодателей субъектов РФ</a:t>
            </a:r>
          </a:p>
        </p:txBody>
      </p:sp>
      <p:sp>
        <p:nvSpPr>
          <p:cNvPr id="44" name="Прямоугольник: скругленные углы 32">
            <a:extLst>
              <a:ext uri="{FF2B5EF4-FFF2-40B4-BE49-F238E27FC236}">
                <a16:creationId xmlns:a16="http://schemas.microsoft.com/office/drawing/2014/main" id="{3D5B809C-11C1-4F0F-8DA3-079503E8616D}"/>
              </a:ext>
            </a:extLst>
          </p:cNvPr>
          <p:cNvSpPr/>
          <p:nvPr/>
        </p:nvSpPr>
        <p:spPr>
          <a:xfrm>
            <a:off x="10698407" y="3389693"/>
            <a:ext cx="1027608" cy="512420"/>
          </a:xfrm>
          <a:prstGeom prst="roundRect">
            <a:avLst/>
          </a:prstGeom>
          <a:solidFill>
            <a:srgbClr val="00B050"/>
          </a:solidFill>
          <a:ln w="9525">
            <a:solidFill>
              <a:srgbClr val="96C9A3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Документы стратегического планирования субъектов РФ</a:t>
            </a:r>
          </a:p>
        </p:txBody>
      </p:sp>
      <p:cxnSp>
        <p:nvCxnSpPr>
          <p:cNvPr id="45" name="Соединитель: уступ 33">
            <a:extLst>
              <a:ext uri="{FF2B5EF4-FFF2-40B4-BE49-F238E27FC236}">
                <a16:creationId xmlns:a16="http://schemas.microsoft.com/office/drawing/2014/main" id="{CE34839D-5CC4-4E1F-982F-8B4D683D585E}"/>
              </a:ext>
            </a:extLst>
          </p:cNvPr>
          <p:cNvCxnSpPr>
            <a:cxnSpLocks/>
            <a:stCxn id="15" idx="2"/>
            <a:endCxn id="26" idx="0"/>
          </p:cNvCxnSpPr>
          <p:nvPr/>
        </p:nvCxnSpPr>
        <p:spPr>
          <a:xfrm rot="16200000" flipH="1">
            <a:off x="9041959" y="531020"/>
            <a:ext cx="242117" cy="2295728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B4FE9083-439C-4E13-AEF1-386907F88F34}"/>
              </a:ext>
            </a:extLst>
          </p:cNvPr>
          <p:cNvCxnSpPr>
            <a:cxnSpLocks/>
            <a:stCxn id="36" idx="2"/>
            <a:endCxn id="47" idx="0"/>
          </p:cNvCxnSpPr>
          <p:nvPr/>
        </p:nvCxnSpPr>
        <p:spPr>
          <a:xfrm>
            <a:off x="5115060" y="3217195"/>
            <a:ext cx="68850" cy="16957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: скругленные углы 35">
            <a:extLst>
              <a:ext uri="{FF2B5EF4-FFF2-40B4-BE49-F238E27FC236}">
                <a16:creationId xmlns:a16="http://schemas.microsoft.com/office/drawing/2014/main" id="{31CC424D-79BA-4950-95C2-954A543BE45D}"/>
              </a:ext>
            </a:extLst>
          </p:cNvPr>
          <p:cNvSpPr/>
          <p:nvPr/>
        </p:nvSpPr>
        <p:spPr>
          <a:xfrm>
            <a:off x="4287709" y="3386769"/>
            <a:ext cx="1792402" cy="364342"/>
          </a:xfrm>
          <a:prstGeom prst="roundRect">
            <a:avLst/>
          </a:prstGeom>
          <a:solidFill>
            <a:srgbClr val="00B050"/>
          </a:solidFill>
          <a:ln w="9525">
            <a:solidFill>
              <a:srgbClr val="96C9A3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Опрос экспертов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91F043-00B3-41DD-9427-27CD507FD840}"/>
              </a:ext>
            </a:extLst>
          </p:cNvPr>
          <p:cNvSpPr txBox="1"/>
          <p:nvPr/>
        </p:nvSpPr>
        <p:spPr>
          <a:xfrm>
            <a:off x="4239934" y="4496458"/>
            <a:ext cx="2480604" cy="321389"/>
          </a:xfrm>
          <a:prstGeom prst="roundRect">
            <a:avLst/>
          </a:prstGeom>
          <a:solidFill>
            <a:srgbClr val="00B05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Федеральный прогноз</a:t>
            </a:r>
          </a:p>
        </p:txBody>
      </p:sp>
      <p:cxnSp>
        <p:nvCxnSpPr>
          <p:cNvPr id="49" name="Соединитель: уступ 37">
            <a:extLst>
              <a:ext uri="{FF2B5EF4-FFF2-40B4-BE49-F238E27FC236}">
                <a16:creationId xmlns:a16="http://schemas.microsoft.com/office/drawing/2014/main" id="{7DBCAD0A-DB0F-4F06-912D-EF58DBBAF034}"/>
              </a:ext>
            </a:extLst>
          </p:cNvPr>
          <p:cNvCxnSpPr>
            <a:cxnSpLocks/>
            <a:stCxn id="26" idx="3"/>
            <a:endCxn id="69" idx="3"/>
          </p:cNvCxnSpPr>
          <p:nvPr/>
        </p:nvCxnSpPr>
        <p:spPr>
          <a:xfrm flipH="1">
            <a:off x="9638496" y="1999770"/>
            <a:ext cx="1942065" cy="2118841"/>
          </a:xfrm>
          <a:prstGeom prst="bentConnector3">
            <a:avLst>
              <a:gd name="adj1" fmla="val -11771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9901908-4803-40A0-814D-E9EF71110ADD}"/>
              </a:ext>
            </a:extLst>
          </p:cNvPr>
          <p:cNvSpPr txBox="1"/>
          <p:nvPr/>
        </p:nvSpPr>
        <p:spPr>
          <a:xfrm>
            <a:off x="9116803" y="4493036"/>
            <a:ext cx="2522429" cy="340519"/>
          </a:xfrm>
          <a:prstGeom prst="roundRect">
            <a:avLst/>
          </a:prstGeom>
          <a:solidFill>
            <a:srgbClr val="00B050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sz="1400" dirty="0">
                <a:solidFill>
                  <a:schemeClr val="bg1"/>
                </a:solidFill>
                <a:latin typeface="Montserrat" pitchFamily="2" charset="-52"/>
              </a:rPr>
              <a:t>Региональный прогноз </a:t>
            </a:r>
          </a:p>
        </p:txBody>
      </p:sp>
      <p:sp>
        <p:nvSpPr>
          <p:cNvPr id="51" name="Прямоугольник: скругленные углы 39">
            <a:extLst>
              <a:ext uri="{FF2B5EF4-FFF2-40B4-BE49-F238E27FC236}">
                <a16:creationId xmlns:a16="http://schemas.microsoft.com/office/drawing/2014/main" id="{3F8E1A04-A0F1-4267-99E4-CD829E4FCF69}"/>
              </a:ext>
            </a:extLst>
          </p:cNvPr>
          <p:cNvSpPr/>
          <p:nvPr/>
        </p:nvSpPr>
        <p:spPr>
          <a:xfrm>
            <a:off x="7166294" y="5100195"/>
            <a:ext cx="2000736" cy="264469"/>
          </a:xfrm>
          <a:prstGeom prst="roundRect">
            <a:avLst/>
          </a:prstGeom>
          <a:solidFill>
            <a:srgbClr val="6B9CD3"/>
          </a:solidFill>
          <a:ln w="31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ВЭД</a:t>
            </a:r>
          </a:p>
        </p:txBody>
      </p:sp>
      <p:sp>
        <p:nvSpPr>
          <p:cNvPr id="52" name="Прямоугольник: скругленные углы 40">
            <a:extLst>
              <a:ext uri="{FF2B5EF4-FFF2-40B4-BE49-F238E27FC236}">
                <a16:creationId xmlns:a16="http://schemas.microsoft.com/office/drawing/2014/main" id="{97BC6065-F434-41B7-803D-A25B62673FF7}"/>
              </a:ext>
            </a:extLst>
          </p:cNvPr>
          <p:cNvSpPr/>
          <p:nvPr/>
        </p:nvSpPr>
        <p:spPr>
          <a:xfrm>
            <a:off x="9724373" y="5100704"/>
            <a:ext cx="2000736" cy="264469"/>
          </a:xfrm>
          <a:prstGeom prst="roundRect">
            <a:avLst/>
          </a:prstGeom>
          <a:solidFill>
            <a:srgbClr val="6B9CD3"/>
          </a:solidFill>
          <a:ln w="31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Субъекты РФ</a:t>
            </a:r>
          </a:p>
        </p:txBody>
      </p:sp>
      <p:sp>
        <p:nvSpPr>
          <p:cNvPr id="53" name="Прямоугольник: скругленные углы 41">
            <a:extLst>
              <a:ext uri="{FF2B5EF4-FFF2-40B4-BE49-F238E27FC236}">
                <a16:creationId xmlns:a16="http://schemas.microsoft.com/office/drawing/2014/main" id="{0C06B9B4-6172-4A64-AA13-946263102D7D}"/>
              </a:ext>
            </a:extLst>
          </p:cNvPr>
          <p:cNvSpPr/>
          <p:nvPr/>
        </p:nvSpPr>
        <p:spPr>
          <a:xfrm>
            <a:off x="4183905" y="5113943"/>
            <a:ext cx="2000736" cy="264469"/>
          </a:xfrm>
          <a:prstGeom prst="roundRect">
            <a:avLst/>
          </a:prstGeom>
          <a:solidFill>
            <a:srgbClr val="6B9CD3"/>
          </a:solidFill>
          <a:ln w="31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Проф.-квал. </a:t>
            </a:r>
            <a:r>
              <a:rPr lang="ru-RU" sz="11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структура</a:t>
            </a:r>
          </a:p>
        </p:txBody>
      </p:sp>
      <p:sp>
        <p:nvSpPr>
          <p:cNvPr id="54" name="Прямоугольник: скругленные углы 42">
            <a:extLst>
              <a:ext uri="{FF2B5EF4-FFF2-40B4-BE49-F238E27FC236}">
                <a16:creationId xmlns:a16="http://schemas.microsoft.com/office/drawing/2014/main" id="{5B29ACBA-E58E-4C18-825C-0DFFEA8327D3}"/>
              </a:ext>
            </a:extLst>
          </p:cNvPr>
          <p:cNvSpPr/>
          <p:nvPr/>
        </p:nvSpPr>
        <p:spPr>
          <a:xfrm>
            <a:off x="4495361" y="5541427"/>
            <a:ext cx="777736" cy="233224"/>
          </a:xfrm>
          <a:prstGeom prst="roundRect">
            <a:avLst/>
          </a:prstGeom>
          <a:noFill/>
          <a:ln w="9525">
            <a:solidFill>
              <a:srgbClr val="3085FE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ОКЗ</a:t>
            </a:r>
          </a:p>
        </p:txBody>
      </p:sp>
      <p:sp>
        <p:nvSpPr>
          <p:cNvPr id="55" name="Прямоугольник: скругленные углы 43">
            <a:extLst>
              <a:ext uri="{FF2B5EF4-FFF2-40B4-BE49-F238E27FC236}">
                <a16:creationId xmlns:a16="http://schemas.microsoft.com/office/drawing/2014/main" id="{7AB093D7-B8BD-4595-ACED-298B213F3EC6}"/>
              </a:ext>
            </a:extLst>
          </p:cNvPr>
          <p:cNvSpPr/>
          <p:nvPr/>
        </p:nvSpPr>
        <p:spPr>
          <a:xfrm>
            <a:off x="6355862" y="5541427"/>
            <a:ext cx="881736" cy="233224"/>
          </a:xfrm>
          <a:prstGeom prst="roundRect">
            <a:avLst/>
          </a:prstGeom>
          <a:noFill/>
          <a:ln w="9525">
            <a:solidFill>
              <a:srgbClr val="3085FE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УГСНП</a:t>
            </a:r>
          </a:p>
        </p:txBody>
      </p:sp>
      <p:cxnSp>
        <p:nvCxnSpPr>
          <p:cNvPr id="57" name="Соединитель: уступ 45">
            <a:extLst>
              <a:ext uri="{FF2B5EF4-FFF2-40B4-BE49-F238E27FC236}">
                <a16:creationId xmlns:a16="http://schemas.microsoft.com/office/drawing/2014/main" id="{F3BB5AC4-45D2-4CBE-96B4-FBFC7B97A1E5}"/>
              </a:ext>
            </a:extLst>
          </p:cNvPr>
          <p:cNvCxnSpPr>
            <a:cxnSpLocks/>
            <a:stCxn id="48" idx="2"/>
            <a:endCxn id="53" idx="0"/>
          </p:cNvCxnSpPr>
          <p:nvPr/>
        </p:nvCxnSpPr>
        <p:spPr>
          <a:xfrm rot="5400000">
            <a:off x="5184207" y="4817914"/>
            <a:ext cx="296096" cy="295963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Соединитель: уступ 46">
            <a:extLst>
              <a:ext uri="{FF2B5EF4-FFF2-40B4-BE49-F238E27FC236}">
                <a16:creationId xmlns:a16="http://schemas.microsoft.com/office/drawing/2014/main" id="{3E734601-B122-48DA-A983-D20285B5F18B}"/>
              </a:ext>
            </a:extLst>
          </p:cNvPr>
          <p:cNvCxnSpPr>
            <a:cxnSpLocks/>
            <a:stCxn id="48" idx="2"/>
            <a:endCxn id="51" idx="0"/>
          </p:cNvCxnSpPr>
          <p:nvPr/>
        </p:nvCxnSpPr>
        <p:spPr>
          <a:xfrm rot="16200000" flipH="1">
            <a:off x="6682275" y="3615808"/>
            <a:ext cx="282348" cy="2686426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: уступ 47">
            <a:extLst>
              <a:ext uri="{FF2B5EF4-FFF2-40B4-BE49-F238E27FC236}">
                <a16:creationId xmlns:a16="http://schemas.microsoft.com/office/drawing/2014/main" id="{E17527A6-D196-41A7-BD6F-582E13E66140}"/>
              </a:ext>
            </a:extLst>
          </p:cNvPr>
          <p:cNvCxnSpPr>
            <a:cxnSpLocks/>
            <a:stCxn id="48" idx="2"/>
            <a:endCxn id="52" idx="0"/>
          </p:cNvCxnSpPr>
          <p:nvPr/>
        </p:nvCxnSpPr>
        <p:spPr>
          <a:xfrm rot="16200000" flipH="1">
            <a:off x="7961060" y="2337022"/>
            <a:ext cx="282857" cy="5244505"/>
          </a:xfrm>
          <a:prstGeom prst="bentConnector3">
            <a:avLst>
              <a:gd name="adj1" fmla="val 50000"/>
            </a:avLst>
          </a:prstGeom>
          <a:ln>
            <a:solidFill>
              <a:srgbClr val="2B73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Соединитель: уступ 48">
            <a:extLst>
              <a:ext uri="{FF2B5EF4-FFF2-40B4-BE49-F238E27FC236}">
                <a16:creationId xmlns:a16="http://schemas.microsoft.com/office/drawing/2014/main" id="{B8833933-C564-4548-A291-6C5BD6506C27}"/>
              </a:ext>
            </a:extLst>
          </p:cNvPr>
          <p:cNvCxnSpPr>
            <a:cxnSpLocks/>
            <a:stCxn id="50" idx="2"/>
            <a:endCxn id="52" idx="0"/>
          </p:cNvCxnSpPr>
          <p:nvPr/>
        </p:nvCxnSpPr>
        <p:spPr>
          <a:xfrm rot="16200000" flipH="1">
            <a:off x="10417805" y="4793767"/>
            <a:ext cx="267149" cy="346723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Соединитель: уступ 50">
            <a:extLst>
              <a:ext uri="{FF2B5EF4-FFF2-40B4-BE49-F238E27FC236}">
                <a16:creationId xmlns:a16="http://schemas.microsoft.com/office/drawing/2014/main" id="{B74917BC-99AE-4A10-A60C-41959A70B3A5}"/>
              </a:ext>
            </a:extLst>
          </p:cNvPr>
          <p:cNvCxnSpPr>
            <a:cxnSpLocks/>
            <a:stCxn id="50" idx="2"/>
            <a:endCxn id="53" idx="0"/>
          </p:cNvCxnSpPr>
          <p:nvPr/>
        </p:nvCxnSpPr>
        <p:spPr>
          <a:xfrm rot="5400000">
            <a:off x="7640952" y="2376877"/>
            <a:ext cx="280388" cy="5193745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оединитель: уступ 51">
            <a:extLst>
              <a:ext uri="{FF2B5EF4-FFF2-40B4-BE49-F238E27FC236}">
                <a16:creationId xmlns:a16="http://schemas.microsoft.com/office/drawing/2014/main" id="{CC565A80-CCE1-4CC2-98BF-F6710613A385}"/>
              </a:ext>
            </a:extLst>
          </p:cNvPr>
          <p:cNvCxnSpPr>
            <a:cxnSpLocks/>
            <a:stCxn id="53" idx="1"/>
            <a:endCxn id="54" idx="1"/>
          </p:cNvCxnSpPr>
          <p:nvPr/>
        </p:nvCxnSpPr>
        <p:spPr>
          <a:xfrm rot="10800000" flipH="1" flipV="1">
            <a:off x="4183905" y="5246177"/>
            <a:ext cx="311456" cy="411861"/>
          </a:xfrm>
          <a:prstGeom prst="bentConnector3">
            <a:avLst>
              <a:gd name="adj1" fmla="val -73397"/>
            </a:avLst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: скругленные углы 52">
            <a:extLst>
              <a:ext uri="{FF2B5EF4-FFF2-40B4-BE49-F238E27FC236}">
                <a16:creationId xmlns:a16="http://schemas.microsoft.com/office/drawing/2014/main" id="{3C201517-0300-4E4A-A661-9534CE7F8DA0}"/>
              </a:ext>
            </a:extLst>
          </p:cNvPr>
          <p:cNvSpPr/>
          <p:nvPr/>
        </p:nvSpPr>
        <p:spPr>
          <a:xfrm>
            <a:off x="7344296" y="4459763"/>
            <a:ext cx="1169897" cy="219259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31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Балансировка</a:t>
            </a:r>
          </a:p>
        </p:txBody>
      </p: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5AFB73B0-B54D-4C49-9050-6955422779E3}"/>
              </a:ext>
            </a:extLst>
          </p:cNvPr>
          <p:cNvCxnSpPr>
            <a:cxnSpLocks/>
            <a:stCxn id="48" idx="3"/>
            <a:endCxn id="50" idx="1"/>
          </p:cNvCxnSpPr>
          <p:nvPr/>
        </p:nvCxnSpPr>
        <p:spPr>
          <a:xfrm>
            <a:off x="6720538" y="4657153"/>
            <a:ext cx="2396265" cy="6143"/>
          </a:xfrm>
          <a:prstGeom prst="straightConnector1">
            <a:avLst/>
          </a:prstGeom>
          <a:ln w="12700">
            <a:solidFill>
              <a:srgbClr val="3085F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: скругленные углы 54">
            <a:extLst>
              <a:ext uri="{FF2B5EF4-FFF2-40B4-BE49-F238E27FC236}">
                <a16:creationId xmlns:a16="http://schemas.microsoft.com/office/drawing/2014/main" id="{EED9F33D-EDC5-4D41-9852-12D7BF704E77}"/>
              </a:ext>
            </a:extLst>
          </p:cNvPr>
          <p:cNvSpPr/>
          <p:nvPr/>
        </p:nvSpPr>
        <p:spPr>
          <a:xfrm>
            <a:off x="8450800" y="3395138"/>
            <a:ext cx="885805" cy="482435"/>
          </a:xfrm>
          <a:prstGeom prst="roundRect">
            <a:avLst/>
          </a:prstGeom>
          <a:solidFill>
            <a:srgbClr val="00B050"/>
          </a:solidFill>
          <a:ln w="9525">
            <a:solidFill>
              <a:srgbClr val="96C9A3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Структура выбывающих (ОРС)</a:t>
            </a:r>
          </a:p>
        </p:txBody>
      </p: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5910492D-3830-45A3-936A-C4A1BAA36376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11212211" y="3246215"/>
            <a:ext cx="81733" cy="143478"/>
          </a:xfrm>
          <a:prstGeom prst="straightConnector1">
            <a:avLst/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>
            <a:extLst>
              <a:ext uri="{FF2B5EF4-FFF2-40B4-BE49-F238E27FC236}">
                <a16:creationId xmlns:a16="http://schemas.microsoft.com/office/drawing/2014/main" id="{43E2DE7A-A501-44B2-98E2-FBAA1EA89AD7}"/>
              </a:ext>
            </a:extLst>
          </p:cNvPr>
          <p:cNvCxnSpPr>
            <a:cxnSpLocks/>
          </p:cNvCxnSpPr>
          <p:nvPr/>
        </p:nvCxnSpPr>
        <p:spPr>
          <a:xfrm>
            <a:off x="9051920" y="3212796"/>
            <a:ext cx="0" cy="192000"/>
          </a:xfrm>
          <a:prstGeom prst="straightConnector1">
            <a:avLst/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F64BF61-F892-4C6B-ACA5-141D89157541}"/>
              </a:ext>
            </a:extLst>
          </p:cNvPr>
          <p:cNvSpPr txBox="1"/>
          <p:nvPr/>
        </p:nvSpPr>
        <p:spPr>
          <a:xfrm>
            <a:off x="6224815" y="3936048"/>
            <a:ext cx="3413681" cy="365125"/>
          </a:xfrm>
          <a:prstGeom prst="roundRect">
            <a:avLst/>
          </a:prstGeom>
          <a:solidFill>
            <a:srgbClr val="00B05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Двухуровневый прогноз</a:t>
            </a:r>
          </a:p>
        </p:txBody>
      </p:sp>
      <p:cxnSp>
        <p:nvCxnSpPr>
          <p:cNvPr id="70" name="Соединитель: уступ 65">
            <a:extLst>
              <a:ext uri="{FF2B5EF4-FFF2-40B4-BE49-F238E27FC236}">
                <a16:creationId xmlns:a16="http://schemas.microsoft.com/office/drawing/2014/main" id="{9930F3E8-D884-43DD-BFCA-F6A51D89B081}"/>
              </a:ext>
            </a:extLst>
          </p:cNvPr>
          <p:cNvCxnSpPr>
            <a:cxnSpLocks/>
            <a:stCxn id="69" idx="2"/>
            <a:endCxn id="48" idx="0"/>
          </p:cNvCxnSpPr>
          <p:nvPr/>
        </p:nvCxnSpPr>
        <p:spPr>
          <a:xfrm rot="5400000">
            <a:off x="6608304" y="3173105"/>
            <a:ext cx="195285" cy="2451420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Соединитель: уступ 66">
            <a:extLst>
              <a:ext uri="{FF2B5EF4-FFF2-40B4-BE49-F238E27FC236}">
                <a16:creationId xmlns:a16="http://schemas.microsoft.com/office/drawing/2014/main" id="{B9536838-11DD-4C5E-A8F4-A0BD5A629C34}"/>
              </a:ext>
            </a:extLst>
          </p:cNvPr>
          <p:cNvCxnSpPr>
            <a:cxnSpLocks/>
            <a:stCxn id="69" idx="2"/>
            <a:endCxn id="50" idx="0"/>
          </p:cNvCxnSpPr>
          <p:nvPr/>
        </p:nvCxnSpPr>
        <p:spPr>
          <a:xfrm rot="16200000" flipH="1">
            <a:off x="9058906" y="3173923"/>
            <a:ext cx="191863" cy="2446362"/>
          </a:xfrm>
          <a:prstGeom prst="bentConnector3">
            <a:avLst>
              <a:gd name="adj1" fmla="val 50000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Соединитель: уступ 67">
            <a:extLst>
              <a:ext uri="{FF2B5EF4-FFF2-40B4-BE49-F238E27FC236}">
                <a16:creationId xmlns:a16="http://schemas.microsoft.com/office/drawing/2014/main" id="{68D4C1A8-D674-4D46-9EF4-2666B063F434}"/>
              </a:ext>
            </a:extLst>
          </p:cNvPr>
          <p:cNvCxnSpPr>
            <a:cxnSpLocks/>
            <a:stCxn id="47" idx="2"/>
            <a:endCxn id="29" idx="3"/>
          </p:cNvCxnSpPr>
          <p:nvPr/>
        </p:nvCxnSpPr>
        <p:spPr>
          <a:xfrm rot="5400000" flipH="1">
            <a:off x="4212577" y="2779778"/>
            <a:ext cx="246974" cy="1695692"/>
          </a:xfrm>
          <a:prstGeom prst="bentConnector4">
            <a:avLst>
              <a:gd name="adj1" fmla="val -92560"/>
              <a:gd name="adj2" fmla="val 65505"/>
            </a:avLst>
          </a:prstGeom>
          <a:ln w="12700"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Правая фигурная скобка 72">
            <a:extLst>
              <a:ext uri="{FF2B5EF4-FFF2-40B4-BE49-F238E27FC236}">
                <a16:creationId xmlns:a16="http://schemas.microsoft.com/office/drawing/2014/main" id="{F2998399-F210-416D-ACCF-1E7AAD48F6AF}"/>
              </a:ext>
            </a:extLst>
          </p:cNvPr>
          <p:cNvSpPr/>
          <p:nvPr/>
        </p:nvSpPr>
        <p:spPr>
          <a:xfrm>
            <a:off x="3632217" y="1716182"/>
            <a:ext cx="328620" cy="4519100"/>
          </a:xfrm>
          <a:prstGeom prst="rightBrace">
            <a:avLst>
              <a:gd name="adj1" fmla="val 51000"/>
              <a:gd name="adj2" fmla="val 50000"/>
            </a:avLst>
          </a:prstGeom>
          <a:ln w="34925">
            <a:solidFill>
              <a:srgbClr val="2B7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>
              <a:latin typeface="Montserrat" pitchFamily="2" charset="-52"/>
            </a:endParaRPr>
          </a:p>
        </p:txBody>
      </p:sp>
      <p:grpSp>
        <p:nvGrpSpPr>
          <p:cNvPr id="74" name="Группа 73">
            <a:extLst>
              <a:ext uri="{FF2B5EF4-FFF2-40B4-BE49-F238E27FC236}">
                <a16:creationId xmlns:a16="http://schemas.microsoft.com/office/drawing/2014/main" id="{A568B484-0FA8-479C-8338-B60F413E4389}"/>
              </a:ext>
            </a:extLst>
          </p:cNvPr>
          <p:cNvGrpSpPr/>
          <p:nvPr/>
        </p:nvGrpSpPr>
        <p:grpSpPr>
          <a:xfrm>
            <a:off x="9141406" y="3218258"/>
            <a:ext cx="917172" cy="187356"/>
            <a:chOff x="37304235" y="3422838"/>
            <a:chExt cx="505681" cy="464949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C7C46C31-E4F0-4826-8354-86FB8663A0E0}"/>
                </a:ext>
              </a:extLst>
            </p:cNvPr>
            <p:cNvGrpSpPr/>
            <p:nvPr/>
          </p:nvGrpSpPr>
          <p:grpSpPr>
            <a:xfrm>
              <a:off x="37304235" y="3422838"/>
              <a:ext cx="505681" cy="257240"/>
              <a:chOff x="37304235" y="3422838"/>
              <a:chExt cx="505681" cy="257240"/>
            </a:xfrm>
          </p:grpSpPr>
          <p:cxnSp>
            <p:nvCxnSpPr>
              <p:cNvPr id="77" name="Прямая соединительная линия 76">
                <a:extLst>
                  <a:ext uri="{FF2B5EF4-FFF2-40B4-BE49-F238E27FC236}">
                    <a16:creationId xmlns:a16="http://schemas.microsoft.com/office/drawing/2014/main" id="{387DE16C-D914-4CFB-A181-B0C57C2CE094}"/>
                  </a:ext>
                </a:extLst>
              </p:cNvPr>
              <p:cNvCxnSpPr/>
              <p:nvPr/>
            </p:nvCxnSpPr>
            <p:spPr>
              <a:xfrm>
                <a:off x="37304235" y="3422838"/>
                <a:ext cx="0" cy="257240"/>
              </a:xfrm>
              <a:prstGeom prst="line">
                <a:avLst/>
              </a:prstGeom>
              <a:ln w="12700">
                <a:solidFill>
                  <a:srgbClr val="3085F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>
                <a:extLst>
                  <a:ext uri="{FF2B5EF4-FFF2-40B4-BE49-F238E27FC236}">
                    <a16:creationId xmlns:a16="http://schemas.microsoft.com/office/drawing/2014/main" id="{4904BE64-C08E-4874-97CF-111582892C30}"/>
                  </a:ext>
                </a:extLst>
              </p:cNvPr>
              <p:cNvCxnSpPr/>
              <p:nvPr/>
            </p:nvCxnSpPr>
            <p:spPr>
              <a:xfrm>
                <a:off x="37304235" y="3680078"/>
                <a:ext cx="505681" cy="0"/>
              </a:xfrm>
              <a:prstGeom prst="line">
                <a:avLst/>
              </a:prstGeom>
              <a:ln w="12700">
                <a:solidFill>
                  <a:srgbClr val="3085F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Прямая со стрелкой 75">
              <a:extLst>
                <a:ext uri="{FF2B5EF4-FFF2-40B4-BE49-F238E27FC236}">
                  <a16:creationId xmlns:a16="http://schemas.microsoft.com/office/drawing/2014/main" id="{64125113-E8C4-46C6-AB43-E7D69EA6C5A6}"/>
                </a:ext>
              </a:extLst>
            </p:cNvPr>
            <p:cNvCxnSpPr>
              <a:cxnSpLocks/>
            </p:cNvCxnSpPr>
            <p:nvPr/>
          </p:nvCxnSpPr>
          <p:spPr>
            <a:xfrm>
              <a:off x="37809916" y="3680078"/>
              <a:ext cx="0" cy="207709"/>
            </a:xfrm>
            <a:prstGeom prst="straightConnector1">
              <a:avLst/>
            </a:prstGeom>
            <a:ln w="12700">
              <a:solidFill>
                <a:srgbClr val="3085F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Группа 78">
            <a:extLst>
              <a:ext uri="{FF2B5EF4-FFF2-40B4-BE49-F238E27FC236}">
                <a16:creationId xmlns:a16="http://schemas.microsoft.com/office/drawing/2014/main" id="{FAF71804-9571-4A3F-89C4-635389871CDC}"/>
              </a:ext>
            </a:extLst>
          </p:cNvPr>
          <p:cNvGrpSpPr/>
          <p:nvPr/>
        </p:nvGrpSpPr>
        <p:grpSpPr>
          <a:xfrm flipH="1">
            <a:off x="10337016" y="3218952"/>
            <a:ext cx="773031" cy="186891"/>
            <a:chOff x="37304235" y="3422838"/>
            <a:chExt cx="505681" cy="464949"/>
          </a:xfrm>
        </p:grpSpPr>
        <p:grpSp>
          <p:nvGrpSpPr>
            <p:cNvPr id="80" name="Группа 79">
              <a:extLst>
                <a:ext uri="{FF2B5EF4-FFF2-40B4-BE49-F238E27FC236}">
                  <a16:creationId xmlns:a16="http://schemas.microsoft.com/office/drawing/2014/main" id="{3DF055A3-B969-494C-B6C0-B555F3AD1FBA}"/>
                </a:ext>
              </a:extLst>
            </p:cNvPr>
            <p:cNvGrpSpPr/>
            <p:nvPr/>
          </p:nvGrpSpPr>
          <p:grpSpPr>
            <a:xfrm>
              <a:off x="37304235" y="3422838"/>
              <a:ext cx="505681" cy="257240"/>
              <a:chOff x="37304235" y="3422838"/>
              <a:chExt cx="505681" cy="257240"/>
            </a:xfrm>
          </p:grpSpPr>
          <p:cxnSp>
            <p:nvCxnSpPr>
              <p:cNvPr id="82" name="Прямая соединительная линия 81">
                <a:extLst>
                  <a:ext uri="{FF2B5EF4-FFF2-40B4-BE49-F238E27FC236}">
                    <a16:creationId xmlns:a16="http://schemas.microsoft.com/office/drawing/2014/main" id="{FA4A138B-9C61-4998-BC29-C06FB1518DE5}"/>
                  </a:ext>
                </a:extLst>
              </p:cNvPr>
              <p:cNvCxnSpPr/>
              <p:nvPr/>
            </p:nvCxnSpPr>
            <p:spPr>
              <a:xfrm>
                <a:off x="37304235" y="3422838"/>
                <a:ext cx="0" cy="257240"/>
              </a:xfrm>
              <a:prstGeom prst="line">
                <a:avLst/>
              </a:prstGeom>
              <a:ln w="12700">
                <a:solidFill>
                  <a:srgbClr val="3085F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Прямая соединительная линия 82">
                <a:extLst>
                  <a:ext uri="{FF2B5EF4-FFF2-40B4-BE49-F238E27FC236}">
                    <a16:creationId xmlns:a16="http://schemas.microsoft.com/office/drawing/2014/main" id="{A660AB00-3FC5-406F-9573-193C63603FE4}"/>
                  </a:ext>
                </a:extLst>
              </p:cNvPr>
              <p:cNvCxnSpPr/>
              <p:nvPr/>
            </p:nvCxnSpPr>
            <p:spPr>
              <a:xfrm>
                <a:off x="37304235" y="3680078"/>
                <a:ext cx="505681" cy="0"/>
              </a:xfrm>
              <a:prstGeom prst="line">
                <a:avLst/>
              </a:prstGeom>
              <a:ln w="12700">
                <a:solidFill>
                  <a:srgbClr val="3085F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Прямая со стрелкой 80">
              <a:extLst>
                <a:ext uri="{FF2B5EF4-FFF2-40B4-BE49-F238E27FC236}">
                  <a16:creationId xmlns:a16="http://schemas.microsoft.com/office/drawing/2014/main" id="{702F5744-5CF1-4130-AD37-187B2E23EDD7}"/>
                </a:ext>
              </a:extLst>
            </p:cNvPr>
            <p:cNvCxnSpPr>
              <a:cxnSpLocks/>
            </p:cNvCxnSpPr>
            <p:nvPr/>
          </p:nvCxnSpPr>
          <p:spPr>
            <a:xfrm>
              <a:off x="37809916" y="3680078"/>
              <a:ext cx="0" cy="207709"/>
            </a:xfrm>
            <a:prstGeom prst="straightConnector1">
              <a:avLst/>
            </a:prstGeom>
            <a:ln w="12700">
              <a:solidFill>
                <a:srgbClr val="3085F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Прямоугольник: скругленные углы 79">
            <a:extLst>
              <a:ext uri="{FF2B5EF4-FFF2-40B4-BE49-F238E27FC236}">
                <a16:creationId xmlns:a16="http://schemas.microsoft.com/office/drawing/2014/main" id="{A2E5CFCB-2FBE-4AEA-8A2C-38641ABA3D6C}"/>
              </a:ext>
            </a:extLst>
          </p:cNvPr>
          <p:cNvSpPr/>
          <p:nvPr/>
        </p:nvSpPr>
        <p:spPr>
          <a:xfrm>
            <a:off x="5115060" y="5828070"/>
            <a:ext cx="1502228" cy="27418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31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33" dirty="0">
                <a:solidFill>
                  <a:schemeClr val="tx1"/>
                </a:solidFill>
                <a:latin typeface="Montserrat" pitchFamily="2" charset="-52"/>
                <a:cs typeface="Arial" panose="020B0604020202020204" pitchFamily="34" charset="0"/>
              </a:rPr>
              <a:t>Гармонизация классификаторов</a:t>
            </a:r>
          </a:p>
        </p:txBody>
      </p:sp>
      <p:cxnSp>
        <p:nvCxnSpPr>
          <p:cNvPr id="85" name="Прямая со стрелкой 84">
            <a:extLst>
              <a:ext uri="{FF2B5EF4-FFF2-40B4-BE49-F238E27FC236}">
                <a16:creationId xmlns:a16="http://schemas.microsoft.com/office/drawing/2014/main" id="{6DA11A40-1245-4C5A-A4DC-F75B028770EB}"/>
              </a:ext>
            </a:extLst>
          </p:cNvPr>
          <p:cNvCxnSpPr>
            <a:cxnSpLocks/>
            <a:stCxn id="54" idx="3"/>
            <a:endCxn id="55" idx="1"/>
          </p:cNvCxnSpPr>
          <p:nvPr/>
        </p:nvCxnSpPr>
        <p:spPr>
          <a:xfrm>
            <a:off x="5273097" y="5658039"/>
            <a:ext cx="1082765" cy="0"/>
          </a:xfrm>
          <a:prstGeom prst="straightConnector1">
            <a:avLst/>
          </a:prstGeom>
          <a:ln>
            <a:solidFill>
              <a:srgbClr val="3085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Прямоугольник: скругленные углы 2">
            <a:extLst>
              <a:ext uri="{FF2B5EF4-FFF2-40B4-BE49-F238E27FC236}">
                <a16:creationId xmlns:a16="http://schemas.microsoft.com/office/drawing/2014/main" id="{5BD3B5CC-660B-4518-8B97-43F74C668ED5}"/>
              </a:ext>
            </a:extLst>
          </p:cNvPr>
          <p:cNvSpPr/>
          <p:nvPr/>
        </p:nvSpPr>
        <p:spPr>
          <a:xfrm>
            <a:off x="800368" y="1157070"/>
            <a:ext cx="2782477" cy="355287"/>
          </a:xfrm>
          <a:prstGeom prst="roundRect">
            <a:avLst/>
          </a:prstGeom>
          <a:solidFill>
            <a:srgbClr val="2B73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Участники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733A9B9-7BD1-8FA6-F237-49182F9D98C3}"/>
              </a:ext>
            </a:extLst>
          </p:cNvPr>
          <p:cNvGrpSpPr/>
          <p:nvPr/>
        </p:nvGrpSpPr>
        <p:grpSpPr>
          <a:xfrm>
            <a:off x="187092" y="274459"/>
            <a:ext cx="1489305" cy="511975"/>
            <a:chOff x="10379231" y="529382"/>
            <a:chExt cx="1489305" cy="51197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DB9ED75-DA73-B497-D7D2-997CD36822C9}"/>
                </a:ext>
              </a:extLst>
            </p:cNvPr>
            <p:cNvSpPr txBox="1"/>
            <p:nvPr/>
          </p:nvSpPr>
          <p:spPr>
            <a:xfrm>
              <a:off x="11044271" y="642278"/>
              <a:ext cx="8242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1" dirty="0">
                  <a:solidFill>
                    <a:schemeClr val="accent3">
                      <a:lumMod val="75000"/>
                    </a:schemeClr>
                  </a:solidFill>
                </a:rPr>
                <a:t>ВНИИ ТРУДА</a:t>
              </a:r>
            </a:p>
            <a:p>
              <a:r>
                <a:rPr lang="ru-RU" sz="600" b="1" dirty="0">
                  <a:solidFill>
                    <a:schemeClr val="accent3">
                      <a:lumMod val="75000"/>
                    </a:schemeClr>
                  </a:solidFill>
                </a:rPr>
                <a:t>МИНТРУДА РОССИИ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64FE361A-D480-A33D-69EB-E61BF7CA2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9231" y="529382"/>
              <a:ext cx="665040" cy="511975"/>
            </a:xfrm>
            <a:prstGeom prst="rect">
              <a:avLst/>
            </a:prstGeom>
          </p:spPr>
        </p:pic>
      </p:grpSp>
      <p:sp>
        <p:nvSpPr>
          <p:cNvPr id="6" name="Номер слайда 7">
            <a:extLst>
              <a:ext uri="{FF2B5EF4-FFF2-40B4-BE49-F238E27FC236}">
                <a16:creationId xmlns:a16="http://schemas.microsoft.com/office/drawing/2014/main" id="{2FD997E9-85CE-FEBD-C7DC-39DAE56AE81E}"/>
              </a:ext>
            </a:extLst>
          </p:cNvPr>
          <p:cNvSpPr txBox="1">
            <a:spLocks/>
          </p:cNvSpPr>
          <p:nvPr/>
        </p:nvSpPr>
        <p:spPr>
          <a:xfrm>
            <a:off x="11417300" y="292100"/>
            <a:ext cx="48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91C4F1"/>
                </a:solidFill>
                <a:latin typeface="Montserrat" panose="00000500000000000000" pitchFamily="2" charset="-5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3C6CC8-CBFC-4ACA-BDAF-8EC481AC484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58" name="Заголовок 1">
            <a:extLst>
              <a:ext uri="{FF2B5EF4-FFF2-40B4-BE49-F238E27FC236}">
                <a16:creationId xmlns:a16="http://schemas.microsoft.com/office/drawing/2014/main" id="{17E770D8-B80B-3199-A5AD-A4CFA0DD3A57}"/>
              </a:ext>
            </a:extLst>
          </p:cNvPr>
          <p:cNvSpPr txBox="1">
            <a:spLocks/>
          </p:cNvSpPr>
          <p:nvPr/>
        </p:nvSpPr>
        <p:spPr>
          <a:xfrm>
            <a:off x="1705603" y="291516"/>
            <a:ext cx="9969501" cy="5349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rgbClr val="002C50"/>
                </a:solidFill>
                <a:latin typeface="Montserrat" panose="00000500000000000000" pitchFamily="2" charset="-52"/>
              </a:rPr>
              <a:t>УЧАСТНИКИ И ЗАДАЧИ ПРОГНОЗА</a:t>
            </a:r>
            <a:endParaRPr lang="ru-RU" sz="2800" dirty="0">
              <a:solidFill>
                <a:srgbClr val="002C5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8872243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Пользовательские 2">
    <a:dk1>
      <a:srgbClr val="000000"/>
    </a:dk1>
    <a:lt1>
      <a:srgbClr val="FFFFFF"/>
    </a:lt1>
    <a:dk2>
      <a:srgbClr val="005AA3"/>
    </a:dk2>
    <a:lt2>
      <a:srgbClr val="E7E6E6"/>
    </a:lt2>
    <a:accent1>
      <a:srgbClr val="005AA3"/>
    </a:accent1>
    <a:accent2>
      <a:srgbClr val="A14DA0"/>
    </a:accent2>
    <a:accent3>
      <a:srgbClr val="91C4F2"/>
    </a:accent3>
    <a:accent4>
      <a:srgbClr val="92D050"/>
    </a:accent4>
    <a:accent5>
      <a:srgbClr val="82A7A6"/>
    </a:accent5>
    <a:accent6>
      <a:srgbClr val="555942"/>
    </a:accent6>
    <a:hlink>
      <a:srgbClr val="005AA3"/>
    </a:hlink>
    <a:folHlink>
      <a:srgbClr val="A14DA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Стандартная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3919</Words>
  <Application>Microsoft Office PowerPoint</Application>
  <PresentationFormat>Широкоэкранный</PresentationFormat>
  <Paragraphs>1190</Paragraphs>
  <Slides>25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40" baseType="lpstr">
      <vt:lpstr>Aptos</vt:lpstr>
      <vt:lpstr>Aptos Display</vt:lpstr>
      <vt:lpstr>Arial</vt:lpstr>
      <vt:lpstr>Calibri</vt:lpstr>
      <vt:lpstr>Calibri Light</vt:lpstr>
      <vt:lpstr>Cambria Math</vt:lpstr>
      <vt:lpstr>Century Gothic</vt:lpstr>
      <vt:lpstr>Georgia</vt:lpstr>
      <vt:lpstr>Montserrat</vt:lpstr>
      <vt:lpstr>Montserrat Bold</vt:lpstr>
      <vt:lpstr>Montserrat ExtraBold</vt:lpstr>
      <vt:lpstr>Montserrat ExtraLight</vt:lpstr>
      <vt:lpstr>Montserrat Medium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Aleksandr Safonov</dc:creator>
  <cp:lastModifiedBy>Анна Антоновна Башарина</cp:lastModifiedBy>
  <cp:revision>93</cp:revision>
  <dcterms:created xsi:type="dcterms:W3CDTF">2025-07-08T16:34:56Z</dcterms:created>
  <dcterms:modified xsi:type="dcterms:W3CDTF">2025-09-16T13:21:37Z</dcterms:modified>
</cp:coreProperties>
</file>