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10"/>
  </p:notesMasterIdLst>
  <p:sldIdLst>
    <p:sldId id="270" r:id="rId2"/>
    <p:sldId id="305" r:id="rId3"/>
    <p:sldId id="310" r:id="rId4"/>
    <p:sldId id="308" r:id="rId5"/>
    <p:sldId id="311" r:id="rId6"/>
    <p:sldId id="256" r:id="rId7"/>
    <p:sldId id="258" r:id="rId8"/>
    <p:sldId id="31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авловская Анна Сергеевна" initials="ПАС" lastIdx="1" clrIdx="0">
    <p:extLst>
      <p:ext uri="{19B8F6BF-5375-455C-9EA6-DF929625EA0E}">
        <p15:presenceInfo xmlns:p15="http://schemas.microsoft.com/office/powerpoint/2012/main" xmlns="" userId="S-1-5-21-1890287030-1361912493-317608582-96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22"/>
    <a:srgbClr val="FF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7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9B93E-F821-42A3-A7F3-D01362EDCAC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0FEE3-8652-4925-86BD-3AA67EC8C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98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0FEE3-8652-4925-86BD-3AA67EC8C53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31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617F51-8C83-2532-BE5E-4170E1093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6227730-0DAE-FAA5-0CCC-A56AD70C5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C40984-ECC7-CA0C-BF19-82BF75ED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6185956-1AE2-0638-677E-82A0E18B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104D9F-F376-6529-D522-332709B1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5D2958-E220-4B11-9332-F22B39E2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4A0BD7D-DD9A-C35A-D0A8-49E71BC8E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9BEA992-DC5F-6413-3F09-FEF93AD0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F7C2EB-1B31-D98C-21E7-63290E998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DF8D78-C87F-5CE7-D769-E6CF0488E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7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174A90-4795-E004-2B10-8D65A91221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24CF742-BC6A-CE51-6B00-F1CB34D95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A7DA5C-9CB6-4E7A-9F47-C4F359B60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C37A27E-FEB5-6068-8A53-89BD1589C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DFDF69-6999-54C3-ABCA-68CD66A6C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2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95E572-AEE6-137E-D3B9-BC24C06B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7ECA6B-CA19-FB60-9ADB-A1DB17996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16CC04-3BB7-FC9D-6259-BE26D3442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90C54C-BF32-BE0A-95B0-B360E97E0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3AE31F-FB9E-D194-022F-140F26D5D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90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8EF853-49C9-8ED9-F0BE-8C3242EF1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29DF824-8F23-47DE-6149-2B5B76B97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9969D1-4D25-203A-1FA1-1E93BAA3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0DE885B-5B58-DED9-FD3C-7AC41FA3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F8C7038-2C25-111E-E354-3047BDBD2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79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8AC428-73C1-B071-2A8B-CB0E58E8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DCE26E-9242-AA6C-9AD6-3795D9E39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431BC75-3D48-76FF-AF98-B3A3F4CB4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572521B-CF46-B815-F1B5-4C1E82911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50F9E52-3A4B-B6B0-4697-20253787B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412E0E0-7475-3E9B-E393-A03532136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61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567D8D-09BC-5E98-0862-64F2B4479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7D6E0C-A12D-DABA-ADE1-F0BE85886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BAFC61A-AC13-41E3-BC1A-EE0CD4CCA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B74A3AF-1F94-C530-7619-BEEB7210D1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E8C99E9-3F61-342F-6F53-380C57F61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6EB3B04-42E2-F9B0-FB69-58A64201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AF1A502-D458-8287-8B14-76423E661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E338F3-6C5F-62BE-3104-219BFC240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80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27BAA9-6ABD-D96C-D934-755AF393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D5B35CA-E3F6-B6EA-83EB-8490C979B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F70E7F0-6703-A338-28D3-6F2DE63F1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4A79AB5-250B-0967-088A-27CC9515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ECAC617-81B5-927D-4EE1-909AB0A9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93E1CE4-F0DA-81A4-86E5-3FCBD85D4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9124D91-74E8-F20F-2011-B6FCD89E6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39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A9CFA7-CCD7-4AD2-DFAF-4895A56F7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41F6E2-9106-5E0E-B0CD-A84954912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541D15-201C-A0DA-EEE2-3B00CFEE8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D04A37-D230-3187-9D8A-4C4F16A8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29C3D03-ABBD-06E4-A816-8B81A309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2B1F0A5-BD1B-AD35-0BA1-29888A559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81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6CD636-4149-8C99-152F-9DC5ABA62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746E3EB-1D4A-ACE4-91E5-6AB0D76A63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30C18A7-ECF6-3872-E897-D093B3D80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26A732D-3160-E507-F8BD-F189C4274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E7E0A37-321D-9E25-0926-EB583977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14E1DA-235B-3D83-73DB-F2A5CEB47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31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D6C3DC-82C5-81A8-7923-0B6B750A5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BA1E39F-0237-4E8D-FD86-6A8931B65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547AD5-EDA3-60E5-3F7F-D21E80B46A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EACF6-3B06-41EE-BABE-915EB13731B1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4EFF8C-1158-56A7-84A2-58A05E397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90FE20-0313-ACB6-D0E9-20F101E29E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E9D02-365E-4977-8F01-75607FC36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12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2639618" y="732369"/>
            <a:ext cx="7549311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67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труда и социальной защиты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67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Республики Беларусь</a:t>
            </a:r>
          </a:p>
        </p:txBody>
      </p:sp>
      <p:pic>
        <p:nvPicPr>
          <p:cNvPr id="1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36553"/>
            <a:ext cx="1571271" cy="17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595042" y="2276872"/>
            <a:ext cx="9493519" cy="2304256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Нормирование труда </a:t>
            </a:r>
          </a:p>
          <a:p>
            <a:r>
              <a:rPr lang="ru-RU" sz="28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отраслях </a:t>
            </a:r>
            <a:r>
              <a:rPr lang="ru-RU" sz="28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экономики и организациях 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3407711" y="6023252"/>
            <a:ext cx="4381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2025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783172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51584" y="1124745"/>
            <a:ext cx="9121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- составная часть системы управления трудовыми ресурсами, включающая в себя комплекс институтов и механизмов по управлению процессами нормирования труда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46068" y="202446"/>
            <a:ext cx="547053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ctr">
              <a:defRPr sz="2400" b="1" cap="all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Система нормирования труда  (НТ)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1371" y="2411926"/>
            <a:ext cx="11233248" cy="376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системе нормирования труда в Республике Беларусь можно выделить следующие основные элементы:</a:t>
            </a:r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b="1" dirty="0" smtClean="0"/>
              <a:t>координирующие органы </a:t>
            </a:r>
            <a:r>
              <a:rPr lang="ru-RU" dirty="0" smtClean="0"/>
              <a:t>(</a:t>
            </a:r>
            <a:r>
              <a:rPr lang="ru-RU" dirty="0"/>
              <a:t>отраслевые министерства, концерны, исполкомы, в </a:t>
            </a:r>
            <a:r>
              <a:rPr lang="ru-RU" dirty="0" smtClean="0"/>
              <a:t>подчинении </a:t>
            </a:r>
            <a:r>
              <a:rPr lang="ru-RU" dirty="0"/>
              <a:t>которых находятся крупные и средние организации</a:t>
            </a:r>
            <a:r>
              <a:rPr lang="ru-RU" dirty="0" smtClean="0"/>
              <a:t>);</a:t>
            </a:r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b="1" dirty="0" smtClean="0"/>
              <a:t>организации</a:t>
            </a:r>
            <a:r>
              <a:rPr lang="ru-RU" dirty="0"/>
              <a:t>, </a:t>
            </a:r>
            <a:r>
              <a:rPr lang="ru-RU" b="1" dirty="0"/>
              <a:t>выполняющие разработку межотраслевых, отраслевых, местных норм труда </a:t>
            </a:r>
            <a:r>
              <a:rPr lang="ru-RU" dirty="0"/>
              <a:t>(научные организации, центры, структурные подразделения организаций</a:t>
            </a:r>
            <a:r>
              <a:rPr lang="ru-RU" dirty="0" smtClean="0"/>
              <a:t>);</a:t>
            </a:r>
            <a:endParaRPr lang="ru-RU" dirty="0"/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b="1" dirty="0" smtClean="0"/>
              <a:t>отраслевые (региональные) программы </a:t>
            </a:r>
            <a:r>
              <a:rPr lang="ru-RU" dirty="0" smtClean="0"/>
              <a:t>по разработке новых и совершенствованию действующих нормативных материалов для НТ;</a:t>
            </a:r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b="1" dirty="0" smtClean="0"/>
              <a:t>нормативные </a:t>
            </a:r>
            <a:r>
              <a:rPr lang="ru-RU" b="1" dirty="0"/>
              <a:t>документы </a:t>
            </a:r>
            <a:r>
              <a:rPr lang="ru-RU" dirty="0"/>
              <a:t>– методические рекомендации, положения, определяющие порядок осуществления работ по НТ в республике, регионе, виде экономической деятельности, организации;</a:t>
            </a:r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b="1" dirty="0"/>
              <a:t>Республиканский банк норм труда</a:t>
            </a:r>
            <a:r>
              <a:rPr lang="ru-RU" dirty="0"/>
              <a:t>, сформированный из межотраслевых, отраслевых, местных норм труда;</a:t>
            </a:r>
          </a:p>
          <a:p>
            <a:pPr marL="457189" indent="-457189" algn="just">
              <a:lnSpc>
                <a:spcPts val="2400"/>
              </a:lnSpc>
              <a:buFont typeface="Symbol"/>
              <a:buChar char=""/>
              <a:tabLst>
                <a:tab pos="840719" algn="l"/>
              </a:tabLst>
            </a:pPr>
            <a:r>
              <a:rPr lang="ru-RU" sz="1800" b="1" dirty="0"/>
              <a:t>межотраслевые, отраслевые, местные </a:t>
            </a:r>
            <a:r>
              <a:rPr lang="ru-RU" sz="1800" dirty="0"/>
              <a:t>нормативные </a:t>
            </a:r>
            <a:r>
              <a:rPr lang="ru-RU" sz="1800" b="1" dirty="0"/>
              <a:t>материалы для НТ.</a:t>
            </a:r>
            <a:endParaRPr lang="ru-RU" b="1" dirty="0"/>
          </a:p>
        </p:txBody>
      </p:sp>
      <p:sp>
        <p:nvSpPr>
          <p:cNvPr id="9" name="AutoShape 2" descr="Методы нормирования труда рабочих - Формула труда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 dirty="0"/>
          </a:p>
        </p:txBody>
      </p:sp>
      <p:sp>
        <p:nvSpPr>
          <p:cNvPr id="10" name="AutoShape 4" descr="Методы нормирования труда рабочих - Формула труда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 dirty="0"/>
          </a:p>
        </p:txBody>
      </p:sp>
      <p:sp>
        <p:nvSpPr>
          <p:cNvPr id="11" name="AutoShape 6" descr="Методы нормирования труда рабочих - Формула труда"/>
          <p:cNvSpPr>
            <a:spLocks noChangeAspect="1" noChangeArrowheads="1"/>
          </p:cNvSpPr>
          <p:nvPr/>
        </p:nvSpPr>
        <p:spPr bwMode="auto">
          <a:xfrm>
            <a:off x="613833" y="2137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62" y="836713"/>
            <a:ext cx="1508191" cy="150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515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76427A3-96EB-1106-F737-E792445DA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E2F6E11-DBC5-DC28-90F1-035D2BD30891}"/>
              </a:ext>
            </a:extLst>
          </p:cNvPr>
          <p:cNvSpPr/>
          <p:nvPr/>
        </p:nvSpPr>
        <p:spPr>
          <a:xfrm>
            <a:off x="623392" y="143786"/>
            <a:ext cx="9365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работ по нормированию труда В республике</a:t>
            </a:r>
            <a:endParaRPr lang="ru-RU" sz="24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E644706-A7A4-FCD6-82C9-C767C7C1FF3D}"/>
              </a:ext>
            </a:extLst>
          </p:cNvPr>
          <p:cNvSpPr/>
          <p:nvPr/>
        </p:nvSpPr>
        <p:spPr>
          <a:xfrm>
            <a:off x="623392" y="634047"/>
            <a:ext cx="11137237" cy="913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33" b="1" dirty="0">
                <a:solidFill>
                  <a:schemeClr val="accent1">
                    <a:lumMod val="50000"/>
                  </a:schemeClr>
                </a:solidFill>
              </a:rPr>
              <a:t>По республике координацию работ по НТ осуществляет МИНРУДА И СОЦЗАЩИТЫ </a:t>
            </a:r>
          </a:p>
          <a:p>
            <a:pPr algn="just"/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(подпункт 6.10 пункта 6 Положения о Министерстве труда и социальной защиты Республики Беларусь, утвержденного постановлением Совета Министров Республики Беларусь от 31 октября 2001 г. № 1589).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BEA24BA-E815-B5E5-4A55-F5271A666848}"/>
              </a:ext>
            </a:extLst>
          </p:cNvPr>
          <p:cNvSpPr/>
          <p:nvPr/>
        </p:nvSpPr>
        <p:spPr>
          <a:xfrm>
            <a:off x="3936864" y="1556886"/>
            <a:ext cx="388961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МИНТРУДА И СОЦЗАЩИТЫ</a:t>
            </a:r>
            <a:endParaRPr lang="ru-RU" sz="2400" dirty="0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C23B207C-BF76-267A-4747-FFFAA5334E7A}"/>
              </a:ext>
            </a:extLst>
          </p:cNvPr>
          <p:cNvCxnSpPr>
            <a:cxnSpLocks/>
          </p:cNvCxnSpPr>
          <p:nvPr/>
        </p:nvCxnSpPr>
        <p:spPr>
          <a:xfrm>
            <a:off x="1671484" y="2169298"/>
            <a:ext cx="84852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EC5AFD9-9C77-8F9D-A9E0-A7FD506C8850}"/>
              </a:ext>
            </a:extLst>
          </p:cNvPr>
          <p:cNvSpPr/>
          <p:nvPr/>
        </p:nvSpPr>
        <p:spPr>
          <a:xfrm>
            <a:off x="481782" y="3138805"/>
            <a:ext cx="2841522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Рекомендации по нормированию труда в организациях </a:t>
            </a:r>
          </a:p>
          <a:p>
            <a:r>
              <a:rPr lang="ru-RU" sz="1400" i="1" dirty="0"/>
              <a:t>(приказ Минтруда и соцзащиты от 30.12.2022 № 123) -</a:t>
            </a:r>
            <a:r>
              <a:rPr lang="ru-RU" sz="1400" i="1" dirty="0">
                <a:solidFill>
                  <a:srgbClr val="FF0000"/>
                </a:solidFill>
              </a:rPr>
              <a:t>актуальны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370946C-E653-9405-D951-81A71F01B8B4}"/>
              </a:ext>
            </a:extLst>
          </p:cNvPr>
          <p:cNvSpPr/>
          <p:nvPr/>
        </p:nvSpPr>
        <p:spPr>
          <a:xfrm>
            <a:off x="481781" y="4163298"/>
            <a:ext cx="2841522" cy="116955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Рекомендации по нормированию труда рабочих</a:t>
            </a:r>
          </a:p>
          <a:p>
            <a:r>
              <a:rPr lang="ru-RU" sz="1400" i="1" dirty="0"/>
              <a:t>(постановление Минтруда и соцзащиты от 26.11.2004 № 134) </a:t>
            </a:r>
            <a:r>
              <a:rPr lang="ru-RU" sz="1400" i="1" dirty="0">
                <a:solidFill>
                  <a:srgbClr val="FF0000"/>
                </a:solidFill>
              </a:rPr>
              <a:t>– ведется актуализация в </a:t>
            </a:r>
            <a:r>
              <a:rPr lang="ru-RU" sz="1400" i="1" dirty="0" smtClean="0">
                <a:solidFill>
                  <a:srgbClr val="FF0000"/>
                </a:solidFill>
              </a:rPr>
              <a:t>2025 </a:t>
            </a:r>
            <a:r>
              <a:rPr lang="ru-RU" sz="1400" i="1" dirty="0">
                <a:solidFill>
                  <a:srgbClr val="FF0000"/>
                </a:solidFill>
              </a:rPr>
              <a:t>г.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DC018A57-FDBE-FF30-5152-4A17F2B34F6F}"/>
              </a:ext>
            </a:extLst>
          </p:cNvPr>
          <p:cNvSpPr/>
          <p:nvPr/>
        </p:nvSpPr>
        <p:spPr>
          <a:xfrm>
            <a:off x="251017" y="2331040"/>
            <a:ext cx="307228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Методические материалы по НТ</a:t>
            </a:r>
            <a:endParaRPr lang="ru-RU" sz="200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0E82BDA5-2E17-0F4B-CE6C-E122AB030FFA}"/>
              </a:ext>
            </a:extLst>
          </p:cNvPr>
          <p:cNvSpPr/>
          <p:nvPr/>
        </p:nvSpPr>
        <p:spPr>
          <a:xfrm>
            <a:off x="481780" y="5394266"/>
            <a:ext cx="2841522" cy="116955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Рекомендации по установлению нормированных заданий </a:t>
            </a:r>
            <a:r>
              <a:rPr lang="ru-RU" sz="1400" i="1" dirty="0"/>
              <a:t>(постановление Минтруда и соцзащиты от </a:t>
            </a:r>
            <a:r>
              <a:rPr lang="ru-RU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28.04.2010 № 61</a:t>
            </a:r>
            <a:r>
              <a:rPr lang="ru-RU" sz="1400" i="1" dirty="0"/>
              <a:t>)</a:t>
            </a:r>
            <a:r>
              <a:rPr lang="ru-RU" sz="1400" i="1" dirty="0">
                <a:solidFill>
                  <a:srgbClr val="FF0000"/>
                </a:solidFill>
              </a:rPr>
              <a:t> </a:t>
            </a:r>
          </a:p>
          <a:p>
            <a:r>
              <a:rPr lang="ru-RU" sz="1400" i="1" dirty="0">
                <a:solidFill>
                  <a:srgbClr val="FF0000"/>
                </a:solidFill>
              </a:rPr>
              <a:t>– ведется актуализация в </a:t>
            </a:r>
            <a:r>
              <a:rPr lang="ru-RU" sz="1400" i="1" dirty="0" smtClean="0">
                <a:solidFill>
                  <a:srgbClr val="FF0000"/>
                </a:solidFill>
              </a:rPr>
              <a:t>2025 г</a:t>
            </a:r>
            <a:r>
              <a:rPr lang="ru-RU" sz="1400" i="1" dirty="0">
                <a:solidFill>
                  <a:srgbClr val="FF0000"/>
                </a:solidFill>
              </a:rPr>
              <a:t>.</a:t>
            </a:r>
            <a:endParaRPr lang="ru-RU" sz="1400" i="1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6772749D-CAD6-B79A-2C3D-60C2E688119B}"/>
              </a:ext>
            </a:extLst>
          </p:cNvPr>
          <p:cNvSpPr/>
          <p:nvPr/>
        </p:nvSpPr>
        <p:spPr>
          <a:xfrm>
            <a:off x="4011859" y="2320046"/>
            <a:ext cx="315585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Межотраслевые и отраслевые нормы труда</a:t>
            </a:r>
            <a:endParaRPr lang="ru-RU" sz="20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76ADD300-5F9C-8553-2075-0959AC078368}"/>
              </a:ext>
            </a:extLst>
          </p:cNvPr>
          <p:cNvSpPr/>
          <p:nvPr/>
        </p:nvSpPr>
        <p:spPr>
          <a:xfrm>
            <a:off x="7703886" y="2320046"/>
            <a:ext cx="4056743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Отраслевые (региональные) программы по НТ</a:t>
            </a:r>
            <a:endParaRPr lang="ru-RU" sz="2000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161F33F0-C4F8-F348-508C-DEA4D5285258}"/>
              </a:ext>
            </a:extLst>
          </p:cNvPr>
          <p:cNvSpPr/>
          <p:nvPr/>
        </p:nvSpPr>
        <p:spPr>
          <a:xfrm>
            <a:off x="4306525" y="3149183"/>
            <a:ext cx="2841522" cy="160043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/>
              <a:t>10  </a:t>
            </a:r>
            <a:r>
              <a:rPr lang="ru-RU" sz="1400" b="1" dirty="0"/>
              <a:t>межотраслевых сборников норм труда, </a:t>
            </a:r>
            <a:r>
              <a:rPr lang="ru-RU" sz="1400" dirty="0"/>
              <a:t>в том числе:</a:t>
            </a:r>
          </a:p>
          <a:p>
            <a:r>
              <a:rPr lang="ru-RU" sz="1400" i="1" dirty="0"/>
              <a:t>3 – актуальных;</a:t>
            </a:r>
          </a:p>
          <a:p>
            <a:r>
              <a:rPr lang="ru-RU" sz="1400" i="1" dirty="0"/>
              <a:t>1 – на стадии утверждения;</a:t>
            </a:r>
          </a:p>
          <a:p>
            <a:r>
              <a:rPr lang="ru-RU" sz="1400" i="1" dirty="0"/>
              <a:t>2 –  актуализация в 2025 г. в рамках Отраслевой программы;</a:t>
            </a:r>
          </a:p>
          <a:p>
            <a:r>
              <a:rPr lang="ru-RU" sz="1400" i="1" dirty="0"/>
              <a:t>4 – актуализация в 2026-2027 г</a:t>
            </a:r>
            <a:r>
              <a:rPr lang="ru-RU" sz="1400" i="1" dirty="0" smtClean="0"/>
              <a:t>.</a:t>
            </a:r>
            <a:endParaRPr lang="ru-RU" sz="1400" i="1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8ECCEFD9-328D-BE29-3781-26193059B103}"/>
              </a:ext>
            </a:extLst>
          </p:cNvPr>
          <p:cNvSpPr/>
          <p:nvPr/>
        </p:nvSpPr>
        <p:spPr>
          <a:xfrm>
            <a:off x="4316363" y="4885464"/>
            <a:ext cx="2841522" cy="7386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4 отраслевых сборника норм труда Минтруда и соцзащиты </a:t>
            </a:r>
          </a:p>
          <a:p>
            <a:r>
              <a:rPr lang="ru-RU" sz="1400" i="1" dirty="0">
                <a:solidFill>
                  <a:srgbClr val="FF0000"/>
                </a:solidFill>
              </a:rPr>
              <a:t>– актуализированы в </a:t>
            </a:r>
            <a:r>
              <a:rPr lang="ru-RU" sz="1400" i="1" dirty="0" smtClean="0">
                <a:solidFill>
                  <a:srgbClr val="FF0000"/>
                </a:solidFill>
              </a:rPr>
              <a:t>2023-2024 </a:t>
            </a:r>
            <a:r>
              <a:rPr lang="ru-RU" sz="1400" i="1" dirty="0">
                <a:solidFill>
                  <a:srgbClr val="FF0000"/>
                </a:solidFill>
              </a:rPr>
              <a:t>г.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BBE6C1A4-271F-0A96-C12D-43582EB342BC}"/>
              </a:ext>
            </a:extLst>
          </p:cNvPr>
          <p:cNvCxnSpPr/>
          <p:nvPr/>
        </p:nvCxnSpPr>
        <p:spPr>
          <a:xfrm>
            <a:off x="251017" y="3038926"/>
            <a:ext cx="0" cy="2785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2E215B28-9634-5B5D-3686-DC4FF62193FA}"/>
              </a:ext>
            </a:extLst>
          </p:cNvPr>
          <p:cNvCxnSpPr>
            <a:cxnSpLocks/>
          </p:cNvCxnSpPr>
          <p:nvPr/>
        </p:nvCxnSpPr>
        <p:spPr>
          <a:xfrm>
            <a:off x="4011859" y="3027932"/>
            <a:ext cx="0" cy="2226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8BE593F5-3E3D-095D-CD66-422F01D54A8F}"/>
              </a:ext>
            </a:extLst>
          </p:cNvPr>
          <p:cNvCxnSpPr/>
          <p:nvPr/>
        </p:nvCxnSpPr>
        <p:spPr>
          <a:xfrm>
            <a:off x="1671484" y="2169298"/>
            <a:ext cx="0" cy="1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C21BB015-A481-8083-7309-EEB5D64B279D}"/>
              </a:ext>
            </a:extLst>
          </p:cNvPr>
          <p:cNvCxnSpPr/>
          <p:nvPr/>
        </p:nvCxnSpPr>
        <p:spPr>
          <a:xfrm>
            <a:off x="5550310" y="2180292"/>
            <a:ext cx="0" cy="1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B2A94527-435B-81F5-E0B4-B78E3014A51E}"/>
              </a:ext>
            </a:extLst>
          </p:cNvPr>
          <p:cNvCxnSpPr/>
          <p:nvPr/>
        </p:nvCxnSpPr>
        <p:spPr>
          <a:xfrm>
            <a:off x="10156723" y="2180292"/>
            <a:ext cx="0" cy="1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39E0E1AB-58EE-2DA2-1848-A0279487D93F}"/>
              </a:ext>
            </a:extLst>
          </p:cNvPr>
          <p:cNvCxnSpPr/>
          <p:nvPr/>
        </p:nvCxnSpPr>
        <p:spPr>
          <a:xfrm>
            <a:off x="5756787" y="2029544"/>
            <a:ext cx="0" cy="1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xmlns="" id="{636E4CD9-B84D-BDA3-287D-99E927635407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251017" y="3608440"/>
            <a:ext cx="230765" cy="7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xmlns="" id="{962490EA-9FEE-BF08-9EEC-D8DC11C952CC}"/>
              </a:ext>
            </a:extLst>
          </p:cNvPr>
          <p:cNvCxnSpPr/>
          <p:nvPr/>
        </p:nvCxnSpPr>
        <p:spPr>
          <a:xfrm>
            <a:off x="251017" y="4630994"/>
            <a:ext cx="2307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xmlns="" id="{7EFE8976-314A-51B9-9EBF-2B919976BBF7}"/>
              </a:ext>
            </a:extLst>
          </p:cNvPr>
          <p:cNvCxnSpPr/>
          <p:nvPr/>
        </p:nvCxnSpPr>
        <p:spPr>
          <a:xfrm>
            <a:off x="251017" y="5824334"/>
            <a:ext cx="2307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xmlns="" id="{16DB30DA-7DBE-CBAF-089D-D9DE7773E1F2}"/>
              </a:ext>
            </a:extLst>
          </p:cNvPr>
          <p:cNvCxnSpPr/>
          <p:nvPr/>
        </p:nvCxnSpPr>
        <p:spPr>
          <a:xfrm>
            <a:off x="4011859" y="4222287"/>
            <a:ext cx="294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xmlns="" id="{8F5C0DB2-B88E-59C4-1CD0-FF418F4D9D45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006941" y="5254796"/>
            <a:ext cx="3094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C84BA3AA-F51C-FAC5-692B-6334AAC99DA0}"/>
              </a:ext>
            </a:extLst>
          </p:cNvPr>
          <p:cNvSpPr/>
          <p:nvPr/>
        </p:nvSpPr>
        <p:spPr>
          <a:xfrm>
            <a:off x="8180142" y="3113436"/>
            <a:ext cx="3580487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МАКЕТ отраслевой (региональной) программы по НТ </a:t>
            </a:r>
            <a:r>
              <a:rPr lang="ru-RU" sz="1400" dirty="0"/>
              <a:t>на 5 летний период</a:t>
            </a:r>
            <a:endParaRPr lang="ru-RU" sz="1400" i="1" dirty="0"/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A36F3F43-9EBE-2175-AE11-3C54A8147746}"/>
              </a:ext>
            </a:extLst>
          </p:cNvPr>
          <p:cNvSpPr/>
          <p:nvPr/>
        </p:nvSpPr>
        <p:spPr>
          <a:xfrm>
            <a:off x="8194890" y="3745461"/>
            <a:ext cx="3580487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Согласование отраслевых (региональных) программ по НТ </a:t>
            </a:r>
            <a:r>
              <a:rPr lang="ru-RU" sz="1400" dirty="0"/>
              <a:t>на 5 летний период</a:t>
            </a:r>
            <a:endParaRPr lang="ru-RU" sz="1400" i="1" dirty="0"/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C067E2CC-7C93-2A4C-05F8-D3AFCAA6970C}"/>
              </a:ext>
            </a:extLst>
          </p:cNvPr>
          <p:cNvSpPr/>
          <p:nvPr/>
        </p:nvSpPr>
        <p:spPr>
          <a:xfrm>
            <a:off x="8194890" y="4376909"/>
            <a:ext cx="3580487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Утверждение Отраслевой программы по НТ Минтруда и соцзащиты на 5 лет</a:t>
            </a:r>
            <a:endParaRPr lang="ru-RU" sz="1400" i="1" dirty="0"/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8121C6E5-77A3-56C7-C8CE-39260ACE1FF8}"/>
              </a:ext>
            </a:extLst>
          </p:cNvPr>
          <p:cNvSpPr/>
          <p:nvPr/>
        </p:nvSpPr>
        <p:spPr>
          <a:xfrm>
            <a:off x="8194890" y="4964729"/>
            <a:ext cx="3580487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Анализ </a:t>
            </a:r>
            <a:r>
              <a:rPr lang="ru-RU" sz="1400" dirty="0"/>
              <a:t>выполнения мероприятий программ по НТ и состояния НТ</a:t>
            </a:r>
            <a:endParaRPr lang="ru-RU" sz="1400" i="1" dirty="0"/>
          </a:p>
        </p:txBody>
      </p: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D94CFDE9-B05E-D5D0-E86E-0BF051736A63}"/>
              </a:ext>
            </a:extLst>
          </p:cNvPr>
          <p:cNvCxnSpPr>
            <a:cxnSpLocks/>
          </p:cNvCxnSpPr>
          <p:nvPr/>
        </p:nvCxnSpPr>
        <p:spPr>
          <a:xfrm>
            <a:off x="7703886" y="3027932"/>
            <a:ext cx="0" cy="2218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xmlns="" id="{A0634F5F-3308-5428-21FF-7625356EAC09}"/>
              </a:ext>
            </a:extLst>
          </p:cNvPr>
          <p:cNvCxnSpPr/>
          <p:nvPr/>
        </p:nvCxnSpPr>
        <p:spPr>
          <a:xfrm>
            <a:off x="7703886" y="3429000"/>
            <a:ext cx="4910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xmlns="" id="{B2BCC8B6-18E1-DC4F-1167-5F6439F132D4}"/>
              </a:ext>
            </a:extLst>
          </p:cNvPr>
          <p:cNvCxnSpPr>
            <a:endCxn id="46" idx="1"/>
          </p:cNvCxnSpPr>
          <p:nvPr/>
        </p:nvCxnSpPr>
        <p:spPr>
          <a:xfrm>
            <a:off x="7703886" y="4007071"/>
            <a:ext cx="4910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xmlns="" id="{39A99549-4FC9-CC45-B1CD-65B34B58ABC5}"/>
              </a:ext>
            </a:extLst>
          </p:cNvPr>
          <p:cNvCxnSpPr>
            <a:endCxn id="47" idx="1"/>
          </p:cNvCxnSpPr>
          <p:nvPr/>
        </p:nvCxnSpPr>
        <p:spPr>
          <a:xfrm>
            <a:off x="7703886" y="4630994"/>
            <a:ext cx="491004" cy="7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xmlns="" id="{C179FA61-A7D8-8652-CAFC-218C4446F515}"/>
              </a:ext>
            </a:extLst>
          </p:cNvPr>
          <p:cNvCxnSpPr>
            <a:endCxn id="48" idx="1"/>
          </p:cNvCxnSpPr>
          <p:nvPr/>
        </p:nvCxnSpPr>
        <p:spPr>
          <a:xfrm>
            <a:off x="7703886" y="5226339"/>
            <a:ext cx="4910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760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88021" y="3993449"/>
            <a:ext cx="5280587" cy="7487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133" dirty="0"/>
              <a:t>Увеличен охват нормированием труда рабочих с 40 % в 2004 до </a:t>
            </a:r>
            <a:r>
              <a:rPr lang="ru-RU" sz="2133" dirty="0" smtClean="0"/>
              <a:t>86 </a:t>
            </a:r>
            <a:r>
              <a:rPr lang="ru-RU" sz="2133" dirty="0"/>
              <a:t>% в </a:t>
            </a:r>
            <a:r>
              <a:rPr lang="ru-RU" sz="2133" dirty="0" smtClean="0"/>
              <a:t>2023 </a:t>
            </a:r>
            <a:r>
              <a:rPr lang="ru-RU" sz="2133" dirty="0"/>
              <a:t>году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3392" y="732367"/>
            <a:ext cx="11137237" cy="1405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33" b="1" dirty="0">
                <a:solidFill>
                  <a:schemeClr val="accent1">
                    <a:lumMod val="50000"/>
                  </a:schemeClr>
                </a:solidFill>
              </a:rPr>
              <a:t>В отраслях и регионах координацию работ по НТ с 2004 года осуществляют министерства, концерны, областные исполнительные комитеты в рамках реализации отраслевых (региональных) программ по нормированию труда на 5-ти летний период              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(постановление Совета Министров Республики Беларусь от 27 декабря 2004 г. № 1651 ).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91451" y="3140968"/>
            <a:ext cx="5277157" cy="7487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33" dirty="0"/>
              <a:t>Сформирован </a:t>
            </a:r>
            <a:r>
              <a:rPr lang="ru-RU" sz="2133" dirty="0" smtClean="0"/>
              <a:t>Республиканский </a:t>
            </a:r>
            <a:r>
              <a:rPr lang="ru-RU" sz="2133" dirty="0"/>
              <a:t>банк норм и нормативов по труду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4729" y="230831"/>
            <a:ext cx="10608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работ по нормированию труда в отраслях и регионах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8855" y="2117904"/>
            <a:ext cx="4179007" cy="40626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Р</a:t>
            </a:r>
            <a:r>
              <a:rPr lang="x-none" sz="2000" b="1" dirty="0"/>
              <a:t>еализованы </a:t>
            </a:r>
            <a:r>
              <a:rPr lang="x-none" sz="2000" dirty="0"/>
              <a:t>отраслевые (региональные) программы за следующие периоды: </a:t>
            </a: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b="1" dirty="0"/>
              <a:t>2004-2007</a:t>
            </a:r>
            <a:r>
              <a:rPr lang="ru-RU" sz="2000" dirty="0"/>
              <a:t> – </a:t>
            </a:r>
            <a:r>
              <a:rPr lang="ru-RU" sz="2000" b="1" dirty="0"/>
              <a:t>26 органов </a:t>
            </a:r>
            <a:r>
              <a:rPr lang="ru-RU" sz="2000" dirty="0"/>
              <a:t>госуправления (341 мероприятие),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2008-2012</a:t>
            </a:r>
            <a:r>
              <a:rPr lang="ru-RU" sz="2000" dirty="0"/>
              <a:t> – </a:t>
            </a:r>
            <a:r>
              <a:rPr lang="ru-RU" sz="2000" b="1" dirty="0"/>
              <a:t>29 органов </a:t>
            </a:r>
            <a:r>
              <a:rPr lang="ru-RU" sz="2000" dirty="0"/>
              <a:t>госуправления (344 мероприятия),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2013-2017</a:t>
            </a:r>
            <a:r>
              <a:rPr lang="ru-RU" sz="2000" dirty="0"/>
              <a:t> – </a:t>
            </a:r>
            <a:r>
              <a:rPr lang="ru-RU" sz="2000" b="1" dirty="0"/>
              <a:t>22 органа </a:t>
            </a:r>
            <a:r>
              <a:rPr lang="ru-RU" sz="2000" dirty="0"/>
              <a:t>госуправления (246 мероприятий),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2018-2022</a:t>
            </a:r>
            <a:r>
              <a:rPr lang="ru-RU" sz="2000" dirty="0"/>
              <a:t> – </a:t>
            </a:r>
            <a:r>
              <a:rPr lang="ru-RU" sz="2000" b="1" dirty="0"/>
              <a:t>18 органов </a:t>
            </a:r>
            <a:r>
              <a:rPr lang="ru-RU" sz="2000" dirty="0"/>
              <a:t>госуправления (238 мероприятий</a:t>
            </a:r>
            <a:r>
              <a:rPr lang="ru-RU" sz="2000" dirty="0" smtClean="0"/>
              <a:t>).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Реализуются</a:t>
            </a:r>
            <a:r>
              <a:rPr lang="ru-RU" sz="2000" dirty="0" smtClean="0"/>
              <a:t> программы на:</a:t>
            </a: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/>
              <a:t>2023-2027</a:t>
            </a:r>
            <a:r>
              <a:rPr lang="ru-RU" sz="2000" dirty="0" smtClean="0"/>
              <a:t> </a:t>
            </a:r>
            <a:r>
              <a:rPr lang="ru-RU" sz="2000" dirty="0"/>
              <a:t>– </a:t>
            </a:r>
            <a:r>
              <a:rPr lang="ru-RU" sz="2000" b="1" dirty="0"/>
              <a:t>18 органов </a:t>
            </a:r>
            <a:r>
              <a:rPr lang="ru-RU" sz="2000" dirty="0"/>
              <a:t>госуправления</a:t>
            </a:r>
            <a:r>
              <a:rPr lang="ru-RU" sz="2000" dirty="0"/>
              <a:t> </a:t>
            </a:r>
            <a:r>
              <a:rPr lang="ru-RU" sz="2000" dirty="0" smtClean="0"/>
              <a:t>(192 мероприятия).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8022" y="2276872"/>
            <a:ext cx="5277159" cy="7487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133" dirty="0"/>
              <a:t>Разработано более 1400  нормативных сборников норм труда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88021" y="4869160"/>
            <a:ext cx="5280587" cy="7487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133" dirty="0"/>
              <a:t>Уровень выполнения норм труда рабочими сдельщиками в среднем составил </a:t>
            </a:r>
            <a:r>
              <a:rPr lang="ru-RU" sz="2133" dirty="0" smtClean="0"/>
              <a:t>133%</a:t>
            </a:r>
            <a:endParaRPr lang="ru-RU" sz="2133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5135894" y="2564905"/>
            <a:ext cx="869181" cy="18621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5135894" y="3344603"/>
            <a:ext cx="869181" cy="18621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5135894" y="4188285"/>
            <a:ext cx="869181" cy="18621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5144500" y="5094861"/>
            <a:ext cx="869181" cy="18621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256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xmlns="" id="{77572F47-4A0C-300E-A00F-D20ABF008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840468"/>
              </p:ext>
            </p:extLst>
          </p:nvPr>
        </p:nvGraphicFramePr>
        <p:xfrm>
          <a:off x="1173378" y="731111"/>
          <a:ext cx="3093831" cy="5667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3831">
                  <a:extLst>
                    <a:ext uri="{9D8B030D-6E8A-4147-A177-3AD203B41FA5}">
                      <a16:colId xmlns:a16="http://schemas.microsoft.com/office/drawing/2014/main" xmlns="" val="999907846"/>
                    </a:ext>
                  </a:extLst>
                </a:gridCol>
              </a:tblGrid>
              <a:tr h="386142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dirty="0">
                          <a:solidFill>
                            <a:srgbClr val="222222"/>
                          </a:solidFill>
                        </a:rPr>
                        <a:t>Отраслевые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dirty="0" smtClean="0">
                          <a:solidFill>
                            <a:srgbClr val="222222"/>
                          </a:solidFill>
                        </a:rPr>
                        <a:t>программы </a:t>
                      </a:r>
                      <a:r>
                        <a:rPr lang="ru-RU" sz="1600" dirty="0">
                          <a:solidFill>
                            <a:srgbClr val="222222"/>
                          </a:solidFill>
                        </a:rPr>
                        <a:t>на </a:t>
                      </a:r>
                      <a:r>
                        <a:rPr lang="ru-RU" sz="1600" dirty="0" smtClean="0">
                          <a:solidFill>
                            <a:srgbClr val="222222"/>
                          </a:solidFill>
                        </a:rPr>
                        <a:t>2023-2027 </a:t>
                      </a:r>
                      <a:r>
                        <a:rPr lang="ru-RU" sz="1600" dirty="0">
                          <a:solidFill>
                            <a:srgbClr val="222222"/>
                          </a:solidFill>
                        </a:rPr>
                        <a:t>годы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6117734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Минстройархитектуры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27691094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МЖКХ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3335118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Минлесхоз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0120642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Минобразования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5332935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Минсвязи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3081693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Минсельхозпрод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1832870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Минтранс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565797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Минтруда и соцзащиты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9554668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Минэнерго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3938844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Госкомвоенпром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1515842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Госкомимущество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9477484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Белнефтехим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9739245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Белгоспищепром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04543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600" b="1" dirty="0"/>
                        <a:t>Минский горисполком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1161022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600" b="1" dirty="0" smtClean="0"/>
                        <a:t>Минздрав</a:t>
                      </a:r>
                      <a:endParaRPr lang="ru-RU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5746581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600" b="1" dirty="0" smtClean="0"/>
                        <a:t>Беллесбумпром</a:t>
                      </a:r>
                      <a:endParaRPr lang="ru-RU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49997628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600" b="1" dirty="0" smtClean="0"/>
                        <a:t>Госстандарт</a:t>
                      </a:r>
                      <a:endParaRPr lang="ru-RU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8013461"/>
                  </a:ext>
                </a:extLst>
              </a:tr>
              <a:tr h="174567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600" b="1" dirty="0" smtClean="0"/>
                        <a:t>Минпром</a:t>
                      </a:r>
                      <a:endParaRPr lang="ru-RU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2452840"/>
                  </a:ext>
                </a:extLst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BA8B7A8C-B31D-FE61-32FF-66E98E6F29F6}"/>
              </a:ext>
            </a:extLst>
          </p:cNvPr>
          <p:cNvSpPr/>
          <p:nvPr/>
        </p:nvSpPr>
        <p:spPr>
          <a:xfrm>
            <a:off x="133198" y="89337"/>
            <a:ext cx="10608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работ по нормированию труда в отраслях и регионах 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558154" y="549663"/>
            <a:ext cx="59020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Удельный вес актуальных норм труда: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dirty="0"/>
              <a:t>4</a:t>
            </a:r>
            <a:r>
              <a:rPr lang="ru-RU" sz="2000" b="1" dirty="0" smtClean="0"/>
              <a:t>0 % - межотраслевые нормы труда;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dirty="0" smtClean="0"/>
              <a:t>64,7% - отраслевые нормы труда;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dirty="0" smtClean="0"/>
              <a:t>36,6% - местные нормы труда, в том числе: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28% - промышленность;</a:t>
            </a:r>
          </a:p>
          <a:p>
            <a:r>
              <a:rPr lang="ru-RU" sz="2000" dirty="0" smtClean="0"/>
              <a:t>                   43% - строительство;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60% - сельское хозяйство.</a:t>
            </a:r>
          </a:p>
          <a:p>
            <a:r>
              <a:rPr lang="ru-RU" sz="2000" dirty="0" smtClean="0"/>
              <a:t>Лидер в сфере нормированию труда </a:t>
            </a:r>
            <a:r>
              <a:rPr lang="ru-RU" sz="2000" b="1" dirty="0" smtClean="0"/>
              <a:t>энергетика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(75% отраслевые и 100% местные нормы труда).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44291" y="3449767"/>
            <a:ext cx="73706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 результате устаревания норм труда в отраслях и организациях наблюдается: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значительные превышения по уровню выполнения нормы труда (163%  в промышленности, по ряду организаций более 200%), низкие сдельные расценки;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завышается потребность в кадрах - высокое соотношение количества заявленных вакансий и необходимой численности рабочих, рассчитанной исходя из переработок сверхурочно и в выходные дни (от 2 до 6 раз);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н</a:t>
            </a:r>
            <a:r>
              <a:rPr lang="ru-RU" dirty="0" smtClean="0"/>
              <a:t>е используются резервы повышения производительности труда за счет технически обоснованных норм труда.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532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ED8BEAB-39B1-6A17-5E57-A38362D49D66}"/>
              </a:ext>
            </a:extLst>
          </p:cNvPr>
          <p:cNvSpPr/>
          <p:nvPr/>
        </p:nvSpPr>
        <p:spPr>
          <a:xfrm>
            <a:off x="133198" y="241742"/>
            <a:ext cx="10608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работ по нормированию труда в отраслях и регионах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97" y="889844"/>
            <a:ext cx="119341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Решение: </a:t>
            </a:r>
            <a:endParaRPr lang="ru-RU" sz="2000" dirty="0"/>
          </a:p>
          <a:p>
            <a:r>
              <a:rPr lang="ru-RU" sz="2000" b="1" dirty="0"/>
              <a:t>1. плановый пересмотр норм труда с усилением внешнего контроля за их актуальностью – </a:t>
            </a:r>
            <a:r>
              <a:rPr lang="ru-RU" sz="2000" dirty="0"/>
              <a:t>реализация </a:t>
            </a:r>
            <a:r>
              <a:rPr lang="ru-RU" sz="2000" dirty="0" smtClean="0"/>
              <a:t>планов </a:t>
            </a:r>
            <a:r>
              <a:rPr lang="ru-RU" sz="2000" dirty="0"/>
              <a:t>по актуализации норм труда при научно-методическом сопровождении </a:t>
            </a:r>
            <a:r>
              <a:rPr lang="ru-RU" sz="2000" b="1" dirty="0"/>
              <a:t>Минтруда и соцзащиты</a:t>
            </a:r>
            <a:r>
              <a:rPr lang="ru-RU" sz="2000" i="1" dirty="0"/>
              <a:t>;</a:t>
            </a:r>
            <a:r>
              <a:rPr lang="ru-RU" sz="2000" b="1" dirty="0"/>
              <a:t> </a:t>
            </a:r>
            <a:endParaRPr lang="ru-RU" sz="2000" dirty="0"/>
          </a:p>
          <a:p>
            <a:r>
              <a:rPr lang="ru-RU" sz="2000" i="1" dirty="0"/>
              <a:t>Показатели состояния нормирования труда (уровень выполнения норм труда, охват нормами труда рабочих, соотношение вакансий и переработок и др.) позволяют выявить «слабые» организации и установить задания по пересмотру норм труда.</a:t>
            </a:r>
            <a:endParaRPr lang="ru-RU" sz="2000" dirty="0"/>
          </a:p>
          <a:p>
            <a:r>
              <a:rPr lang="ru-RU" sz="2000" b="1" dirty="0"/>
              <a:t>2. формирование общедоступного Республиканского банка норм труда</a:t>
            </a:r>
            <a:r>
              <a:rPr lang="ru-RU" sz="2000" dirty="0"/>
              <a:t> – для масштабирования их применения в государственном секторе </a:t>
            </a:r>
            <a:r>
              <a:rPr lang="ru-RU" sz="2000" b="1" dirty="0"/>
              <a:t>(размещение на сайтах Минтруда и соцзащиты, НИИ труда). </a:t>
            </a:r>
            <a:endParaRPr lang="ru-RU" sz="2000" dirty="0"/>
          </a:p>
          <a:p>
            <a:r>
              <a:rPr lang="ru-RU" sz="2000" b="1" dirty="0"/>
              <a:t>3. стандартизация норм труда</a:t>
            </a:r>
            <a:r>
              <a:rPr lang="ru-RU" sz="2000" dirty="0"/>
              <a:t> за счет выявления однородных норм труда и их применения в других организациях </a:t>
            </a:r>
            <a:r>
              <a:rPr lang="ru-RU" sz="2000" i="1" dirty="0"/>
              <a:t>(утверждение и внедрение межотраслевых и отраслевых норм труда в </a:t>
            </a:r>
            <a:r>
              <a:rPr lang="ru-RU" sz="2000" i="1" dirty="0" smtClean="0"/>
              <a:t>организациях</a:t>
            </a:r>
            <a:r>
              <a:rPr lang="ru-RU" sz="2000" i="1" dirty="0"/>
              <a:t>)</a:t>
            </a:r>
            <a:r>
              <a:rPr lang="ru-RU" sz="20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6252" y="4020770"/>
            <a:ext cx="1143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Результат</a:t>
            </a:r>
            <a:r>
              <a:rPr lang="ru-RU" u="sng" dirty="0"/>
              <a:t>:</a:t>
            </a:r>
            <a:endParaRPr lang="ru-RU" dirty="0"/>
          </a:p>
          <a:p>
            <a:r>
              <a:rPr lang="ru-RU" b="1" dirty="0"/>
              <a:t>1. повышение производительности труда </a:t>
            </a:r>
            <a:r>
              <a:rPr lang="ru-RU" dirty="0"/>
              <a:t>за счет установления обоснованных, напряженных норм труда </a:t>
            </a:r>
            <a:r>
              <a:rPr lang="ru-RU" i="1" dirty="0"/>
              <a:t>(обеспечивающих средний уровень выполнения норм труда в пределах 100-130</a:t>
            </a:r>
            <a:r>
              <a:rPr lang="ru-RU" i="1" dirty="0" smtClean="0"/>
              <a:t>%)</a:t>
            </a:r>
            <a:r>
              <a:rPr lang="ru-RU" dirty="0" smtClean="0"/>
              <a:t>, а также повышения охвата нормирование труда работников;</a:t>
            </a:r>
            <a:endParaRPr lang="ru-RU" dirty="0"/>
          </a:p>
          <a:p>
            <a:r>
              <a:rPr lang="ru-RU" b="1" dirty="0"/>
              <a:t>2. формирование обоснованной штатной численности </a:t>
            </a:r>
            <a:r>
              <a:rPr lang="ru-RU" dirty="0"/>
              <a:t>работников и </a:t>
            </a:r>
            <a:r>
              <a:rPr lang="ru-RU" b="1" dirty="0"/>
              <a:t>сокращение потерь рабочего времени</a:t>
            </a:r>
            <a:r>
              <a:rPr lang="ru-RU" dirty="0"/>
              <a:t> в условиях дефицита кадров, сокращение избыточных вакансий;</a:t>
            </a:r>
          </a:p>
          <a:p>
            <a:r>
              <a:rPr lang="ru-RU" b="1" dirty="0"/>
              <a:t>3. создание условий для повышения уровня оплаты труда работников </a:t>
            </a:r>
            <a:r>
              <a:rPr lang="ru-RU" dirty="0"/>
              <a:t>и (или) снижения затрат на производство товаров (работ, услуг).</a:t>
            </a:r>
          </a:p>
        </p:txBody>
      </p:sp>
    </p:spTree>
    <p:extLst>
      <p:ext uri="{BB962C8B-B14F-4D97-AF65-F5344CB8AC3E}">
        <p14:creationId xmlns:p14="http://schemas.microsoft.com/office/powerpoint/2010/main" val="745222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417B13B-08E3-B076-9A41-DFE220825629}"/>
              </a:ext>
            </a:extLst>
          </p:cNvPr>
          <p:cNvSpPr/>
          <p:nvPr/>
        </p:nvSpPr>
        <p:spPr>
          <a:xfrm>
            <a:off x="139244" y="150274"/>
            <a:ext cx="9068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системной работы по нормированию труда 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AA2F2A-ED5B-3E6D-5010-B1AB9C560C15}"/>
              </a:ext>
            </a:extLst>
          </p:cNvPr>
          <p:cNvSpPr txBox="1"/>
          <p:nvPr/>
        </p:nvSpPr>
        <p:spPr>
          <a:xfrm>
            <a:off x="139245" y="695069"/>
            <a:ext cx="6244622" cy="4652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ru-RU" b="1" u="sng" dirty="0">
                <a:effectLst/>
                <a:latin typeface="+mj-lt"/>
                <a:ea typeface="Times New Roman" panose="02020603050405020304" pitchFamily="18" charset="0"/>
              </a:rPr>
              <a:t>ОРАГАНЫ ГОСУПРАВЛЕНИЯ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утверждают </a:t>
            </a: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</a:rPr>
              <a:t>отраслевые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(региональные) планы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 по разработке и пересмотру норм труда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на трехлетний период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для подведомственных организаций в соответствии с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типовой формой плана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и осуществляют контроль за их выполнением;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формируют перечень отраслевых (местных) норм труда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, разработанных (пересмотренных) в рамках плана,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обеспечивают их актуальное состояние путем включения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с учетом приоритетности устаревших норм труда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в планы с целью их пересмотра; </a:t>
            </a:r>
            <a:endParaRPr lang="ru-RU" sz="1400" b="1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направляют в </a:t>
            </a:r>
            <a:r>
              <a:rPr lang="ru-RU" b="1" dirty="0" err="1">
                <a:effectLst/>
                <a:latin typeface="+mj-lt"/>
                <a:ea typeface="Times New Roman" panose="02020603050405020304" pitchFamily="18" charset="0"/>
              </a:rPr>
              <a:t>МТиСЗ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для включения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в Республиканский банк норм труда отраслевые нормы труда и перечень местных норм труда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, разработанных (пересмотренных) в рамках выполнения планов;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Font typeface="Wingdings" panose="05000000000000000000" pitchFamily="2" charset="2"/>
              <a:buChar char="ü"/>
            </a:pP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предоставляют </a:t>
            </a:r>
            <a:r>
              <a:rPr lang="ru-RU" dirty="0" err="1">
                <a:effectLst/>
                <a:latin typeface="+mj-lt"/>
                <a:ea typeface="Times New Roman" panose="02020603050405020304" pitchFamily="18" charset="0"/>
              </a:rPr>
              <a:t>МТиСЗ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ru-RU" b="1" dirty="0">
                <a:effectLst/>
                <a:latin typeface="+mj-lt"/>
                <a:ea typeface="Times New Roman" panose="02020603050405020304" pitchFamily="18" charset="0"/>
              </a:rPr>
              <a:t>информацию о результатах реализации планов и показателях состояния НТ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подведомственных организаций за отчетный год.</a:t>
            </a:r>
            <a:endParaRPr lang="ru-RU" sz="105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2F12F6B5-08F5-4C0A-970B-A8A6ED8103DC}"/>
              </a:ext>
            </a:extLst>
          </p:cNvPr>
          <p:cNvCxnSpPr>
            <a:cxnSpLocks/>
          </p:cNvCxnSpPr>
          <p:nvPr/>
        </p:nvCxnSpPr>
        <p:spPr>
          <a:xfrm>
            <a:off x="6446980" y="929830"/>
            <a:ext cx="0" cy="385187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B249AFB-0315-42A5-6342-06D1E38B1F75}"/>
              </a:ext>
            </a:extLst>
          </p:cNvPr>
          <p:cNvSpPr txBox="1"/>
          <p:nvPr/>
        </p:nvSpPr>
        <p:spPr>
          <a:xfrm>
            <a:off x="6556279" y="742832"/>
            <a:ext cx="5418663" cy="440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ru-RU" sz="1800" b="1" u="sng" dirty="0">
                <a:effectLst/>
                <a:latin typeface="+mj-lt"/>
                <a:ea typeface="Times New Roman" panose="02020603050405020304" pitchFamily="18" charset="0"/>
              </a:rPr>
              <a:t>МИНТРУДА И СОЦЗАЩИТЫ:</a:t>
            </a:r>
            <a:endParaRPr lang="ru-RU" sz="1400" b="1" u="sng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устанавливает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типовую форму плана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, включающую показатели состояния </a:t>
            </a:r>
            <a:r>
              <a:rPr lang="ru-RU" dirty="0">
                <a:latin typeface="+mj-lt"/>
                <a:ea typeface="Times New Roman" panose="02020603050405020304" pitchFamily="18" charset="0"/>
              </a:rPr>
              <a:t>НТ 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и методику их расчета;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обеспечивает </a:t>
            </a: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научно-методологическое сопровождение разработки проектов планов 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на основе анализа показателей состояния НТ и актуальности применяемых норм труда;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800" dirty="0" smtClean="0">
                <a:effectLst/>
                <a:latin typeface="+mj-lt"/>
                <a:ea typeface="Times New Roman" panose="02020603050405020304" pitchFamily="18" charset="0"/>
              </a:rPr>
              <a:t>обеспечивает 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формирование </a:t>
            </a: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Республиканского банка норм труда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 и предоставление </a:t>
            </a: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доступа к нему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 органам государственного управления;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1800" b="1" dirty="0">
                <a:effectLst/>
                <a:latin typeface="+mj-lt"/>
                <a:ea typeface="Times New Roman" panose="02020603050405020304" pitchFamily="18" charset="0"/>
              </a:rPr>
              <a:t>информирует Правительство </a:t>
            </a:r>
            <a:r>
              <a:rPr lang="ru-RU" sz="1800" dirty="0">
                <a:effectLst/>
                <a:latin typeface="+mj-lt"/>
                <a:ea typeface="Times New Roman" panose="02020603050405020304" pitchFamily="18" charset="0"/>
              </a:rPr>
              <a:t>о проблемных вопросах выполнения планов, разработки (пересмотра) норм труда с предложениями по их решению.</a:t>
            </a:r>
            <a:endParaRPr lang="ru-RU" sz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875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2639618" y="732369"/>
            <a:ext cx="7549311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67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труда и социальной защиты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67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Республики Беларусь</a:t>
            </a:r>
          </a:p>
        </p:txBody>
      </p:sp>
      <p:pic>
        <p:nvPicPr>
          <p:cNvPr id="1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36553"/>
            <a:ext cx="1571271" cy="17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595042" y="2276872"/>
            <a:ext cx="9493519" cy="2304256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Спасибо за внимание!</a:t>
            </a:r>
            <a:endParaRPr lang="ru-RU" sz="2800" b="1" cap="all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062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</TotalTime>
  <Words>1044</Words>
  <Application>Microsoft Office PowerPoint</Application>
  <PresentationFormat>Произвольный</PresentationFormat>
  <Paragraphs>110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Павловская Анна Сергеевна</dc:creator>
  <cp:lastModifiedBy>Anna</cp:lastModifiedBy>
  <cp:revision>61</cp:revision>
  <dcterms:created xsi:type="dcterms:W3CDTF">2024-11-27T20:35:10Z</dcterms:created>
  <dcterms:modified xsi:type="dcterms:W3CDTF">2025-09-17T06:15:35Z</dcterms:modified>
</cp:coreProperties>
</file>