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1" r:id="rId1"/>
  </p:sldMasterIdLst>
  <p:notesMasterIdLst>
    <p:notesMasterId r:id="rId14"/>
  </p:notesMasterIdLst>
  <p:sldIdLst>
    <p:sldId id="846" r:id="rId2"/>
    <p:sldId id="852" r:id="rId3"/>
    <p:sldId id="337" r:id="rId4"/>
    <p:sldId id="478" r:id="rId5"/>
    <p:sldId id="482" r:id="rId6"/>
    <p:sldId id="256" r:id="rId7"/>
    <p:sldId id="257" r:id="rId8"/>
    <p:sldId id="856" r:id="rId9"/>
    <p:sldId id="859" r:id="rId10"/>
    <p:sldId id="857" r:id="rId11"/>
    <p:sldId id="860" r:id="rId12"/>
    <p:sldId id="84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3D8359A-5594-40D0-8E0A-2604085B3C96}">
          <p14:sldIdLst>
            <p14:sldId id="846"/>
          </p14:sldIdLst>
        </p14:section>
        <p14:section name="О БНТУ" id="{58D388C1-FA3C-4D5E-96FB-6CAD3FF6BA2A}">
          <p14:sldIdLst/>
        </p14:section>
        <p14:section name="Система сментных нормативов" id="{60DD8E6D-E758-4E5B-8068-E15B8DA1325B}">
          <p14:sldIdLst>
            <p14:sldId id="852"/>
            <p14:sldId id="337"/>
            <p14:sldId id="478"/>
            <p14:sldId id="482"/>
            <p14:sldId id="256"/>
            <p14:sldId id="257"/>
          </p14:sldIdLst>
        </p14:section>
        <p14:section name="Договорная цена" id="{1D3FC2F6-E0E2-447B-ADB5-FE57066EFD25}">
          <p14:sldIdLst>
            <p14:sldId id="856"/>
            <p14:sldId id="859"/>
            <p14:sldId id="857"/>
            <p14:sldId id="860"/>
          </p14:sldIdLst>
        </p14:section>
        <p14:section name="Аттестация специалистов" id="{D1B7EC93-9F54-4CC5-9099-B9934109679F}">
          <p14:sldIdLst>
            <p14:sldId id="84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0232"/>
    <a:srgbClr val="349574"/>
    <a:srgbClr val="008000"/>
    <a:srgbClr val="F2F2F2"/>
    <a:srgbClr val="0000FF"/>
    <a:srgbClr val="CCFF99"/>
    <a:srgbClr val="6BFBB0"/>
    <a:srgbClr val="66FFCC"/>
    <a:srgbClr val="3366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88" autoAdjust="0"/>
    <p:restoredTop sz="96357" autoAdjust="0"/>
  </p:normalViewPr>
  <p:slideViewPr>
    <p:cSldViewPr>
      <p:cViewPr varScale="1">
        <p:scale>
          <a:sx n="110" d="100"/>
          <a:sy n="110" d="100"/>
        </p:scale>
        <p:origin x="124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0FD83-2512-4BD4-844E-DF31A99EBBBC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A86917-A73A-45D1-A4E1-DD1477299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95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Арман на этом слайде можешь дополнить Сметно-нормативные базы и мы сделаем временную шкалу – получится хороший слайд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2C1381-9ED2-44A4-A53E-AB1D6AF979A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516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2794E-86D6-48ED-A651-F65DB6C6F732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7024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3334871"/>
            <a:ext cx="6858000" cy="148814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5459507"/>
            <a:ext cx="6858000" cy="55132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63CE6-48A0-407D-9A87-845FD23B6A5B}" type="slidenum">
              <a:rPr lang="ru-RU" smtClean="0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711" y="-1804"/>
            <a:ext cx="2338578" cy="1587376"/>
          </a:xfrm>
          <a:prstGeom prst="rect">
            <a:avLst/>
          </a:prstGeom>
        </p:spPr>
      </p:pic>
      <p:grpSp>
        <p:nvGrpSpPr>
          <p:cNvPr id="22" name="Группа 21"/>
          <p:cNvGrpSpPr/>
          <p:nvPr userDrawn="1"/>
        </p:nvGrpSpPr>
        <p:grpSpPr>
          <a:xfrm>
            <a:off x="55039" y="459026"/>
            <a:ext cx="3144152" cy="648000"/>
            <a:chOff x="73384" y="459026"/>
            <a:chExt cx="4192204" cy="893692"/>
          </a:xfrm>
        </p:grpSpPr>
        <p:pic>
          <p:nvPicPr>
            <p:cNvPr id="17" name="Рисунок 16"/>
            <p:cNvPicPr>
              <a:picLocks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84" y="459026"/>
              <a:ext cx="864000" cy="893692"/>
            </a:xfrm>
            <a:prstGeom prst="rect">
              <a:avLst/>
            </a:prstGeom>
          </p:spPr>
        </p:pic>
        <p:pic>
          <p:nvPicPr>
            <p:cNvPr id="18" name="Рисунок 17"/>
            <p:cNvPicPr>
              <a:picLocks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435" y="459026"/>
              <a:ext cx="864000" cy="893692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7486" y="459026"/>
              <a:ext cx="864000" cy="893692"/>
            </a:xfrm>
            <a:prstGeom prst="rect">
              <a:avLst/>
            </a:prstGeom>
          </p:spPr>
        </p:pic>
        <p:pic>
          <p:nvPicPr>
            <p:cNvPr id="20" name="Рисунок 19"/>
            <p:cNvPicPr>
              <a:picLocks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2637" y="459026"/>
              <a:ext cx="864000" cy="893692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1588" y="459026"/>
              <a:ext cx="864000" cy="893692"/>
            </a:xfrm>
            <a:prstGeom prst="rect">
              <a:avLst/>
            </a:prstGeom>
          </p:spPr>
        </p:pic>
      </p:grpSp>
      <p:grpSp>
        <p:nvGrpSpPr>
          <p:cNvPr id="23" name="Группа 22"/>
          <p:cNvGrpSpPr/>
          <p:nvPr userDrawn="1"/>
        </p:nvGrpSpPr>
        <p:grpSpPr>
          <a:xfrm>
            <a:off x="5958298" y="459026"/>
            <a:ext cx="3144153" cy="648000"/>
            <a:chOff x="73384" y="459026"/>
            <a:chExt cx="4192204" cy="893692"/>
          </a:xfrm>
        </p:grpSpPr>
        <p:pic>
          <p:nvPicPr>
            <p:cNvPr id="24" name="Рисунок 23"/>
            <p:cNvPicPr>
              <a:picLocks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84" y="459026"/>
              <a:ext cx="864000" cy="893692"/>
            </a:xfrm>
            <a:prstGeom prst="rect">
              <a:avLst/>
            </a:prstGeom>
          </p:spPr>
        </p:pic>
        <p:pic>
          <p:nvPicPr>
            <p:cNvPr id="25" name="Рисунок 24"/>
            <p:cNvPicPr>
              <a:picLocks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435" y="459026"/>
              <a:ext cx="864000" cy="893692"/>
            </a:xfrm>
            <a:prstGeom prst="rect">
              <a:avLst/>
            </a:prstGeom>
          </p:spPr>
        </p:pic>
        <p:pic>
          <p:nvPicPr>
            <p:cNvPr id="26" name="Рисунок 25"/>
            <p:cNvPicPr>
              <a:picLocks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7485" y="459026"/>
              <a:ext cx="864000" cy="893692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2636" y="459026"/>
              <a:ext cx="864000" cy="893692"/>
            </a:xfrm>
            <a:prstGeom prst="rect">
              <a:avLst/>
            </a:prstGeom>
          </p:spPr>
        </p:pic>
        <p:pic>
          <p:nvPicPr>
            <p:cNvPr id="28" name="Рисунок 27"/>
            <p:cNvPicPr>
              <a:picLocks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1588" y="459026"/>
              <a:ext cx="864000" cy="8936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6363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7811" y="376518"/>
            <a:ext cx="7197539" cy="9144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63CE6-48A0-407D-9A87-845FD23B6A5B}" type="slidenum">
              <a:rPr lang="ru-RU" smtClean="0"/>
              <a:t>‹#›</a:t>
            </a:fld>
            <a:endParaRPr lang="ru-RU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DFB8111B-D71F-46EF-B1D2-0E6CBDA054B8}"/>
              </a:ext>
            </a:extLst>
          </p:cNvPr>
          <p:cNvGrpSpPr/>
          <p:nvPr userDrawn="1"/>
        </p:nvGrpSpPr>
        <p:grpSpPr>
          <a:xfrm>
            <a:off x="71608" y="93663"/>
            <a:ext cx="972000" cy="6670674"/>
            <a:chOff x="71608" y="93663"/>
            <a:chExt cx="972000" cy="6670674"/>
          </a:xfrm>
        </p:grpSpPr>
        <p:pic>
          <p:nvPicPr>
            <p:cNvPr id="8" name="Рисунок 7"/>
            <p:cNvPicPr>
              <a:picLocks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08" y="548680"/>
              <a:ext cx="972000" cy="972000"/>
            </a:xfrm>
            <a:prstGeom prst="rect">
              <a:avLst/>
            </a:prstGeom>
          </p:spPr>
        </p:pic>
        <p:pic>
          <p:nvPicPr>
            <p:cNvPr id="26" name="Рисунок 25"/>
            <p:cNvPicPr>
              <a:picLocks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23608" y="93663"/>
              <a:ext cx="468000" cy="468000"/>
            </a:xfrm>
            <a:prstGeom prst="rect">
              <a:avLst/>
            </a:prstGeom>
          </p:spPr>
        </p:pic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187F3102-BC1B-44CF-9E5D-CEAE226215CC}"/>
                </a:ext>
              </a:extLst>
            </p:cNvPr>
            <p:cNvGrpSpPr/>
            <p:nvPr userDrawn="1"/>
          </p:nvGrpSpPr>
          <p:grpSpPr>
            <a:xfrm>
              <a:off x="323608" y="1645891"/>
              <a:ext cx="468000" cy="5118446"/>
              <a:chOff x="252000" y="1645891"/>
              <a:chExt cx="468000" cy="5118446"/>
            </a:xfrm>
          </p:grpSpPr>
          <p:pic>
            <p:nvPicPr>
              <p:cNvPr id="15" name="Рисунок 14"/>
              <p:cNvPicPr>
                <a:picLocks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2000" y="6296337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6" name="Рисунок 15"/>
              <p:cNvPicPr>
                <a:picLocks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2000" y="5831296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7" name="Рисунок 16"/>
              <p:cNvPicPr>
                <a:picLocks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2000" y="5366251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8" name="Рисунок 17"/>
              <p:cNvPicPr>
                <a:picLocks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2000" y="4901206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19" name="Рисунок 18"/>
              <p:cNvPicPr>
                <a:picLocks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2000" y="4436161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20" name="Рисунок 19"/>
              <p:cNvPicPr>
                <a:picLocks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2000" y="3971116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21" name="Рисунок 20"/>
              <p:cNvPicPr>
                <a:picLocks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2000" y="3506071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22" name="Рисунок 21"/>
              <p:cNvPicPr>
                <a:picLocks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2000" y="3041026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23" name="Рисунок 22">
                <a:extLst>
                  <a:ext uri="{FF2B5EF4-FFF2-40B4-BE49-F238E27FC236}">
                    <a16:creationId xmlns:a16="http://schemas.microsoft.com/office/drawing/2014/main" id="{EED89D10-5731-4EDB-826F-19C09FE619C2}"/>
                  </a:ext>
                </a:extLst>
              </p:cNvPr>
              <p:cNvPicPr>
                <a:picLocks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2000" y="2575981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24" name="Рисунок 23">
                <a:extLst>
                  <a:ext uri="{FF2B5EF4-FFF2-40B4-BE49-F238E27FC236}">
                    <a16:creationId xmlns:a16="http://schemas.microsoft.com/office/drawing/2014/main" id="{2275D2C5-A2D5-4F38-BEE7-A3C1F6A6DF83}"/>
                  </a:ext>
                </a:extLst>
              </p:cNvPr>
              <p:cNvPicPr>
                <a:picLocks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2000" y="2110936"/>
                <a:ext cx="468000" cy="468000"/>
              </a:xfrm>
              <a:prstGeom prst="rect">
                <a:avLst/>
              </a:prstGeom>
            </p:spPr>
          </p:pic>
          <p:pic>
            <p:nvPicPr>
              <p:cNvPr id="25" name="Рисунок 24">
                <a:extLst>
                  <a:ext uri="{FF2B5EF4-FFF2-40B4-BE49-F238E27FC236}">
                    <a16:creationId xmlns:a16="http://schemas.microsoft.com/office/drawing/2014/main" id="{C8C184CE-332A-4203-96DF-EF5CC50A8569}"/>
                  </a:ext>
                </a:extLst>
              </p:cNvPr>
              <p:cNvPicPr>
                <a:picLocks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2000" y="1645891"/>
                <a:ext cx="468000" cy="468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9287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Голубова О.С. БНТУ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484C5-B627-41EC-98C9-72B0B194DA9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7678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B52F3-5C13-4EA1-BC81-0FC9232C856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0925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5510" y="751876"/>
            <a:ext cx="7966955" cy="938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95509" y="1825625"/>
            <a:ext cx="796695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72400" y="6311900"/>
            <a:ext cx="907676" cy="546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fld id="{8F063CE6-48A0-407D-9A87-845FD23B6A5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4DD47A-C269-4DA8-9EDF-ED0E5177DFFE}"/>
              </a:ext>
            </a:extLst>
          </p:cNvPr>
          <p:cNvSpPr txBox="1"/>
          <p:nvPr userDrawn="1"/>
        </p:nvSpPr>
        <p:spPr>
          <a:xfrm>
            <a:off x="971600" y="6487979"/>
            <a:ext cx="5544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Голубова</a:t>
            </a:r>
            <a:r>
              <a:rPr lang="ru-RU" sz="12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О.С. БНТУ</a:t>
            </a:r>
            <a:endParaRPr lang="ru-BY" sz="12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105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053" r:id="rId2"/>
    <p:sldLayoutId id="2147484054" r:id="rId3"/>
    <p:sldLayoutId id="2147484056" r:id="rId4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mbria" panose="02040503050406030204" pitchFamily="18" charset="0"/>
          <a:ea typeface="Cambria" panose="02040503050406030204" pitchFamily="18" charset="0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628800"/>
            <a:ext cx="8068070" cy="1705981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altLang="ru-RU" sz="3600" b="1" dirty="0">
                <a:solidFill>
                  <a:schemeClr val="accent3">
                    <a:lumMod val="50000"/>
                  </a:schemeClr>
                </a:solidFill>
              </a:rPr>
              <a:t>Система нормирования</a:t>
            </a:r>
            <a:br>
              <a:rPr lang="ru-RU" altLang="ru-RU" sz="36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sz="3600" b="1" dirty="0">
                <a:solidFill>
                  <a:schemeClr val="accent3">
                    <a:lumMod val="50000"/>
                  </a:schemeClr>
                </a:solidFill>
              </a:rPr>
              <a:t>труда в строительстве</a:t>
            </a:r>
            <a:br>
              <a:rPr lang="ru-RU" altLang="ru-RU" sz="36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sz="3600" b="1" dirty="0">
                <a:solidFill>
                  <a:schemeClr val="accent3">
                    <a:lumMod val="50000"/>
                  </a:schemeClr>
                </a:solidFill>
              </a:rPr>
              <a:t>в Республике Беларусь</a:t>
            </a:r>
            <a:endParaRPr lang="ru-RU" sz="3600" b="1" dirty="0">
              <a:solidFill>
                <a:srgbClr val="008055"/>
              </a:solidFill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65F12F7-6FCD-417A-BE52-E74D92E64318}"/>
              </a:ext>
            </a:extLst>
          </p:cNvPr>
          <p:cNvSpPr txBox="1">
            <a:spLocks/>
          </p:cNvSpPr>
          <p:nvPr/>
        </p:nvSpPr>
        <p:spPr>
          <a:xfrm>
            <a:off x="251520" y="3861048"/>
            <a:ext cx="4032448" cy="223224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defRPr>
            </a:lvl1pPr>
          </a:lstStyle>
          <a:p>
            <a:pPr algn="l" defTabSz="685800">
              <a:lnSpc>
                <a:spcPct val="100000"/>
              </a:lnSpc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Ольга Сергеевна Голубова, </a:t>
            </a:r>
          </a:p>
          <a:p>
            <a:pPr algn="l" defTabSz="685800">
              <a:lnSpc>
                <a:spcPct val="100000"/>
              </a:lnSpc>
            </a:pPr>
            <a:endParaRPr lang="ru-BY" sz="1600" dirty="0">
              <a:solidFill>
                <a:prstClr val="black"/>
              </a:solidFill>
            </a:endParaRPr>
          </a:p>
          <a:p>
            <a:pPr algn="l" defTabSz="685800">
              <a:lnSpc>
                <a:spcPct val="100000"/>
              </a:lnSpc>
            </a:pPr>
            <a:r>
              <a:rPr lang="ru-RU" sz="1600" dirty="0">
                <a:solidFill>
                  <a:prstClr val="black"/>
                </a:solidFill>
              </a:rPr>
              <a:t>к.э.н., доцент, профессор кафедры </a:t>
            </a:r>
          </a:p>
          <a:p>
            <a:pPr algn="l" defTabSz="685800">
              <a:lnSpc>
                <a:spcPct val="100000"/>
              </a:lnSpc>
            </a:pPr>
            <a:r>
              <a:rPr lang="ru-RU" sz="1600" dirty="0">
                <a:solidFill>
                  <a:prstClr val="black"/>
                </a:solidFill>
              </a:rPr>
              <a:t>«Экономика, организация строительства и управление недвижимостью»</a:t>
            </a:r>
          </a:p>
          <a:p>
            <a:pPr algn="l" defTabSz="685800">
              <a:lnSpc>
                <a:spcPct val="100000"/>
              </a:lnSpc>
            </a:pPr>
            <a:endParaRPr lang="ru-RU" sz="1600" dirty="0">
              <a:solidFill>
                <a:prstClr val="black"/>
              </a:solidFill>
            </a:endParaRPr>
          </a:p>
          <a:p>
            <a:pPr algn="l" defTabSz="685800">
              <a:lnSpc>
                <a:spcPct val="100000"/>
              </a:lnSpc>
            </a:pPr>
            <a:r>
              <a:rPr lang="ru-RU" sz="1600" dirty="0">
                <a:solidFill>
                  <a:prstClr val="black"/>
                </a:solidFill>
              </a:rPr>
              <a:t>Белорусский национальный</a:t>
            </a:r>
            <a:br>
              <a:rPr lang="ru-BY" sz="1600" dirty="0">
                <a:solidFill>
                  <a:prstClr val="black"/>
                </a:solidFill>
              </a:rPr>
            </a:br>
            <a:r>
              <a:rPr lang="ru-RU" sz="1600" dirty="0">
                <a:solidFill>
                  <a:prstClr val="black"/>
                </a:solidFill>
              </a:rPr>
              <a:t>технический университет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410CAE-7C12-439C-A9F5-5844293616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44"/>
          <a:stretch/>
        </p:blipFill>
        <p:spPr>
          <a:xfrm>
            <a:off x="5822291" y="0"/>
            <a:ext cx="3321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84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906917-91A7-4747-8662-37543FBA7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090" y="129124"/>
            <a:ext cx="6463630" cy="64807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>
                <a:solidFill>
                  <a:srgbClr val="349574"/>
                </a:solidFill>
              </a:rPr>
              <a:t>РУП «СТРОЙТЕХНОРМ»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989281-0A32-4AE8-B269-DDA9D5E383FC}"/>
              </a:ext>
            </a:extLst>
          </p:cNvPr>
          <p:cNvSpPr txBox="1"/>
          <p:nvPr/>
        </p:nvSpPr>
        <p:spPr>
          <a:xfrm>
            <a:off x="1259632" y="736243"/>
            <a:ext cx="7652321" cy="30546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spcAft>
                <a:spcPts val="300"/>
              </a:spcAft>
              <a:buFont typeface="Wingdings" panose="05000000000000000000" pitchFamily="2" charset="2"/>
              <a:buChar char="§"/>
              <a:defRPr sz="1500"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ru-RU" dirty="0"/>
              <a:t>отраслевая организация Минстройархитектуры в области технического нормирования и стандартизации;</a:t>
            </a:r>
          </a:p>
          <a:p>
            <a:r>
              <a:rPr lang="ru-RU" dirty="0"/>
              <a:t>ведение и техническое обслуживание Фонда технологической документации на производство строительно-монтажных работ;</a:t>
            </a:r>
          </a:p>
          <a:p>
            <a:r>
              <a:rPr lang="ru-RU" dirty="0"/>
              <a:t>оценка соответствия строительных материалов и изделий, работ в строительстве существенным требованиям безопасности ТНПА;</a:t>
            </a:r>
          </a:p>
          <a:p>
            <a:r>
              <a:rPr lang="ru-RU" dirty="0"/>
              <a:t>оценка соответствия систем управления предприятий, осуществляющих деятельность в строительной отрасли;</a:t>
            </a:r>
          </a:p>
          <a:p>
            <a:r>
              <a:rPr lang="ru-RU" dirty="0"/>
              <a:t>оценка затрат жизненного цикла зданий и сооружений;</a:t>
            </a:r>
          </a:p>
          <a:p>
            <a:r>
              <a:rPr lang="ru-RU" dirty="0"/>
              <a:t>базовая организация по формированию, ведению и техническому обслуживанию банка данных деклараций безопасности объектов строительства первого–четвертого классов сложности, проектной документации на их возведение.</a:t>
            </a:r>
          </a:p>
        </p:txBody>
      </p:sp>
      <p:pic>
        <p:nvPicPr>
          <p:cNvPr id="6148" name="Picture 4" descr="В РУП «СТРОЙТЕХНОРМ» организованы «горячие линии» | Новости, события,  комментарии | Министерство архитектуры и строительства Республики Беларусь">
            <a:extLst>
              <a:ext uri="{FF2B5EF4-FFF2-40B4-BE49-F238E27FC236}">
                <a16:creationId xmlns:a16="http://schemas.microsoft.com/office/drawing/2014/main" id="{56FFF0DD-CD3B-4BC9-80D7-767761FED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5" y="548680"/>
            <a:ext cx="989624" cy="98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Панорама: Стройтехнорм, проектная организация, ул. Кропоткина, 89, Минск —  Яндекс Карты">
            <a:extLst>
              <a:ext uri="{FF2B5EF4-FFF2-40B4-BE49-F238E27FC236}">
                <a16:creationId xmlns:a16="http://schemas.microsoft.com/office/drawing/2014/main" id="{5C2557BC-9FA5-4E9D-B56B-DF4975B71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480" y="5061759"/>
            <a:ext cx="2303999" cy="17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СН 3.02.01-2019 «Жилые здания» Строительные Нормы Республики Беларусь.  ПЕРЕИЗДАНИЕ с Изменениями №1 и &quot;№2">
            <a:extLst>
              <a:ext uri="{FF2B5EF4-FFF2-40B4-BE49-F238E27FC236}">
                <a16:creationId xmlns:a16="http://schemas.microsoft.com/office/drawing/2014/main" id="{97E6C197-BBF0-4D09-86EB-CE8EBCABA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439" y="5061759"/>
            <a:ext cx="12232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6160" name="Picture 16" descr="СП 5.03.01-2020 Бетонные и железобетонные конструкции">
            <a:extLst>
              <a:ext uri="{FF2B5EF4-FFF2-40B4-BE49-F238E27FC236}">
                <a16:creationId xmlns:a16="http://schemas.microsoft.com/office/drawing/2014/main" id="{192EAF8E-6B2E-475F-9354-4403DE1E1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600" y="5061759"/>
            <a:ext cx="1220400" cy="17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16EBF08-E614-499C-971B-D82978E4814F}"/>
              </a:ext>
            </a:extLst>
          </p:cNvPr>
          <p:cNvSpPr txBox="1"/>
          <p:nvPr/>
        </p:nvSpPr>
        <p:spPr>
          <a:xfrm>
            <a:off x="1304481" y="3790925"/>
            <a:ext cx="7299968" cy="12464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300"/>
              </a:spcAft>
            </a:pPr>
            <a:r>
              <a:rPr lang="ru-RU" sz="1400" b="1" dirty="0">
                <a:latin typeface="Cambria" panose="02040503050406030204" pitchFamily="18" charset="0"/>
                <a:ea typeface="Cambria" panose="02040503050406030204" pitchFamily="18" charset="0"/>
              </a:rPr>
              <a:t>Постановления </a:t>
            </a:r>
            <a:r>
              <a:rPr lang="ru-RU" sz="1400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Министерства архитектуры и строительства </a:t>
            </a:r>
            <a:r>
              <a:rPr lang="ru-RU" sz="1400" b="1" dirty="0">
                <a:latin typeface="Cambria" panose="02040503050406030204" pitchFamily="18" charset="0"/>
                <a:ea typeface="Cambria" panose="02040503050406030204" pitchFamily="18" charset="0"/>
              </a:rPr>
              <a:t>Республики Беларусь </a:t>
            </a:r>
            <a:endParaRPr lang="ru-BY" sz="14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300"/>
              </a:spcAft>
            </a:pPr>
            <a:r>
              <a:rPr lang="ru-RU" sz="1400" b="1" dirty="0">
                <a:latin typeface="Cambria" panose="02040503050406030204" pitchFamily="18" charset="0"/>
                <a:ea typeface="Cambria" panose="02040503050406030204" pitchFamily="18" charset="0"/>
              </a:rPr>
              <a:t>от 3 августа 2022 г.  </a:t>
            </a:r>
            <a:r>
              <a:rPr lang="ru-RU" sz="1400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№ 74 </a:t>
            </a:r>
            <a:r>
              <a:rPr lang="ru-RU" sz="1400" b="1" dirty="0">
                <a:latin typeface="Cambria" panose="02040503050406030204" pitchFamily="18" charset="0"/>
                <a:ea typeface="Cambria" panose="02040503050406030204" pitchFamily="18" charset="0"/>
              </a:rPr>
              <a:t>«Об утверждении Методики расчета затрат жизненного цикла жилого здания».  </a:t>
            </a:r>
            <a:endParaRPr lang="ru-BY" sz="1400" b="1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Aft>
                <a:spcPts val="300"/>
              </a:spcAft>
            </a:pPr>
            <a:r>
              <a:rPr lang="ru-RU" sz="1400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от </a:t>
            </a:r>
            <a:r>
              <a:rPr lang="ru-RU" sz="1400" b="1" dirty="0">
                <a:latin typeface="Cambria" panose="02040503050406030204" pitchFamily="18" charset="0"/>
                <a:ea typeface="Cambria" panose="02040503050406030204" pitchFamily="18" charset="0"/>
              </a:rPr>
              <a:t>16 февраля 2023 г. </a:t>
            </a:r>
            <a:r>
              <a:rPr lang="ru-RU" sz="1400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№ 10 «Об утверждении методики расчета затрат жизненного цикла общественных зданий социально-культурного назначения» </a:t>
            </a:r>
            <a:endParaRPr lang="ru-BY" sz="1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F7BBB70-434B-49EA-B22B-B6D35F8D2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63CE6-48A0-407D-9A87-845FD23B6A5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725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EE5E555-8A97-4ACE-9FBA-F1FD311C7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484C5-B627-41EC-98C9-72B0B194DA9F}" type="slidenum">
              <a:rPr lang="ru-RU" altLang="ru-RU" smtClean="0"/>
              <a:pPr/>
              <a:t>11</a:t>
            </a:fld>
            <a:endParaRPr lang="ru-RU" alt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F46A8A8-C5F9-42D1-9D0D-EA332AFDF4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544" y="54868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BY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E998C3DB-ED40-4D61-8422-58BFDA2C6B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483859"/>
              </p:ext>
            </p:extLst>
          </p:nvPr>
        </p:nvGraphicFramePr>
        <p:xfrm>
          <a:off x="3325254" y="352298"/>
          <a:ext cx="5616624" cy="3650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Visio" r:id="rId3" imgW="9153575" imgH="5953063" progId="Visio.Drawing.15">
                  <p:embed/>
                </p:oleObj>
              </mc:Choice>
              <mc:Fallback>
                <p:oleObj name="Visio" r:id="rId3" imgW="9153575" imgH="595306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5254" y="352298"/>
                        <a:ext cx="5616624" cy="36504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C0F3851-A56E-4A33-99A4-1F603B7B16C3}"/>
              </a:ext>
            </a:extLst>
          </p:cNvPr>
          <p:cNvSpPr txBox="1"/>
          <p:nvPr/>
        </p:nvSpPr>
        <p:spPr>
          <a:xfrm>
            <a:off x="365393" y="301548"/>
            <a:ext cx="290683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rgbClr val="349574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Цифровая экосистема нормирования и ценообразования в строительстве</a:t>
            </a:r>
            <a:endParaRPr lang="ru-BY" sz="2400" b="1" dirty="0">
              <a:solidFill>
                <a:srgbClr val="349574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C92ED4-965F-4510-9115-DFFF2F946E0F}"/>
              </a:ext>
            </a:extLst>
          </p:cNvPr>
          <p:cNvSpPr txBox="1"/>
          <p:nvPr/>
        </p:nvSpPr>
        <p:spPr>
          <a:xfrm>
            <a:off x="401391" y="4002712"/>
            <a:ext cx="853217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/>
              <a:t>Цифровая экосистема предусматривает автоматизацию следующих системообразующих процессов:</a:t>
            </a:r>
          </a:p>
          <a:p>
            <a:r>
              <a:rPr lang="ru-RU" sz="1100" b="1" dirty="0"/>
              <a:t>1. Разработка новых и актуализация существующих типовых технологических карт (ТТК) и технологических карт (ТК) в цифровом формате Smart ТНПА.</a:t>
            </a:r>
          </a:p>
          <a:p>
            <a:r>
              <a:rPr lang="ru-RU" sz="1100" b="1" dirty="0"/>
              <a:t>2. Разработка новых и актуализация существующих норм затрат труда на строительные, монтажные и ремонтно-строительные работы (НЗТСМР)) в цифровом формате Smart ТНПА.</a:t>
            </a:r>
          </a:p>
          <a:p>
            <a:r>
              <a:rPr lang="ru-RU" sz="1100" b="1" dirty="0"/>
              <a:t>3. Разработка новых и актуализация существующих нормативов расхода ресурсов в цифровом формате Smart ТНПА.</a:t>
            </a:r>
          </a:p>
          <a:p>
            <a:r>
              <a:rPr lang="ru-RU" sz="1100" b="1" dirty="0"/>
              <a:t>4. Мониторинг цен на ресурсы для строительства с учетом ИС «Цифровой реестр требований» и ИС «Электронный классификатор видов работ в строительстве.</a:t>
            </a:r>
          </a:p>
          <a:p>
            <a:r>
              <a:rPr lang="ru-RU" sz="1100" b="1" dirty="0"/>
              <a:t>5. Кодирование строительной информации в единой для всей инвестиционно-строительной деятельности системе.</a:t>
            </a:r>
          </a:p>
          <a:p>
            <a:r>
              <a:rPr lang="ru-RU" sz="1100" b="1" dirty="0"/>
              <a:t>6. Разработка укрупненных показателей стоимости по видам работ (УПС ВР).</a:t>
            </a:r>
          </a:p>
          <a:p>
            <a:r>
              <a:rPr lang="ru-RU" sz="1100" b="1" dirty="0"/>
              <a:t>7. Разработка укрупненных нормативов расхода ресурсов на виды работ (УНРР ВР).</a:t>
            </a:r>
          </a:p>
          <a:p>
            <a:r>
              <a:rPr lang="ru-RU" sz="1100" b="1" dirty="0"/>
              <a:t>8. Разработка укрупненных показателей стоимости строительства единицы площади (объема, мощности) объекта (УПСО).</a:t>
            </a:r>
          </a:p>
          <a:p>
            <a:r>
              <a:rPr lang="ru-RU" sz="1100" b="1" dirty="0"/>
              <a:t>9. Пополнение базы данных объектов-аналогов, объектами с проектной, в том числе сметной документацией, в цифровом формате, обеспечивающем автоматизированную обработку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2684479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Голубова Ольга Сергеевн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399650"/>
            <a:ext cx="1963811" cy="243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976211" y="2379308"/>
            <a:ext cx="2166568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2250" b="1" dirty="0" err="1">
                <a:solidFill>
                  <a:srgbClr val="00805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Голубова</a:t>
            </a:r>
            <a:r>
              <a:rPr lang="ru-RU" sz="2250" b="1" dirty="0">
                <a:solidFill>
                  <a:srgbClr val="00805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br>
              <a:rPr lang="en-US" sz="2250" b="1" dirty="0">
                <a:solidFill>
                  <a:srgbClr val="008055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250" b="1" dirty="0">
                <a:solidFill>
                  <a:srgbClr val="00805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Ольга Сергеевна</a:t>
            </a:r>
            <a:endParaRPr lang="en-US" sz="2250" b="1" dirty="0">
              <a:solidFill>
                <a:srgbClr val="008055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defTabSz="685800">
              <a:defRPr/>
            </a:pPr>
            <a:endParaRPr lang="ru-BY" sz="15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defTabSz="685800">
              <a:defRPr/>
            </a:pPr>
            <a:r>
              <a:rPr lang="ru-RU" sz="15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к.э.н., доцент</a:t>
            </a:r>
          </a:p>
          <a:p>
            <a:pPr defTabSz="685800">
              <a:defRPr/>
            </a:pPr>
            <a:r>
              <a:rPr lang="ru-RU" sz="15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Volha </a:t>
            </a:r>
            <a:r>
              <a:rPr lang="ru-RU" sz="15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Holubava</a:t>
            </a:r>
            <a:endParaRPr lang="ru-RU" sz="15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76211" y="4389926"/>
            <a:ext cx="216656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Профессор БНТУ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00649" y="5503775"/>
            <a:ext cx="33588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2000" b="1" dirty="0">
                <a:solidFill>
                  <a:srgbClr val="00805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v.holubava@gmail.com</a:t>
            </a:r>
            <a:endParaRPr lang="ru-RU" sz="2000" b="1" dirty="0">
              <a:solidFill>
                <a:srgbClr val="008055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+375 29 632 70 47</a:t>
            </a:r>
            <a:endParaRPr lang="ru-RU" sz="2000" dirty="0">
              <a:solidFill>
                <a:srgbClr val="008055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D395F1D-A089-47B8-8D04-4FBF0F695F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5439"/>
            <a:ext cx="4392488" cy="685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41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906917-91A7-4747-8662-37543FBA7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772" y="332656"/>
            <a:ext cx="7488832" cy="1626724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z="3200" b="1" dirty="0">
                <a:solidFill>
                  <a:srgbClr val="349574"/>
                </a:solidFill>
              </a:rPr>
              <a:t>Республиканское унитарное предприятие “Республиканский научно-технический центр по ценообразованию в строительстве”</a:t>
            </a:r>
            <a:endParaRPr lang="ru-BY" sz="3200" b="1" dirty="0">
              <a:solidFill>
                <a:srgbClr val="349574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E622FA5-E758-46FC-9487-B95C5AEEE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63CE6-48A0-407D-9A87-845FD23B6A5B}" type="slidenum">
              <a:rPr lang="ru-RU" smtClean="0"/>
              <a:t>2</a:t>
            </a:fld>
            <a:endParaRPr lang="ru-RU"/>
          </a:p>
        </p:txBody>
      </p:sp>
      <p:pic>
        <p:nvPicPr>
          <p:cNvPr id="2052" name="Picture 4" descr="Логотип РНТЦ">
            <a:extLst>
              <a:ext uri="{FF2B5EF4-FFF2-40B4-BE49-F238E27FC236}">
                <a16:creationId xmlns:a16="http://schemas.microsoft.com/office/drawing/2014/main" id="{FD7868CE-B865-4F4B-B336-F3F15BCD3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936104" cy="9361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989281-0A32-4AE8-B269-DDA9D5E383FC}"/>
              </a:ext>
            </a:extLst>
          </p:cNvPr>
          <p:cNvSpPr txBox="1"/>
          <p:nvPr/>
        </p:nvSpPr>
        <p:spPr>
          <a:xfrm>
            <a:off x="1257772" y="2118270"/>
            <a:ext cx="7346676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349574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Сметно-нормативная база строительного комплекса Республики Беларусь;</a:t>
            </a:r>
          </a:p>
          <a:p>
            <a:pPr marL="285750" indent="-285750">
              <a:spcAft>
                <a:spcPts val="600"/>
              </a:spcAft>
              <a:buClr>
                <a:srgbClr val="349574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Программные комплексы по составлению смет </a:t>
            </a:r>
            <a:br>
              <a:rPr lang="ru-BY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и расчетов за выполненные работы;</a:t>
            </a:r>
          </a:p>
          <a:p>
            <a:pPr marL="285750" indent="-285750">
              <a:spcAft>
                <a:spcPts val="600"/>
              </a:spcAft>
              <a:buClr>
                <a:srgbClr val="349574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Республиканский фонд проектной документации;</a:t>
            </a:r>
          </a:p>
          <a:p>
            <a:pPr marL="285750" indent="-285750">
              <a:spcAft>
                <a:spcPts val="600"/>
              </a:spcAft>
              <a:buClr>
                <a:srgbClr val="349574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Республиканский банк данных объектов – аналогов;</a:t>
            </a:r>
          </a:p>
          <a:p>
            <a:pPr marL="285750" indent="-285750">
              <a:spcAft>
                <a:spcPts val="600"/>
              </a:spcAft>
              <a:buClr>
                <a:srgbClr val="349574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Реестр действующих индивидуальных нормативов;</a:t>
            </a:r>
          </a:p>
          <a:p>
            <a:pPr marL="285750" indent="-285750">
              <a:spcAft>
                <a:spcPts val="600"/>
              </a:spcAft>
              <a:buClr>
                <a:srgbClr val="349574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Разработка технологической документации;</a:t>
            </a:r>
          </a:p>
          <a:p>
            <a:pPr marL="285750" indent="-285750">
              <a:spcAft>
                <a:spcPts val="600"/>
              </a:spcAft>
              <a:buClr>
                <a:srgbClr val="349574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Реестр действующих типовых технологических карт;</a:t>
            </a:r>
          </a:p>
          <a:p>
            <a:pPr marL="285750" indent="-285750">
              <a:spcAft>
                <a:spcPts val="600"/>
              </a:spcAft>
              <a:buClr>
                <a:srgbClr val="349574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Консультационные услуги по ценообразованию в строительстве</a:t>
            </a:r>
          </a:p>
        </p:txBody>
      </p:sp>
    </p:spTree>
    <p:extLst>
      <p:ext uri="{BB962C8B-B14F-4D97-AF65-F5344CB8AC3E}">
        <p14:creationId xmlns:p14="http://schemas.microsoft.com/office/powerpoint/2010/main" val="9209002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Надпись 117">
            <a:extLst>
              <a:ext uri="{FF2B5EF4-FFF2-40B4-BE49-F238E27FC236}">
                <a16:creationId xmlns:a16="http://schemas.microsoft.com/office/drawing/2014/main" id="{DF816FC4-96EE-A237-0894-F5074C7D58BA}"/>
              </a:ext>
            </a:extLst>
          </p:cNvPr>
          <p:cNvSpPr txBox="1"/>
          <p:nvPr/>
        </p:nvSpPr>
        <p:spPr>
          <a:xfrm>
            <a:off x="405471" y="5273205"/>
            <a:ext cx="1205407" cy="558241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1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1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Беларусь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A34B34-4278-A6BB-A55A-E6CE9F6B2C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33383" y="526700"/>
            <a:ext cx="7966955" cy="93881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z="3200" b="1" dirty="0">
                <a:solidFill>
                  <a:srgbClr val="349574"/>
                </a:solidFill>
              </a:rPr>
              <a:t>Количество показателей, включенных в сметно-нормативные базы Беларуси, Казахстана и России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9CDB6AD-404E-05DF-BAC0-F642FA03A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994678"/>
              </p:ext>
            </p:extLst>
          </p:nvPr>
        </p:nvGraphicFramePr>
        <p:xfrm>
          <a:off x="323528" y="1558342"/>
          <a:ext cx="8496944" cy="22808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810298400"/>
                    </a:ext>
                  </a:extLst>
                </a:gridCol>
                <a:gridCol w="1674186">
                  <a:extLst>
                    <a:ext uri="{9D8B030D-6E8A-4147-A177-3AD203B41FA5}">
                      <a16:colId xmlns:a16="http://schemas.microsoft.com/office/drawing/2014/main" val="3750720048"/>
                    </a:ext>
                  </a:extLst>
                </a:gridCol>
                <a:gridCol w="1674186">
                  <a:extLst>
                    <a:ext uri="{9D8B030D-6E8A-4147-A177-3AD203B41FA5}">
                      <a16:colId xmlns:a16="http://schemas.microsoft.com/office/drawing/2014/main" val="1384451011"/>
                    </a:ext>
                  </a:extLst>
                </a:gridCol>
                <a:gridCol w="1674186">
                  <a:extLst>
                    <a:ext uri="{9D8B030D-6E8A-4147-A177-3AD203B41FA5}">
                      <a16:colId xmlns:a16="http://schemas.microsoft.com/office/drawing/2014/main" val="2444488214"/>
                    </a:ext>
                  </a:extLst>
                </a:gridCol>
                <a:gridCol w="1674186">
                  <a:extLst>
                    <a:ext uri="{9D8B030D-6E8A-4147-A177-3AD203B41FA5}">
                      <a16:colId xmlns:a16="http://schemas.microsoft.com/office/drawing/2014/main" val="4274153960"/>
                    </a:ext>
                  </a:extLst>
                </a:gridCol>
              </a:tblGrid>
              <a:tr h="3600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Наименование государства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3226036"/>
                  </a:ext>
                </a:extLst>
              </a:tr>
              <a:tr h="36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сборников сметных нормативов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расценок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ценовых позиций материалов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ценовых позиций машин и механизмов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91033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Беларусь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43 985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89 442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2 181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304031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Казахстан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43 213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64 891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1 688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441765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Россия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48 493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69 236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2 014</a:t>
                      </a:r>
                      <a:endParaRPr lang="ru-RU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985492"/>
                  </a:ext>
                </a:extLst>
              </a:tr>
            </a:tbl>
          </a:graphicData>
        </a:graphic>
      </p:graphicFrame>
      <p:grpSp>
        <p:nvGrpSpPr>
          <p:cNvPr id="7" name="Group 116">
            <a:extLst>
              <a:ext uri="{FF2B5EF4-FFF2-40B4-BE49-F238E27FC236}">
                <a16:creationId xmlns:a16="http://schemas.microsoft.com/office/drawing/2014/main" id="{24848A92-883E-578F-6D56-B5ED585B8DB3}"/>
              </a:ext>
            </a:extLst>
          </p:cNvPr>
          <p:cNvGrpSpPr>
            <a:grpSpLocks/>
          </p:cNvGrpSpPr>
          <p:nvPr/>
        </p:nvGrpSpPr>
        <p:grpSpPr bwMode="auto">
          <a:xfrm>
            <a:off x="1691681" y="4100626"/>
            <a:ext cx="6998482" cy="1992670"/>
            <a:chOff x="0" y="-47"/>
            <a:chExt cx="776" cy="127"/>
          </a:xfrm>
        </p:grpSpPr>
        <p:sp>
          <p:nvSpPr>
            <p:cNvPr id="8" name="Rectangle 117">
              <a:extLst>
                <a:ext uri="{FF2B5EF4-FFF2-40B4-BE49-F238E27FC236}">
                  <a16:creationId xmlns:a16="http://schemas.microsoft.com/office/drawing/2014/main" id="{487C1DEB-7720-8E43-15F9-21AA8E7D55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39" cy="66"/>
            </a:xfrm>
            <a:prstGeom prst="rect">
              <a:avLst/>
            </a:prstGeom>
            <a:solidFill>
              <a:srgbClr val="FFFFFF"/>
            </a:solidFill>
            <a:ln w="1">
              <a:solidFill>
                <a:srgbClr val="444444"/>
              </a:solidFill>
              <a:miter lim="800000"/>
              <a:headEnd/>
              <a:tailEnd/>
            </a:ln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9" name="Rectangle 120">
              <a:extLst>
                <a:ext uri="{FF2B5EF4-FFF2-40B4-BE49-F238E27FC236}">
                  <a16:creationId xmlns:a16="http://schemas.microsoft.com/office/drawing/2014/main" id="{8AA27202-2D2B-57D0-E13E-8DB0248CA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69"/>
              <a:ext cx="21" cy="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ru-RU" sz="110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ru-RU" sz="11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121" descr="1984">
              <a:extLst>
                <a:ext uri="{FF2B5EF4-FFF2-40B4-BE49-F238E27FC236}">
                  <a16:creationId xmlns:a16="http://schemas.microsoft.com/office/drawing/2014/main" id="{16B55FC1-4055-FEFE-B9D5-376EC16B1A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-18"/>
              <a:ext cx="43" cy="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21431" tIns="0" rIns="0" bIns="0" anchor="t" anchorCtr="0" upright="1">
              <a:no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1984</a:t>
              </a:r>
            </a:p>
          </p:txBody>
        </p:sp>
        <p:sp>
          <p:nvSpPr>
            <p:cNvPr id="11" name="Freeform 122">
              <a:extLst>
                <a:ext uri="{FF2B5EF4-FFF2-40B4-BE49-F238E27FC236}">
                  <a16:creationId xmlns:a16="http://schemas.microsoft.com/office/drawing/2014/main" id="{6D86DBEA-4BBE-7463-40C1-5BC2B4835F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-14"/>
              <a:ext cx="0" cy="14"/>
            </a:xfrm>
            <a:custGeom>
              <a:avLst/>
              <a:gdLst>
                <a:gd name="T0" fmla="*/ 14 h 14"/>
                <a:gd name="T1" fmla="*/ 0 h 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">
              <a:solidFill>
                <a:srgbClr val="444444"/>
              </a:solidFill>
              <a:prstDash val="solid"/>
              <a:round/>
              <a:headEnd/>
              <a:tailEnd/>
            </a:ln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12" name="Rectangle 123" descr="1989">
              <a:extLst>
                <a:ext uri="{FF2B5EF4-FFF2-40B4-BE49-F238E27FC236}">
                  <a16:creationId xmlns:a16="http://schemas.microsoft.com/office/drawing/2014/main" id="{B2F9406A-AE30-5937-6C9A-DDAB9ACB20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" y="-18"/>
              <a:ext cx="47" cy="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21431" tIns="0" rIns="0" bIns="0" anchor="t" anchorCtr="0" upright="1">
              <a:noAutofit/>
            </a:bodyPr>
            <a:lstStyle/>
            <a:p>
              <a:r>
                <a:rPr lang="ru-RU" sz="1200">
                  <a:latin typeface="Times New Roman" panose="02020603050405020304" pitchFamily="18" charset="0"/>
                  <a:ea typeface="Times New Roman" panose="02020603050405020304" pitchFamily="18" charset="0"/>
                </a:rPr>
                <a:t>1989</a:t>
              </a:r>
            </a:p>
          </p:txBody>
        </p:sp>
        <p:sp>
          <p:nvSpPr>
            <p:cNvPr id="13" name="Freeform 124">
              <a:extLst>
                <a:ext uri="{FF2B5EF4-FFF2-40B4-BE49-F238E27FC236}">
                  <a16:creationId xmlns:a16="http://schemas.microsoft.com/office/drawing/2014/main" id="{B288E734-56B9-C9C8-FBBB-640BC7DF7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" y="-14"/>
              <a:ext cx="0" cy="14"/>
            </a:xfrm>
            <a:custGeom>
              <a:avLst/>
              <a:gdLst>
                <a:gd name="T0" fmla="*/ 14 h 14"/>
                <a:gd name="T1" fmla="*/ 0 h 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">
              <a:solidFill>
                <a:srgbClr val="444444"/>
              </a:solidFill>
              <a:prstDash val="solid"/>
              <a:round/>
              <a:headEnd/>
              <a:tailEnd/>
            </a:ln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14" name="Rectangle 125" descr="1994">
              <a:extLst>
                <a:ext uri="{FF2B5EF4-FFF2-40B4-BE49-F238E27FC236}">
                  <a16:creationId xmlns:a16="http://schemas.microsoft.com/office/drawing/2014/main" id="{9FC188A4-B9DB-E896-F74C-D4AF31495C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" y="-18"/>
              <a:ext cx="46" cy="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21431" tIns="0" rIns="0" bIns="0" anchor="t" anchorCtr="0" upright="1">
              <a:no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1994</a:t>
              </a:r>
            </a:p>
          </p:txBody>
        </p:sp>
        <p:sp>
          <p:nvSpPr>
            <p:cNvPr id="15" name="Freeform 126">
              <a:extLst>
                <a:ext uri="{FF2B5EF4-FFF2-40B4-BE49-F238E27FC236}">
                  <a16:creationId xmlns:a16="http://schemas.microsoft.com/office/drawing/2014/main" id="{BF562023-6068-F234-4770-E92A0B66CD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" y="-14"/>
              <a:ext cx="0" cy="14"/>
            </a:xfrm>
            <a:custGeom>
              <a:avLst/>
              <a:gdLst>
                <a:gd name="T0" fmla="*/ 14 h 14"/>
                <a:gd name="T1" fmla="*/ 0 h 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">
              <a:solidFill>
                <a:srgbClr val="444444"/>
              </a:solidFill>
              <a:prstDash val="solid"/>
              <a:round/>
              <a:headEnd/>
              <a:tailEnd/>
            </a:ln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16" name="Rectangle 127" descr="1999">
              <a:extLst>
                <a:ext uri="{FF2B5EF4-FFF2-40B4-BE49-F238E27FC236}">
                  <a16:creationId xmlns:a16="http://schemas.microsoft.com/office/drawing/2014/main" id="{091E6EE3-36AD-BDC8-8030-F465476E49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" y="-18"/>
              <a:ext cx="46" cy="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21431" tIns="0" rIns="0" bIns="0" anchor="t" anchorCtr="0" upright="1">
              <a:no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1999</a:t>
              </a:r>
            </a:p>
          </p:txBody>
        </p:sp>
        <p:sp>
          <p:nvSpPr>
            <p:cNvPr id="17" name="Freeform 128">
              <a:extLst>
                <a:ext uri="{FF2B5EF4-FFF2-40B4-BE49-F238E27FC236}">
                  <a16:creationId xmlns:a16="http://schemas.microsoft.com/office/drawing/2014/main" id="{B744973A-FD73-2174-FF7E-7F146547FC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" y="-14"/>
              <a:ext cx="0" cy="14"/>
            </a:xfrm>
            <a:custGeom>
              <a:avLst/>
              <a:gdLst>
                <a:gd name="T0" fmla="*/ 14 h 14"/>
                <a:gd name="T1" fmla="*/ 0 h 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">
              <a:solidFill>
                <a:srgbClr val="444444"/>
              </a:solidFill>
              <a:prstDash val="solid"/>
              <a:round/>
              <a:headEnd/>
              <a:tailEnd/>
            </a:ln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18" name="Rectangle 129" descr="2004">
              <a:extLst>
                <a:ext uri="{FF2B5EF4-FFF2-40B4-BE49-F238E27FC236}">
                  <a16:creationId xmlns:a16="http://schemas.microsoft.com/office/drawing/2014/main" id="{E053E403-E546-3930-4051-A7E2E4396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" y="-18"/>
              <a:ext cx="41" cy="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21431" tIns="0" rIns="0" bIns="0" anchor="t" anchorCtr="0" upright="1">
              <a:no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2004</a:t>
              </a:r>
            </a:p>
          </p:txBody>
        </p:sp>
        <p:sp>
          <p:nvSpPr>
            <p:cNvPr id="19" name="Freeform 130">
              <a:extLst>
                <a:ext uri="{FF2B5EF4-FFF2-40B4-BE49-F238E27FC236}">
                  <a16:creationId xmlns:a16="http://schemas.microsoft.com/office/drawing/2014/main" id="{D11E9795-52F7-70C2-AFBD-A1C7546AA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" y="-14"/>
              <a:ext cx="0" cy="14"/>
            </a:xfrm>
            <a:custGeom>
              <a:avLst/>
              <a:gdLst>
                <a:gd name="T0" fmla="*/ 14 h 14"/>
                <a:gd name="T1" fmla="*/ 0 h 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">
              <a:solidFill>
                <a:srgbClr val="444444"/>
              </a:solidFill>
              <a:prstDash val="solid"/>
              <a:round/>
              <a:headEnd/>
              <a:tailEnd/>
            </a:ln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20" name="Rectangle 131" descr="2009">
              <a:extLst>
                <a:ext uri="{FF2B5EF4-FFF2-40B4-BE49-F238E27FC236}">
                  <a16:creationId xmlns:a16="http://schemas.microsoft.com/office/drawing/2014/main" id="{05D2B971-CD8F-6CFD-4573-2FB18780C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" y="-18"/>
              <a:ext cx="47" cy="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21431" tIns="0" rIns="0" bIns="0" anchor="t" anchorCtr="0" upright="1">
              <a:no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2009</a:t>
              </a:r>
            </a:p>
          </p:txBody>
        </p:sp>
        <p:sp>
          <p:nvSpPr>
            <p:cNvPr id="21" name="Freeform 132">
              <a:extLst>
                <a:ext uri="{FF2B5EF4-FFF2-40B4-BE49-F238E27FC236}">
                  <a16:creationId xmlns:a16="http://schemas.microsoft.com/office/drawing/2014/main" id="{E36CAD3F-406E-549A-2AF3-DBC3E8573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" y="-14"/>
              <a:ext cx="0" cy="14"/>
            </a:xfrm>
            <a:custGeom>
              <a:avLst/>
              <a:gdLst>
                <a:gd name="T0" fmla="*/ 14 h 14"/>
                <a:gd name="T1" fmla="*/ 0 h 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">
              <a:solidFill>
                <a:srgbClr val="444444"/>
              </a:solidFill>
              <a:prstDash val="solid"/>
              <a:round/>
              <a:headEnd/>
              <a:tailEnd/>
            </a:ln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22" name="Rectangle 133" descr="2014">
              <a:extLst>
                <a:ext uri="{FF2B5EF4-FFF2-40B4-BE49-F238E27FC236}">
                  <a16:creationId xmlns:a16="http://schemas.microsoft.com/office/drawing/2014/main" id="{0584E57E-68AC-CC66-E79C-1E4297EFDA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-18"/>
              <a:ext cx="45" cy="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21431" tIns="0" rIns="0" bIns="0" anchor="t" anchorCtr="0" upright="1">
              <a:no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2014</a:t>
              </a:r>
            </a:p>
          </p:txBody>
        </p:sp>
        <p:sp>
          <p:nvSpPr>
            <p:cNvPr id="23" name="Freeform 134">
              <a:extLst>
                <a:ext uri="{FF2B5EF4-FFF2-40B4-BE49-F238E27FC236}">
                  <a16:creationId xmlns:a16="http://schemas.microsoft.com/office/drawing/2014/main" id="{A1B80809-4FAA-61D7-9EC1-6A4307D9C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-14"/>
              <a:ext cx="0" cy="14"/>
            </a:xfrm>
            <a:custGeom>
              <a:avLst/>
              <a:gdLst>
                <a:gd name="T0" fmla="*/ 14 h 14"/>
                <a:gd name="T1" fmla="*/ 0 h 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">
              <a:solidFill>
                <a:srgbClr val="444444"/>
              </a:solidFill>
              <a:prstDash val="solid"/>
              <a:round/>
              <a:headEnd/>
              <a:tailEnd/>
            </a:ln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24" name="Rectangle 135" descr="2019">
              <a:extLst>
                <a:ext uri="{FF2B5EF4-FFF2-40B4-BE49-F238E27FC236}">
                  <a16:creationId xmlns:a16="http://schemas.microsoft.com/office/drawing/2014/main" id="{723D2AA4-7CE4-4DAD-7A17-FD22D33D5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" y="-18"/>
              <a:ext cx="40" cy="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21431" tIns="0" rIns="0" bIns="0" anchor="t" anchorCtr="0" upright="1">
              <a:no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2019</a:t>
              </a:r>
            </a:p>
          </p:txBody>
        </p:sp>
        <p:sp>
          <p:nvSpPr>
            <p:cNvPr id="25" name="Freeform 136">
              <a:extLst>
                <a:ext uri="{FF2B5EF4-FFF2-40B4-BE49-F238E27FC236}">
                  <a16:creationId xmlns:a16="http://schemas.microsoft.com/office/drawing/2014/main" id="{BA20A4BE-0AF7-A7F9-4420-8C0DBCADA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" y="-14"/>
              <a:ext cx="0" cy="14"/>
            </a:xfrm>
            <a:custGeom>
              <a:avLst/>
              <a:gdLst>
                <a:gd name="T0" fmla="*/ 14 h 14"/>
                <a:gd name="T1" fmla="*/ 0 h 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">
              <a:solidFill>
                <a:srgbClr val="444444"/>
              </a:solidFill>
              <a:prstDash val="solid"/>
              <a:round/>
              <a:headEnd/>
              <a:tailEnd/>
            </a:ln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26" name="Rectangle 137" descr="2024">
              <a:extLst>
                <a:ext uri="{FF2B5EF4-FFF2-40B4-BE49-F238E27FC236}">
                  <a16:creationId xmlns:a16="http://schemas.microsoft.com/office/drawing/2014/main" id="{5D180708-4D69-9CB2-4221-617F7B38D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" y="-18"/>
              <a:ext cx="45" cy="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21431" tIns="0" rIns="0" bIns="0" anchor="t" anchorCtr="0" upright="1">
              <a:no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2024</a:t>
              </a:r>
            </a:p>
          </p:txBody>
        </p:sp>
        <p:sp>
          <p:nvSpPr>
            <p:cNvPr id="27" name="Freeform 138">
              <a:extLst>
                <a:ext uri="{FF2B5EF4-FFF2-40B4-BE49-F238E27FC236}">
                  <a16:creationId xmlns:a16="http://schemas.microsoft.com/office/drawing/2014/main" id="{FA2A850B-634F-128F-5F78-3143CA87C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" y="-14"/>
              <a:ext cx="0" cy="14"/>
            </a:xfrm>
            <a:custGeom>
              <a:avLst/>
              <a:gdLst>
                <a:gd name="T0" fmla="*/ 14 h 14"/>
                <a:gd name="T1" fmla="*/ 0 h 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">
              <a:solidFill>
                <a:srgbClr val="444444"/>
              </a:solidFill>
              <a:prstDash val="solid"/>
              <a:round/>
              <a:headEnd/>
              <a:tailEnd/>
            </a:ln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28" name="Rectangle 139" descr="НРР-2022&#10;Вс 01.05.22 - Пт 01.01.27">
              <a:extLst>
                <a:ext uri="{FF2B5EF4-FFF2-40B4-BE49-F238E27FC236}">
                  <a16:creationId xmlns:a16="http://schemas.microsoft.com/office/drawing/2014/main" id="{13630753-3C2F-0AA9-D857-4EF581770A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" y="31"/>
              <a:ext cx="80" cy="3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29" name="Rectangle 140" descr="НРР-2022&#10;Вс 01.05.22 - Пт 01.01.27">
              <a:extLst>
                <a:ext uri="{FF2B5EF4-FFF2-40B4-BE49-F238E27FC236}">
                  <a16:creationId xmlns:a16="http://schemas.microsoft.com/office/drawing/2014/main" id="{E8BEBD51-07B1-917D-01F6-65A13252E0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" y="34"/>
              <a:ext cx="0" cy="32"/>
            </a:xfrm>
            <a:prstGeom prst="rect">
              <a:avLst/>
            </a:prstGeom>
            <a:solidFill>
              <a:srgbClr val="A8C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30" name="Rectangle 141" descr="НРР-2022&#10;Вс 01.05.22 - Пт 01.01.27">
              <a:extLst>
                <a:ext uri="{FF2B5EF4-FFF2-40B4-BE49-F238E27FC236}">
                  <a16:creationId xmlns:a16="http://schemas.microsoft.com/office/drawing/2014/main" id="{CDEC3AF8-86E1-C102-7611-384CD0426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31"/>
              <a:ext cx="80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r>
                <a:rPr lang="ru-RU" sz="10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НРР-2022</a:t>
              </a:r>
              <a:b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</a:br>
              <a:r>
                <a:rPr lang="ru-RU" sz="1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2022 - 2027</a:t>
              </a:r>
              <a:endParaRPr lang="ru-RU" sz="12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1" name="Rectangle 142" descr="НРР-2017&#10;Пн 02.01.17 - Вс 01.05.22">
              <a:extLst>
                <a:ext uri="{FF2B5EF4-FFF2-40B4-BE49-F238E27FC236}">
                  <a16:creationId xmlns:a16="http://schemas.microsoft.com/office/drawing/2014/main" id="{E4C85735-11CF-6781-3D91-B5B9288EB8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" y="31"/>
              <a:ext cx="90" cy="3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32" name="Rectangle 143" descr="НРР-2017&#10;Пн 02.01.17 - Вс 01.05.22">
              <a:extLst>
                <a:ext uri="{FF2B5EF4-FFF2-40B4-BE49-F238E27FC236}">
                  <a16:creationId xmlns:a16="http://schemas.microsoft.com/office/drawing/2014/main" id="{45EBECED-C3F4-0DA9-5C39-70A3F8C2C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" y="1"/>
              <a:ext cx="0" cy="32"/>
            </a:xfrm>
            <a:prstGeom prst="rect">
              <a:avLst/>
            </a:prstGeom>
            <a:solidFill>
              <a:srgbClr val="A8C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33" name="Rectangle 144" descr="НРР-2017&#10;Пн 02.01.17 - Вс 01.05.22">
              <a:extLst>
                <a:ext uri="{FF2B5EF4-FFF2-40B4-BE49-F238E27FC236}">
                  <a16:creationId xmlns:a16="http://schemas.microsoft.com/office/drawing/2014/main" id="{4514DA8C-D349-0CF9-38A8-BEDB2D702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" y="31"/>
              <a:ext cx="90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r>
                <a:rPr lang="ru-RU" sz="10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НРР-2017</a:t>
              </a:r>
              <a:b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</a:br>
              <a:r>
                <a:rPr lang="ru-RU" sz="1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2017 - 2022</a:t>
              </a:r>
              <a:endParaRPr lang="ru-RU" sz="12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4" name="Rectangle 145" descr="НРР-2012&#10;Пн 02.01.12 - Вс 01.01.17">
              <a:extLst>
                <a:ext uri="{FF2B5EF4-FFF2-40B4-BE49-F238E27FC236}">
                  <a16:creationId xmlns:a16="http://schemas.microsoft.com/office/drawing/2014/main" id="{8B1B6DA9-25CF-1ADD-9B1F-F4120072E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31"/>
              <a:ext cx="85" cy="3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35" name="Rectangle 146" descr="НРР-2012&#10;Пн 02.01.12 - Вс 01.01.17">
              <a:extLst>
                <a:ext uri="{FF2B5EF4-FFF2-40B4-BE49-F238E27FC236}">
                  <a16:creationId xmlns:a16="http://schemas.microsoft.com/office/drawing/2014/main" id="{B7108D9E-69D8-712C-DCC1-7265D2D81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" y="1"/>
              <a:ext cx="0" cy="32"/>
            </a:xfrm>
            <a:prstGeom prst="rect">
              <a:avLst/>
            </a:prstGeom>
            <a:solidFill>
              <a:srgbClr val="A8C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36" name="Rectangle 147" descr="НРР-2012&#10;Пн 02.01.12 - Вс 01.01.17">
              <a:extLst>
                <a:ext uri="{FF2B5EF4-FFF2-40B4-BE49-F238E27FC236}">
                  <a16:creationId xmlns:a16="http://schemas.microsoft.com/office/drawing/2014/main" id="{2606ACC2-2E33-7FAD-206B-72576A303D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" y="30"/>
              <a:ext cx="85" cy="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r>
                <a:rPr lang="ru-RU" sz="10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НРР-2012</a:t>
              </a:r>
              <a:b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</a:br>
              <a:r>
                <a:rPr lang="ru-RU" sz="1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2012 - 2016</a:t>
              </a:r>
              <a:endParaRPr lang="ru-RU" sz="12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8" name="Rectangle 149" descr="РСН-2007&#10;Ср 02.01.08 - Вс 01.01.12">
              <a:extLst>
                <a:ext uri="{FF2B5EF4-FFF2-40B4-BE49-F238E27FC236}">
                  <a16:creationId xmlns:a16="http://schemas.microsoft.com/office/drawing/2014/main" id="{E651376D-25F8-BFD9-D0E3-C2EAA0C25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" y="1"/>
              <a:ext cx="0" cy="32"/>
            </a:xfrm>
            <a:prstGeom prst="rect">
              <a:avLst/>
            </a:prstGeom>
            <a:solidFill>
              <a:srgbClr val="A8C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37" name="Rectangle 148" descr="РСН-2007&#10;Ср 02.01.08 - Вс 01.01.12">
              <a:extLst>
                <a:ext uri="{FF2B5EF4-FFF2-40B4-BE49-F238E27FC236}">
                  <a16:creationId xmlns:a16="http://schemas.microsoft.com/office/drawing/2014/main" id="{7A89585B-8606-F1E3-4D24-B6E6A70739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" y="31"/>
              <a:ext cx="68" cy="3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40" name="Rectangle 151" descr="РСН-2001&#10;Пн 01.01.01 - Вт 01.01.08">
              <a:extLst>
                <a:ext uri="{FF2B5EF4-FFF2-40B4-BE49-F238E27FC236}">
                  <a16:creationId xmlns:a16="http://schemas.microsoft.com/office/drawing/2014/main" id="{2FC8F4EF-21C4-BE66-A9B2-83F97A9C9B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" y="31"/>
              <a:ext cx="119" cy="3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39" name="Rectangle 150" descr="РСН-2007&#10;Ср 02.01.08 - Вс 01.01.12">
              <a:extLst>
                <a:ext uri="{FF2B5EF4-FFF2-40B4-BE49-F238E27FC236}">
                  <a16:creationId xmlns:a16="http://schemas.microsoft.com/office/drawing/2014/main" id="{D2F6D0FB-B4D3-8C2C-B12F-DF6A4FE60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" y="30"/>
              <a:ext cx="8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r>
                <a:rPr lang="ru-RU" sz="10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РСН-2007</a:t>
              </a:r>
              <a:b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</a:br>
              <a:r>
                <a:rPr lang="ru-RU" sz="1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2008 - 2011</a:t>
              </a:r>
              <a:endParaRPr lang="ru-RU" sz="12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1" name="Rectangle 152" descr="РСН-2001&#10;Пн 01.01.01 - Вт 01.01.08">
              <a:extLst>
                <a:ext uri="{FF2B5EF4-FFF2-40B4-BE49-F238E27FC236}">
                  <a16:creationId xmlns:a16="http://schemas.microsoft.com/office/drawing/2014/main" id="{88DEACD3-A89D-E565-E8ED-88A27D546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34"/>
              <a:ext cx="0" cy="32"/>
            </a:xfrm>
            <a:prstGeom prst="rect">
              <a:avLst/>
            </a:prstGeom>
            <a:solidFill>
              <a:srgbClr val="A8C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42" name="Rectangle 153" descr="РСН-2001&#10;Пн 01.01.01 - Вт 01.01.08">
              <a:extLst>
                <a:ext uri="{FF2B5EF4-FFF2-40B4-BE49-F238E27FC236}">
                  <a16:creationId xmlns:a16="http://schemas.microsoft.com/office/drawing/2014/main" id="{E27D7312-9AE2-D960-7D26-DBE45E2C4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" y="30"/>
              <a:ext cx="119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r>
                <a:rPr lang="ru-RU" sz="10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РСН-2001</a:t>
              </a:r>
              <a:b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</a:br>
              <a:r>
                <a:rPr lang="ru-RU" sz="1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2001 - 2007</a:t>
              </a:r>
              <a:endParaRPr lang="ru-RU" sz="12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3" name="Rectangle 154" descr="ЕР-91&#10;Пт 01.01.93 - Пн 01.01.01">
              <a:extLst>
                <a:ext uri="{FF2B5EF4-FFF2-40B4-BE49-F238E27FC236}">
                  <a16:creationId xmlns:a16="http://schemas.microsoft.com/office/drawing/2014/main" id="{0E36CBAD-D808-3DD5-0ED4-3B865438D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" y="31"/>
              <a:ext cx="137" cy="3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44" name="Rectangle 155" descr="ЕР-91&#10;Пт 01.01.93 - Пн 01.01.01">
              <a:extLst>
                <a:ext uri="{FF2B5EF4-FFF2-40B4-BE49-F238E27FC236}">
                  <a16:creationId xmlns:a16="http://schemas.microsoft.com/office/drawing/2014/main" id="{F751AFC4-0F49-164A-4289-FF8BE45332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" y="1"/>
              <a:ext cx="0" cy="32"/>
            </a:xfrm>
            <a:prstGeom prst="rect">
              <a:avLst/>
            </a:prstGeom>
            <a:solidFill>
              <a:srgbClr val="A8C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45" name="Rectangle 156" descr="ЕР-91&#10;Пт 01.01.93 - Пн 01.01.01">
              <a:extLst>
                <a:ext uri="{FF2B5EF4-FFF2-40B4-BE49-F238E27FC236}">
                  <a16:creationId xmlns:a16="http://schemas.microsoft.com/office/drawing/2014/main" id="{A7BCBF7F-C604-C2BE-46CB-C7D1A6F8C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" y="30"/>
              <a:ext cx="128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r>
                <a:rPr lang="ru-RU" sz="10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ЕР-91</a:t>
              </a:r>
              <a:b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</a:br>
              <a:r>
                <a:rPr lang="ru-RU" sz="1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1993 - 2000</a:t>
              </a:r>
              <a:endParaRPr lang="ru-RU" sz="12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6" name="Rectangle 157" descr="ЕРЕР-1984&#10;Вс 01.01.84 - Вт 01.01.91">
              <a:extLst>
                <a:ext uri="{FF2B5EF4-FFF2-40B4-BE49-F238E27FC236}">
                  <a16:creationId xmlns:a16="http://schemas.microsoft.com/office/drawing/2014/main" id="{85121745-B468-81DA-F3B3-94E4BEA0B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" y="1"/>
              <a:ext cx="154" cy="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47" name="Rectangle 158" descr="ЕРЕР-1984&#10;Вс 01.01.84 - Вт 01.01.91">
              <a:extLst>
                <a:ext uri="{FF2B5EF4-FFF2-40B4-BE49-F238E27FC236}">
                  <a16:creationId xmlns:a16="http://schemas.microsoft.com/office/drawing/2014/main" id="{B1518ECE-25C4-9EF4-80A5-6A785E268B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1"/>
              <a:ext cx="0" cy="32"/>
            </a:xfrm>
            <a:prstGeom prst="rect">
              <a:avLst/>
            </a:prstGeom>
            <a:solidFill>
              <a:srgbClr val="A8C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  <p:sp>
          <p:nvSpPr>
            <p:cNvPr id="48" name="Rectangle 159" descr="ЕРЕР-1984&#10;Вс 01.01.84 - Вт 01.01.91">
              <a:extLst>
                <a:ext uri="{FF2B5EF4-FFF2-40B4-BE49-F238E27FC236}">
                  <a16:creationId xmlns:a16="http://schemas.microsoft.com/office/drawing/2014/main" id="{6EEFC92A-412D-F5E5-E6E6-2BFCD2429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" y="3"/>
              <a:ext cx="119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r>
                <a:rPr lang="ru-RU" sz="10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ЕРЕР-1984</a:t>
              </a:r>
              <a:br>
                <a:rPr lang="ru-RU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</a:br>
              <a:r>
                <a:rPr lang="ru-RU" sz="1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1984 – 1993</a:t>
              </a:r>
              <a:endParaRPr lang="ru-RU" sz="12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9" name="AutoShape 160" descr="Сегодня">
              <a:extLst>
                <a:ext uri="{FF2B5EF4-FFF2-40B4-BE49-F238E27FC236}">
                  <a16:creationId xmlns:a16="http://schemas.microsoft.com/office/drawing/2014/main" id="{A1590FD3-5A18-9099-5EA8-DD85114FEA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" y="-47"/>
              <a:ext cx="79" cy="24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/>
              <a:r>
                <a:rPr lang="ru-RU" sz="12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Сегодня</a:t>
              </a:r>
              <a:endParaRPr lang="ru-RU" sz="12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0" name="Freeform 161">
              <a:extLst>
                <a:ext uri="{FF2B5EF4-FFF2-40B4-BE49-F238E27FC236}">
                  <a16:creationId xmlns:a16="http://schemas.microsoft.com/office/drawing/2014/main" id="{37386E26-1268-0DB8-9759-FD068713E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" y="-23"/>
              <a:ext cx="0" cy="92"/>
            </a:xfrm>
            <a:custGeom>
              <a:avLst/>
              <a:gdLst>
                <a:gd name="T0" fmla="*/ 0 h 92"/>
                <a:gd name="T1" fmla="*/ 92 h 9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92">
                  <a:moveTo>
                    <a:pt x="0" y="0"/>
                  </a:moveTo>
                  <a:lnTo>
                    <a:pt x="0" y="92"/>
                  </a:lnTo>
                </a:path>
              </a:pathLst>
            </a:custGeom>
            <a:solidFill>
              <a:srgbClr val="FFFFFF"/>
            </a:solidFill>
            <a:ln w="3">
              <a:solidFill>
                <a:srgbClr val="31752F"/>
              </a:solidFill>
              <a:prstDash val="solid"/>
              <a:round/>
              <a:headEnd/>
              <a:tailEnd/>
            </a:ln>
          </p:spPr>
          <p:txBody>
            <a:bodyPr rot="0" vert="horz" wrap="square" lIns="68580" tIns="34290" rIns="68580" bIns="34290" anchor="t" anchorCtr="0" upright="1">
              <a:noAutofit/>
            </a:bodyPr>
            <a:lstStyle/>
            <a:p>
              <a:endParaRPr lang="ru-RU" sz="2000"/>
            </a:p>
          </p:txBody>
        </p:sp>
      </p:grpSp>
      <p:sp>
        <p:nvSpPr>
          <p:cNvPr id="51" name="Надпись 118">
            <a:extLst>
              <a:ext uri="{FF2B5EF4-FFF2-40B4-BE49-F238E27FC236}">
                <a16:creationId xmlns:a16="http://schemas.microsoft.com/office/drawing/2014/main" id="{440D1E7F-EE91-2EF8-6510-214B962D6D21}"/>
              </a:ext>
            </a:extLst>
          </p:cNvPr>
          <p:cNvSpPr txBox="1"/>
          <p:nvPr/>
        </p:nvSpPr>
        <p:spPr>
          <a:xfrm>
            <a:off x="450352" y="4735900"/>
            <a:ext cx="370607" cy="24770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</p:spPr>
        <p:txBody>
          <a:bodyPr rot="0" spcFirstLastPara="0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1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СССР</a:t>
            </a: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4BB64326-BCE5-4FB2-81EB-8654C1D277C4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292" y="44624"/>
            <a:ext cx="468000" cy="468000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29C1B47-F222-4D5E-8CB9-D94CEA0F9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484C5-B627-41EC-98C9-72B0B194DA9F}" type="slidenum">
              <a:rPr lang="ru-RU" altLang="ru-RU" smtClean="0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9730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РНТЦ">
            <a:extLst>
              <a:ext uri="{FF2B5EF4-FFF2-40B4-BE49-F238E27FC236}">
                <a16:creationId xmlns:a16="http://schemas.microsoft.com/office/drawing/2014/main" id="{222CC3BD-4F36-4E46-B9D0-6DA61C6F1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10" y="2669770"/>
            <a:ext cx="2570880" cy="3708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CDE5B395-791C-4329-85E4-8BA169FFE62B}"/>
              </a:ext>
            </a:extLst>
          </p:cNvPr>
          <p:cNvSpPr txBox="1">
            <a:spLocks noChangeArrowheads="1"/>
          </p:cNvSpPr>
          <p:nvPr/>
        </p:nvSpPr>
        <p:spPr>
          <a:xfrm>
            <a:off x="1029010" y="115668"/>
            <a:ext cx="7442496" cy="5988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rgbClr val="349574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defRPr>
            </a:lvl1pPr>
          </a:lstStyle>
          <a:p>
            <a:r>
              <a:rPr lang="ru-RU" altLang="ru-RU" dirty="0"/>
              <a:t>Нормативы расхода ресурсов (НРР)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B1CD5AA-2713-4EA7-BA15-6B1681BB8919}"/>
              </a:ext>
            </a:extLst>
          </p:cNvPr>
          <p:cNvSpPr/>
          <p:nvPr/>
        </p:nvSpPr>
        <p:spPr>
          <a:xfrm>
            <a:off x="1061702" y="980728"/>
            <a:ext cx="63623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21252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Республиканское унитарное предприятие “Республиканский научно-технический центр по ценообразованию в строительстве”</a:t>
            </a:r>
          </a:p>
          <a:p>
            <a:r>
              <a:rPr lang="en-US" sz="2000" b="1" u="sng" dirty="0">
                <a:solidFill>
                  <a:srgbClr val="34957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https://rstc.by/</a:t>
            </a:r>
            <a:endParaRPr lang="ru-RU" sz="2000" b="1" u="sng" dirty="0">
              <a:solidFill>
                <a:srgbClr val="349574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Picture 4" descr="Логотип РНТЦ">
            <a:extLst>
              <a:ext uri="{FF2B5EF4-FFF2-40B4-BE49-F238E27FC236}">
                <a16:creationId xmlns:a16="http://schemas.microsoft.com/office/drawing/2014/main" id="{FBAED71B-4CB7-49AD-BCD9-D9D62F38AD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936104" cy="9361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D2BB1F-416C-48C9-935A-300E26139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63CE6-48A0-407D-9A87-845FD23B6A5B}" type="slidenum">
              <a:rPr lang="ru-RU" smtClean="0"/>
              <a:t>4</a:t>
            </a:fld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24EEFA-7DCF-4394-828D-853B5840AE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8985" y="2666671"/>
            <a:ext cx="2582972" cy="3708000"/>
          </a:xfrm>
          <a:prstGeom prst="rect">
            <a:avLst/>
          </a:prstGeom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B679B398-082A-432D-9D9E-D8298B8D6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504" y="2666671"/>
            <a:ext cx="2582972" cy="3730959"/>
          </a:xfrm>
          <a:prstGeom prst="rect">
            <a:avLst/>
          </a:prstGeom>
          <a:noFill/>
          <a:ln>
            <a:solidFill>
              <a:srgbClr val="04023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437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707D664-517E-4FC5-B738-DCD53F35660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0519" y="148109"/>
            <a:ext cx="7966955" cy="764704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>
                <a:solidFill>
                  <a:srgbClr val="349574"/>
                </a:solidFill>
              </a:rPr>
              <a:t>Таблицы НРР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0821D8-05C5-459C-B192-651692BEBE95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292" y="44624"/>
            <a:ext cx="468000" cy="46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4E476C-A64A-447A-B3AC-D9CAD7EDBD3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3387" t="16788" r="12872" b="28824"/>
          <a:stretch/>
        </p:blipFill>
        <p:spPr>
          <a:xfrm>
            <a:off x="2627784" y="691101"/>
            <a:ext cx="6315899" cy="5620799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578C173-8685-4798-9085-924979C12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484C5-B627-41EC-98C9-72B0B194DA9F}" type="slidenum">
              <a:rPr lang="ru-RU" altLang="ru-RU" smtClean="0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50188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700808"/>
            <a:ext cx="8640960" cy="429846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536" y="1196752"/>
            <a:ext cx="814096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СМЕТНЫХ НОРМАТИВОВ</a:t>
            </a:r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3156409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 l="56751" t="8943" r="6902" b="22099"/>
          <a:stretch/>
        </p:blipFill>
        <p:spPr bwMode="auto">
          <a:xfrm>
            <a:off x="99069" y="1095792"/>
            <a:ext cx="7231721" cy="468051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auto">
          <a:xfrm>
            <a:off x="5441770" y="2040708"/>
            <a:ext cx="1560668" cy="36704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sz="135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011" y="860953"/>
            <a:ext cx="9141989" cy="1077181"/>
          </a:xfrm>
          <a:prstGeom prst="rect">
            <a:avLst/>
          </a:prstGeom>
          <a:solidFill>
            <a:srgbClr val="CCFFFF"/>
          </a:solidFill>
        </p:spPr>
        <p:txBody>
          <a:bodyPr vert="horz" lIns="68580" tIns="34290" rIns="68580" bIns="34290" rtlCol="0" anchor="b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Технологические карты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информационном портале </a:t>
            </a:r>
            <a:r>
              <a:rPr lang="ru-RU" sz="165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https://tehkarta.by/index_ips.php</a:t>
            </a:r>
            <a:br>
              <a:rPr lang="ru-RU" sz="165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представлено 250 технологических </a:t>
            </a:r>
            <a:r>
              <a:rPr lang="ru-RU" sz="165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 (ТК и ТТК)</a:t>
            </a:r>
            <a:br>
              <a:rPr lang="ru-RU" sz="1500" b="1" dirty="0">
                <a:solidFill>
                  <a:prstClr val="black"/>
                </a:solidFill>
                <a:latin typeface="Calibri"/>
              </a:rPr>
            </a:b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543166" y="1961241"/>
            <a:ext cx="1362903" cy="1106206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E6-72-1</a:t>
            </a:r>
          </a:p>
          <a:p>
            <a:pPr algn="ctr"/>
            <a:r>
              <a:rPr lang="en-US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E6-73-1</a:t>
            </a:r>
          </a:p>
          <a:p>
            <a:pPr algn="ctr"/>
            <a:r>
              <a:rPr lang="en-US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E6-74-1</a:t>
            </a:r>
            <a:endParaRPr lang="ru-RU" sz="1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>
            <a:stCxn id="7" idx="1"/>
          </p:cNvCxnSpPr>
          <p:nvPr/>
        </p:nvCxnSpPr>
        <p:spPr bwMode="auto">
          <a:xfrm flipH="1">
            <a:off x="6286218" y="2514344"/>
            <a:ext cx="1256948" cy="14444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 bwMode="auto">
          <a:xfrm>
            <a:off x="5454143" y="3958796"/>
            <a:ext cx="1548705" cy="2489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3191173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906917-91A7-4747-8662-37543FBA7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129124"/>
            <a:ext cx="6463630" cy="64807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>
                <a:solidFill>
                  <a:srgbClr val="349574"/>
                </a:solidFill>
              </a:rPr>
              <a:t>ОАО «НИИ </a:t>
            </a:r>
            <a:r>
              <a:rPr lang="ru-RU" sz="2800" b="1" dirty="0" err="1">
                <a:solidFill>
                  <a:srgbClr val="349574"/>
                </a:solidFill>
              </a:rPr>
              <a:t>Стройэкономика</a:t>
            </a:r>
            <a:r>
              <a:rPr lang="ru-RU" sz="2800" b="1" dirty="0">
                <a:solidFill>
                  <a:srgbClr val="349574"/>
                </a:solidFill>
              </a:rPr>
              <a:t>»</a:t>
            </a:r>
          </a:p>
        </p:txBody>
      </p:sp>
      <p:pic>
        <p:nvPicPr>
          <p:cNvPr id="8" name="Picture 2" descr="Стройэкономика, НИИ, Минск, ул. Веры Хоружей, 13 — Яндекс Карты">
            <a:extLst>
              <a:ext uri="{FF2B5EF4-FFF2-40B4-BE49-F238E27FC236}">
                <a16:creationId xmlns:a16="http://schemas.microsoft.com/office/drawing/2014/main" id="{CA6D0969-07A9-448B-BC6E-DF0E0C5DD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888522" cy="88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Контакты | ОАО «НИИ Стройэкономика»">
            <a:extLst>
              <a:ext uri="{FF2B5EF4-FFF2-40B4-BE49-F238E27FC236}">
                <a16:creationId xmlns:a16="http://schemas.microsoft.com/office/drawing/2014/main" id="{E6B93432-6DF6-4749-8038-FF2A3BCC1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837" y="5289171"/>
            <a:ext cx="4118260" cy="14521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989281-0A32-4AE8-B269-DDA9D5E383FC}"/>
              </a:ext>
            </a:extLst>
          </p:cNvPr>
          <p:cNvSpPr txBox="1"/>
          <p:nvPr/>
        </p:nvSpPr>
        <p:spPr>
          <a:xfrm>
            <a:off x="1259632" y="764350"/>
            <a:ext cx="7776863" cy="4362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нормирование труда рабочих в строительстве;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определение нормативной продолжительности строительства объектов;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формирование стоимости проектных работ для объектов любой сложности, </a:t>
            </a:r>
            <a:br>
              <a:rPr lang="ru-BY" sz="15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в том числе с использованием АИС «</a:t>
            </a:r>
            <a:r>
              <a:rPr lang="ru-RU" sz="1500" dirty="0" err="1">
                <a:latin typeface="Cambria" panose="02040503050406030204" pitchFamily="18" charset="0"/>
                <a:ea typeface="Cambria" panose="02040503050406030204" pitchFamily="18" charset="0"/>
              </a:rPr>
              <a:t>СметаПИР</a:t>
            </a: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»;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формирование стоимости инженерных услуг в строительстве для объектов любой сложности, в том числе с использованием АИС «Смета Инжиниринг»;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консультирование в области закупок в строительстве;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консультирование в области бухгалтерского учета и налогообложения </a:t>
            </a:r>
            <a:br>
              <a:rPr lang="ru-BY" sz="15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в строительстве;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оценка финансово-экономических условий международных контрактов </a:t>
            </a:r>
            <a:br>
              <a:rPr lang="ru-BY" sz="15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и договоров подряда на строительство объектов любой сложности, формирование таких условий в интересах белорусских участников;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разработка и сопровождение проектов по созданию и функционированию интегрированных структур (холдингов);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инвестиционное и бизнес-планирование деятельности организаций;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консультационная поддержка белорусских подрядных организаций при выходе на зарубежные рынки строительных услуг, в т</a:t>
            </a:r>
            <a:r>
              <a:rPr lang="ru-BY" sz="15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 ч</a:t>
            </a:r>
            <a:r>
              <a:rPr lang="ru-BY" sz="15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 с использованием АИС «</a:t>
            </a:r>
            <a:r>
              <a:rPr lang="ru-RU" sz="1500" dirty="0" err="1">
                <a:latin typeface="Cambria" panose="02040503050406030204" pitchFamily="18" charset="0"/>
                <a:ea typeface="Cambria" panose="02040503050406030204" pitchFamily="18" charset="0"/>
              </a:rPr>
              <a:t>BUDexport</a:t>
            </a:r>
            <a:r>
              <a:rPr lang="ru-RU" sz="1500" dirty="0">
                <a:latin typeface="Cambria" panose="02040503050406030204" pitchFamily="18" charset="0"/>
                <a:ea typeface="Cambria" panose="02040503050406030204" pitchFamily="18" charset="0"/>
              </a:rPr>
              <a:t>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C6BB38-B99C-401F-87FA-7A1B65709A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981" t="13534" r="14563" b="29225"/>
          <a:stretch/>
        </p:blipFill>
        <p:spPr>
          <a:xfrm>
            <a:off x="5659963" y="5049368"/>
            <a:ext cx="1165888" cy="16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00" name="Picture 4" descr="Методические указания о порядке определения стоимости услуг по организации и обеспечению строительства при осуществлении функций заказчика, застройщика">
            <a:extLst>
              <a:ext uri="{FF2B5EF4-FFF2-40B4-BE49-F238E27FC236}">
                <a16:creationId xmlns:a16="http://schemas.microsoft.com/office/drawing/2014/main" id="{F0188E82-7993-4DBC-B9AA-BCB52405C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977" y="5049368"/>
            <a:ext cx="1173825" cy="1692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9297486-72D9-4563-9C31-BFD0839F7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63CE6-48A0-407D-9A87-845FD23B6A5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777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92395AD-A07D-4A3F-B72D-2DB16BF3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484C5-B627-41EC-98C9-72B0B194DA9F}" type="slidenum">
              <a:rPr lang="ru-RU" altLang="ru-RU" smtClean="0"/>
              <a:pPr/>
              <a:t>9</a:t>
            </a:fld>
            <a:endParaRPr lang="ru-RU" altLang="ru-RU"/>
          </a:p>
        </p:txBody>
      </p:sp>
      <p:pic>
        <p:nvPicPr>
          <p:cNvPr id="3074" name="Picture 2" descr="Заказ Сборников НЗТ | ОАО «НИИ Стройэкономика»">
            <a:extLst>
              <a:ext uri="{FF2B5EF4-FFF2-40B4-BE49-F238E27FC236}">
                <a16:creationId xmlns:a16="http://schemas.microsoft.com/office/drawing/2014/main" id="{7510C64A-6042-4105-A2E2-5871161A5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80134"/>
            <a:ext cx="3386732" cy="217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Автоматизация процесса формирования стоимости разработки документации  проектного обеспечения строительной деятельности | ОАО «НИИ Стройэкономика»">
            <a:extLst>
              <a:ext uri="{FF2B5EF4-FFF2-40B4-BE49-F238E27FC236}">
                <a16:creationId xmlns:a16="http://schemas.microsoft.com/office/drawing/2014/main" id="{1610F800-824A-41D1-B61B-B53C98A9D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85041"/>
            <a:ext cx="7465740" cy="322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SNZT.BY - АИС СМЕТА.ПИР">
            <a:extLst>
              <a:ext uri="{FF2B5EF4-FFF2-40B4-BE49-F238E27FC236}">
                <a16:creationId xmlns:a16="http://schemas.microsoft.com/office/drawing/2014/main" id="{149A9341-4ABF-453B-AE18-AACDC2A3D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35618"/>
            <a:ext cx="4824536" cy="293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5C9CE407-41E1-4D6A-B9E6-DF311971A9B2}"/>
              </a:ext>
            </a:extLst>
          </p:cNvPr>
          <p:cNvSpPr txBox="1">
            <a:spLocks/>
          </p:cNvSpPr>
          <p:nvPr/>
        </p:nvSpPr>
        <p:spPr>
          <a:xfrm>
            <a:off x="251520" y="135618"/>
            <a:ext cx="3816424" cy="557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defRPr>
            </a:lvl1pPr>
          </a:lstStyle>
          <a:p>
            <a:r>
              <a:rPr lang="en-US" sz="2000" b="1" dirty="0">
                <a:solidFill>
                  <a:srgbClr val="349574"/>
                </a:solidFill>
              </a:rPr>
              <a:t>SNZT.BY – </a:t>
            </a:r>
            <a:r>
              <a:rPr lang="ru-RU" sz="2000" b="1" dirty="0">
                <a:solidFill>
                  <a:srgbClr val="349574"/>
                </a:solidFill>
              </a:rPr>
              <a:t>АИС СМЕТА.ПИР</a:t>
            </a:r>
          </a:p>
          <a:p>
            <a:r>
              <a:rPr lang="ru-RU" sz="2000" b="1" dirty="0">
                <a:solidFill>
                  <a:srgbClr val="349574"/>
                </a:solidFill>
              </a:rPr>
              <a:t>АИС «СМЕТА ИНЖИНИРИНГ»</a:t>
            </a:r>
          </a:p>
        </p:txBody>
      </p:sp>
    </p:spTree>
    <p:extLst>
      <p:ext uri="{BB962C8B-B14F-4D97-AF65-F5344CB8AC3E}">
        <p14:creationId xmlns:p14="http://schemas.microsoft.com/office/powerpoint/2010/main" val="19341973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2361</TotalTime>
  <Words>799</Words>
  <Application>Microsoft Office PowerPoint</Application>
  <PresentationFormat>Экран (4:3)</PresentationFormat>
  <Paragraphs>120</Paragraphs>
  <Slides>12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Cambria</vt:lpstr>
      <vt:lpstr>Times New Roman</vt:lpstr>
      <vt:lpstr>Wingdings</vt:lpstr>
      <vt:lpstr>Тема Office</vt:lpstr>
      <vt:lpstr>Документ Microsoft Visio</vt:lpstr>
      <vt:lpstr>Система нормирования труда в строительстве в Республике Беларусь</vt:lpstr>
      <vt:lpstr>Республиканское унитарное предприятие “Республиканский научно-технический центр по ценообразованию в строительстве”</vt:lpstr>
      <vt:lpstr>Количество показателей, включенных в сметно-нормативные базы Беларуси, Казахстана и России</vt:lpstr>
      <vt:lpstr>Презентация PowerPoint</vt:lpstr>
      <vt:lpstr>Таблицы НРР</vt:lpstr>
      <vt:lpstr>Презентация PowerPoint</vt:lpstr>
      <vt:lpstr>Презентация PowerPoint</vt:lpstr>
      <vt:lpstr>ОАО «НИИ Стройэкономика»</vt:lpstr>
      <vt:lpstr>Презентация PowerPoint</vt:lpstr>
      <vt:lpstr>РУП «СТРОЙТЕХНОРМ»</vt:lpstr>
      <vt:lpstr>Презентация PowerPoint</vt:lpstr>
      <vt:lpstr>Презентация PowerPoint</vt:lpstr>
    </vt:vector>
  </TitlesOfParts>
  <Company>Минскавтогаз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Голубов А.П.</dc:creator>
  <cp:lastModifiedBy>v.holubava@gmail.com</cp:lastModifiedBy>
  <cp:revision>162</cp:revision>
  <dcterms:created xsi:type="dcterms:W3CDTF">2007-09-28T12:11:26Z</dcterms:created>
  <dcterms:modified xsi:type="dcterms:W3CDTF">2025-09-16T18:31:22Z</dcterms:modified>
</cp:coreProperties>
</file>