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</p:sldIdLst>
  <p:sldSz cy="5143500" cx="9144000"/>
  <p:notesSz cx="6858000" cy="9144000"/>
  <p:embeddedFontLst>
    <p:embeddedFont>
      <p:font typeface="Roboto"/>
      <p:regular r:id="rId58"/>
      <p:bold r:id="rId59"/>
      <p:italic r:id="rId60"/>
      <p:boldItalic r:id="rId61"/>
    </p:embeddedFont>
    <p:embeddedFont>
      <p:font typeface="Arial Black"/>
      <p:regular r:id="rId6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63" roundtripDataSignature="AMtx7miaQRTg5Y7qpXv6NSoAuwBCAZDX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font" Target="fonts/ArialBlack-regular.fntdata"/><Relationship Id="rId61" Type="http://schemas.openxmlformats.org/officeDocument/2006/relationships/font" Target="fonts/Roboto-boldItalic.fntdata"/><Relationship Id="rId20" Type="http://schemas.openxmlformats.org/officeDocument/2006/relationships/slide" Target="slides/slide14.xml"/><Relationship Id="rId63" Type="http://customschemas.google.com/relationships/presentationmetadata" Target="meta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0" Type="http://schemas.openxmlformats.org/officeDocument/2006/relationships/font" Target="fonts/Roboto-italic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font" Target="fonts/Roboto-bold.fntdata"/><Relationship Id="rId14" Type="http://schemas.openxmlformats.org/officeDocument/2006/relationships/slide" Target="slides/slide8.xml"/><Relationship Id="rId58" Type="http://schemas.openxmlformats.org/officeDocument/2006/relationships/font" Target="fonts/Roboto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7ff0faeec5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g37ff0faeec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c70e8c500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g2c70e8c500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c70e8c500f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g2c70e8c500f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6" name="Google Shape;186;p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742d22fb80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7" name="Google Shape;197;g2742d22fb80_0_2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f4f61b8e23_1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g1f4f61b8e23_1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f4f61b8e23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g1f4f61b8e23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f4f61b8e23_1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g1f4f61b8e23_1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7ff0faeec5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7ff0faeec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f4f61b8e23_1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g1f4f61b8e23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1f4f61b8e23_1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g1f4f61b8e23_1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1f4f61b8e23_1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g1f4f61b8e23_1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f4f61b8e23_1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g1f4f61b8e23_1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f4f61b8e23_1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g1f4f61b8e23_1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742d22fb80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4" name="Google Shape;254;g2742d22fb80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" name="Google Shape;27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9" name="Google Shape;279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7ff0faeec5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7ff0faeec5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2c70e8c500f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" name="Google Shape;285;g2c70e8c500f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c70e8c500f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1" name="Google Shape;291;g2c70e8c500f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c70e8c500f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7" name="Google Shape;297;g2c70e8c500f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2c70e8c500f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g2c70e8c500f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c70e8c500f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g2c70e8c500f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2c70e8c500f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8" name="Google Shape;318;g2c70e8c500f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c70e8c500f_0_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5" name="Google Shape;325;g2c70e8c500f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2c70e8c500f_0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2" name="Google Shape;332;g2c70e8c500f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c70e8c500f_0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g2c70e8c500f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2c70e8c500f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g2c70e8c500f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7ff0faeec5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7ff0faeec5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7ff0faeec5_0_1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3" name="Google Shape;353;g37ff0faeec5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37ff0faeec5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37ff0faeec5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7ff0faeec5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37ff0faeec5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37ff0faeec5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37ff0faeec5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37ff0faeec5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37ff0faeec5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37ff0faeec5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37ff0faeec5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37ff0faeec5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37ff0faeec5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37ff0faeec5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37ff0faeec5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7ff0faeec5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7ff0faeec5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7ff0faeec5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7ff0faeec5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7ff0faeec5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7ff0faeec5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2c70e8c500f_0_2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4" name="Google Shape;414;g2c70e8c500f_0_2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1f4f61b8e23_1_1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0" name="Google Shape;420;g1f4f61b8e23_1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7ff0faeec5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7ff0faeec5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c70e8c500f_1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g2c70e8c500f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7ff0faeec5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7ff0faeec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4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5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1" name="Google Shape;61;p3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2" name="Google Shape;62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5" name="Google Shape;65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" name="Google Shape;68;p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3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3" name="Google Shape;73;p3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4" name="Google Shape;74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" name="Google Shape;77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0" name="Google Shape;80;p4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1" name="Google Shape;81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4" name="Google Shape;84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8" name="Google Shape;88;p4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9" name="Google Shape;89;p4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0" name="Google Shape;90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3" name="Google Shape;93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6" name="Google Shape;96;p4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7" name="Google Shape;97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" type="chart">
  <p:cSld name="CHAR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5"/>
          <p:cNvSpPr txBox="1"/>
          <p:nvPr>
            <p:ph type="title"/>
          </p:nvPr>
        </p:nvSpPr>
        <p:spPr>
          <a:xfrm>
            <a:off x="457200" y="342900"/>
            <a:ext cx="82296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35"/>
          <p:cNvSpPr txBox="1"/>
          <p:nvPr>
            <p:ph idx="11" type="ftr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35"/>
          <p:cNvSpPr txBox="1"/>
          <p:nvPr>
            <p:ph idx="12" type="sldNum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8890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indent="8890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indent="8890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indent="8890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indent="8890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indent="8890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indent="8890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indent="8890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indent="8890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t/>
            </a:r>
            <a:endParaRPr/>
          </a:p>
          <a:p>
            <a:pPr indent="-88900" lvl="1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88900" lvl="2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88900" lvl="3" marL="1371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88900" lvl="4" marL="18288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88900" lvl="5" marL="22860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88900" lvl="6" marL="2743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88900" lvl="7" marL="3200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88900" lvl="8" marL="3657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5"/>
          <p:cNvSpPr txBox="1"/>
          <p:nvPr>
            <p:ph idx="10" type="dt"/>
          </p:nvPr>
        </p:nvSpPr>
        <p:spPr>
          <a:xfrm>
            <a:off x="457200" y="4683919"/>
            <a:ext cx="21336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4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4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5" name="Google Shape;35;p5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" name="Google Shape;36;p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9" name="Google Shape;39;p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5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5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5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5" name="Google Shape;45;p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png"/><Relationship Id="rId4" Type="http://schemas.openxmlformats.org/officeDocument/2006/relationships/hyperlink" Target="https://ascon.ru/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graphisoft.com/ru/solutions/archicad" TargetMode="External"/><Relationship Id="rId4" Type="http://schemas.openxmlformats.org/officeDocument/2006/relationships/image" Target="../media/image2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www.allbau-software.de/" TargetMode="External"/><Relationship Id="rId4" Type="http://schemas.openxmlformats.org/officeDocument/2006/relationships/image" Target="../media/image2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rstc.by/category/bim/" TargetMode="External"/><Relationship Id="rId4" Type="http://schemas.openxmlformats.org/officeDocument/2006/relationships/image" Target="../media/image19.png"/><Relationship Id="rId5" Type="http://schemas.openxmlformats.org/officeDocument/2006/relationships/image" Target="../media/image2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8.png"/><Relationship Id="rId4" Type="http://schemas.openxmlformats.org/officeDocument/2006/relationships/image" Target="../media/image3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0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9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3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4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6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0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hyperlink" Target="mailto:primak@mipk.by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7ff0faeec5_0_0"/>
          <p:cNvSpPr txBox="1"/>
          <p:nvPr>
            <p:ph type="ctrTitle"/>
          </p:nvPr>
        </p:nvSpPr>
        <p:spPr>
          <a:xfrm>
            <a:off x="7725" y="1851675"/>
            <a:ext cx="91440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400">
                <a:solidFill>
                  <a:srgbClr val="FF0000"/>
                </a:solidFill>
              </a:rPr>
              <a:t>БНТУ: современные форматы образования и инновационные подходы к организации образовательной деятельности</a:t>
            </a:r>
            <a:endParaRPr b="1" sz="2400">
              <a:solidFill>
                <a:srgbClr val="FF0000"/>
              </a:solidFill>
            </a:endParaRPr>
          </a:p>
        </p:txBody>
      </p:sp>
      <p:sp>
        <p:nvSpPr>
          <p:cNvPr id="105" name="Google Shape;105;g37ff0faeec5_0_0"/>
          <p:cNvSpPr txBox="1"/>
          <p:nvPr>
            <p:ph idx="1" type="subTitle"/>
          </p:nvPr>
        </p:nvSpPr>
        <p:spPr>
          <a:xfrm>
            <a:off x="103900" y="4243925"/>
            <a:ext cx="7190100" cy="7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00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b="1" sz="200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900"/>
          </a:p>
        </p:txBody>
      </p:sp>
      <p:pic>
        <p:nvPicPr>
          <p:cNvPr id="106" name="Google Shape;106;g37ff0faeec5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04" y="-5"/>
            <a:ext cx="9128584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g37ff0faeec5_0_0"/>
          <p:cNvSpPr txBox="1"/>
          <p:nvPr/>
        </p:nvSpPr>
        <p:spPr>
          <a:xfrm>
            <a:off x="0" y="3033400"/>
            <a:ext cx="91287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ru" sz="1800">
                <a:solidFill>
                  <a:srgbClr val="0000FF"/>
                </a:solidFill>
              </a:rPr>
              <a:t>Голубова Ольга Сергеевна,</a:t>
            </a:r>
            <a:r>
              <a:rPr b="1" lang="ru" sz="1800">
                <a:solidFill>
                  <a:srgbClr val="274E13"/>
                </a:solidFill>
              </a:rPr>
              <a:t> заведующий кафедрой экономики, организации строительства и управления недвижимостью БНТУ, к.э.н., доцент</a:t>
            </a:r>
            <a:endParaRPr b="1" sz="1800">
              <a:solidFill>
                <a:srgbClr val="274E13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Примак Юрий Дмитриевич, </a:t>
            </a:r>
            <a:r>
              <a:rPr b="1" i="0" lang="ru" sz="1800" u="none" cap="none" strike="noStrike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декан факультета строительства и недвижимости филиала БНТУ “Межотраслевой институт повышения квалификации и переподготовки кадров по менеджменту и развитию персонала БНТУ, к.в.н.</a:t>
            </a:r>
            <a:endParaRPr b="1" i="0" sz="1800" u="none" cap="none" strike="noStrike">
              <a:solidFill>
                <a:srgbClr val="38761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084774" cy="513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"/>
          <p:cNvPicPr preferRelativeResize="0"/>
          <p:nvPr/>
        </p:nvPicPr>
        <p:blipFill rotWithShape="1">
          <a:blip r:embed="rId3">
            <a:alphaModFix/>
          </a:blip>
          <a:srcRect b="0" l="0" r="5774" t="0"/>
          <a:stretch/>
        </p:blipFill>
        <p:spPr>
          <a:xfrm>
            <a:off x="0" y="0"/>
            <a:ext cx="914400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"/>
          <p:cNvSpPr txBox="1"/>
          <p:nvPr/>
        </p:nvSpPr>
        <p:spPr>
          <a:xfrm>
            <a:off x="607300" y="392450"/>
            <a:ext cx="79200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" sz="1400" u="none" cap="none" strike="noStrik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Институт в цифрах // Структура института</a:t>
            </a:r>
            <a:endParaRPr b="0" i="0" sz="1400" u="none" cap="none" strike="noStrike">
              <a:solidFill>
                <a:srgbClr val="CC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CC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 факультета (факультет строительства и недвижимости; факультет промышленной и радиационной безопасности)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 кафедры (кафедра строительства и эксплуатации зданий и сооружений; кафедра «Безопасность технологических процессов и производств»)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 отделений института в Республике Беларусь </a:t>
            </a:r>
            <a:r>
              <a:rPr b="0" i="1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ИЛИ</a:t>
            </a: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представительства института в 15 городах Беларуси </a:t>
            </a:r>
            <a:r>
              <a:rPr b="0" i="1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(города на карте отдельным слайдом?)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 отделов института </a:t>
            </a:r>
            <a:r>
              <a:rPr b="0" i="1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(перечислить?)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центр судебной экспертизы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???  </a:t>
            </a:r>
            <a:r>
              <a:rPr b="0" i="0" lang="ru" sz="1400" u="none" cap="none" strike="sng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 службы по обслуживанию и эксплуатации зданий</a:t>
            </a:r>
            <a:endParaRPr b="0" i="0" sz="1400" u="none" cap="none" strike="sng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1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или</a:t>
            </a: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вспомогательные структурные подразделения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следующем слайде: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??? Указать количество слушателей, докторов, кандидатов, доцентов…….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1" name="Google Shape;17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500" y="-76200"/>
            <a:ext cx="9115500" cy="52476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g2c70e8c500f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945050"/>
            <a:ext cx="8839201" cy="389244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g2c70e8c500f_0_0"/>
          <p:cNvSpPr txBox="1"/>
          <p:nvPr/>
        </p:nvSpPr>
        <p:spPr>
          <a:xfrm>
            <a:off x="99000" y="0"/>
            <a:ext cx="8839200" cy="1293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С 25.04.2024 в структуре института в качестве структурного подразделения - УЦ “Монтажники и строители”. </a:t>
            </a:r>
            <a:endParaRPr b="1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 институту переходит статус ведущего учреждения строительной отрасли на основе правопреемства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g2c70e8c500f_0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050" y="262575"/>
            <a:ext cx="9079502" cy="4384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g2c70e8c500f_0_6"/>
          <p:cNvSpPr txBox="1"/>
          <p:nvPr/>
        </p:nvSpPr>
        <p:spPr>
          <a:xfrm>
            <a:off x="249200" y="1269725"/>
            <a:ext cx="8839200" cy="1723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 25.04.2024 в структуре института в качестве структурного подразделения - УЦ “Белдорстрой”. </a:t>
            </a:r>
            <a:endParaRPr b="1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 институту переходит статус ведущего учреждения дополнительного образования дорожной отрасли на основе правопреемства при реорганизации ГУО “Белдорстрой”</a:t>
            </a:r>
            <a:endParaRPr b="1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5"/>
          <p:cNvSpPr/>
          <p:nvPr/>
        </p:nvSpPr>
        <p:spPr>
          <a:xfrm>
            <a:off x="2954300" y="530700"/>
            <a:ext cx="6087300" cy="4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5"/>
          <p:cNvSpPr txBox="1"/>
          <p:nvPr/>
        </p:nvSpPr>
        <p:spPr>
          <a:xfrm>
            <a:off x="6836975" y="1834300"/>
            <a:ext cx="99300" cy="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5"/>
          <p:cNvSpPr txBox="1"/>
          <p:nvPr/>
        </p:nvSpPr>
        <p:spPr>
          <a:xfrm>
            <a:off x="7332725" y="2342450"/>
            <a:ext cx="62100" cy="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5"/>
          <p:cNvSpPr txBox="1"/>
          <p:nvPr/>
        </p:nvSpPr>
        <p:spPr>
          <a:xfrm>
            <a:off x="5494785" y="4443788"/>
            <a:ext cx="543600" cy="4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1" sz="7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1" lang="ru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Гомель</a:t>
            </a:r>
            <a:endParaRPr b="0" i="1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5"/>
          <p:cNvSpPr txBox="1"/>
          <p:nvPr/>
        </p:nvSpPr>
        <p:spPr>
          <a:xfrm>
            <a:off x="2207225" y="526950"/>
            <a:ext cx="62100" cy="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5"/>
          <p:cNvSpPr txBox="1"/>
          <p:nvPr/>
        </p:nvSpPr>
        <p:spPr>
          <a:xfrm>
            <a:off x="2054550" y="581200"/>
            <a:ext cx="73335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742d22fb80_0_20"/>
          <p:cNvSpPr/>
          <p:nvPr/>
        </p:nvSpPr>
        <p:spPr>
          <a:xfrm>
            <a:off x="2954300" y="530700"/>
            <a:ext cx="6087300" cy="4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g2742d22fb80_0_20"/>
          <p:cNvSpPr txBox="1"/>
          <p:nvPr/>
        </p:nvSpPr>
        <p:spPr>
          <a:xfrm>
            <a:off x="6836975" y="1834300"/>
            <a:ext cx="99300" cy="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g2742d22fb80_0_20"/>
          <p:cNvSpPr txBox="1"/>
          <p:nvPr/>
        </p:nvSpPr>
        <p:spPr>
          <a:xfrm>
            <a:off x="7332725" y="2342450"/>
            <a:ext cx="62100" cy="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g2742d22fb80_0_20"/>
          <p:cNvSpPr txBox="1"/>
          <p:nvPr/>
        </p:nvSpPr>
        <p:spPr>
          <a:xfrm>
            <a:off x="5494785" y="4443788"/>
            <a:ext cx="543600" cy="4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1" sz="7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1" lang="ru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Гомель</a:t>
            </a:r>
            <a:endParaRPr b="0" i="1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g2742d22fb80_0_20"/>
          <p:cNvSpPr txBox="1"/>
          <p:nvPr/>
        </p:nvSpPr>
        <p:spPr>
          <a:xfrm>
            <a:off x="2207225" y="526950"/>
            <a:ext cx="62100" cy="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g2742d22fb80_0_20"/>
          <p:cNvSpPr txBox="1"/>
          <p:nvPr/>
        </p:nvSpPr>
        <p:spPr>
          <a:xfrm>
            <a:off x="2054550" y="581200"/>
            <a:ext cx="73335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" name="Google Shape;205;g2742d22fb80_0_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8732" y="0"/>
            <a:ext cx="762653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g1f4f61b8e23_1_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8975" y="0"/>
            <a:ext cx="567819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1f4f61b8e23_1_0"/>
          <p:cNvSpPr txBox="1"/>
          <p:nvPr/>
        </p:nvSpPr>
        <p:spPr>
          <a:xfrm>
            <a:off x="1103075" y="621050"/>
            <a:ext cx="7424100" cy="8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Подготовка для работы в РФ</a:t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6" name="Google Shape;216;g1f4f61b8e23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400" y="126075"/>
            <a:ext cx="9019209" cy="437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g1f4f61b8e23_1_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9675" y="0"/>
            <a:ext cx="76798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7ff0faeec5_0_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37ff0faeec5_0_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g37ff0faeec5_0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41127" cy="4669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g1f4f61b8e23_1_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1450" y="0"/>
            <a:ext cx="680108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g1f4f61b8e23_1_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075" y="582800"/>
            <a:ext cx="8839201" cy="4308937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g1f4f61b8e23_1_72"/>
          <p:cNvSpPr txBox="1"/>
          <p:nvPr/>
        </p:nvSpPr>
        <p:spPr>
          <a:xfrm>
            <a:off x="723100" y="111900"/>
            <a:ext cx="7704600" cy="3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18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Продукты комании “Аскон” Санкт-Петербург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f4f61b8e23_1_84"/>
          <p:cNvSpPr txBox="1"/>
          <p:nvPr/>
        </p:nvSpPr>
        <p:spPr>
          <a:xfrm>
            <a:off x="723100" y="111900"/>
            <a:ext cx="7704600" cy="3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18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Продукты комании GRAPHISOFT</a:t>
            </a:r>
            <a:endParaRPr b="1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8" name="Google Shape;238;g1f4f61b8e23_1_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619500"/>
            <a:ext cx="8839197" cy="3508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1f4f61b8e23_1_90"/>
          <p:cNvSpPr txBox="1"/>
          <p:nvPr/>
        </p:nvSpPr>
        <p:spPr>
          <a:xfrm>
            <a:off x="723100" y="111900"/>
            <a:ext cx="7704600" cy="3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18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Продукты комании ALLBAU</a:t>
            </a:r>
            <a:endParaRPr b="1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4" name="Google Shape;244;g1f4f61b8e23_1_9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5500" y="533400"/>
            <a:ext cx="6146973" cy="4524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f4f61b8e23_1_102"/>
          <p:cNvSpPr txBox="1"/>
          <p:nvPr/>
        </p:nvSpPr>
        <p:spPr>
          <a:xfrm>
            <a:off x="723100" y="111900"/>
            <a:ext cx="7704600" cy="3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18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Продукты комании РНТЦ</a:t>
            </a:r>
            <a:endParaRPr b="1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g1f4f61b8e23_1_10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619500"/>
            <a:ext cx="8839204" cy="4171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g1f4f61b8e23_1_10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131421"/>
            <a:ext cx="9144000" cy="4880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g2742d22fb80_0_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9311"/>
            <a:ext cx="9144001" cy="49853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6"/>
          <p:cNvSpPr txBox="1"/>
          <p:nvPr/>
        </p:nvSpPr>
        <p:spPr>
          <a:xfrm>
            <a:off x="0" y="838200"/>
            <a:ext cx="8960700" cy="25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Переподготовка специалистов с высшим техническим образованием</a:t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38100" rtl="0" algn="ctr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ru" sz="1400" u="none" cap="none" strike="noStrike">
                <a:solidFill>
                  <a:srgbClr val="202124"/>
                </a:solidFill>
                <a:highlight>
                  <a:srgbClr val="F8F9FA"/>
                </a:highlight>
                <a:latin typeface="Arial"/>
                <a:ea typeface="Arial"/>
                <a:cs typeface="Arial"/>
                <a:sym typeface="Arial"/>
              </a:rPr>
              <a:t>Retraining of specialists with higher technical education</a:t>
            </a:r>
            <a:endParaRPr b="1" i="0" sz="1400" u="none" cap="none" strike="noStrike">
              <a:solidFill>
                <a:srgbClr val="202124"/>
              </a:solidFill>
              <a:highlight>
                <a:srgbClr val="F8F9FA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ru" sz="13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Управление проектами в строительстве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ru" sz="13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Промышленное и гражданское строительство</a:t>
            </a:r>
            <a:endParaRPr b="0" i="0" sz="13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ru" sz="13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Водоснабжение, водоотведение и охрана водных ресурсов</a:t>
            </a:r>
            <a:endParaRPr b="0" i="0" sz="13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ru" sz="13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Автоматизация проектирования и управления в строительстве</a:t>
            </a:r>
            <a:endParaRPr b="0" i="0" sz="13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97" y="0"/>
            <a:ext cx="913920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9"/>
          <p:cNvSpPr txBox="1"/>
          <p:nvPr/>
        </p:nvSpPr>
        <p:spPr>
          <a:xfrm>
            <a:off x="1103075" y="621050"/>
            <a:ext cx="7424100" cy="8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BIM</a:t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8" name="Google Shape;26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4"/>
          <p:cNvSpPr txBox="1"/>
          <p:nvPr/>
        </p:nvSpPr>
        <p:spPr>
          <a:xfrm>
            <a:off x="1103075" y="621050"/>
            <a:ext cx="7424100" cy="18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Онлайн подготовка специалистов строительной отрасли к аттестации</a:t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55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</a:pPr>
            <a:r>
              <a:rPr b="0" i="0" lang="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без отрыва от основной деятельности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55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</a:pPr>
            <a:r>
              <a:rPr b="0" i="0" lang="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любом месте и в удобное для Вас время 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55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</a:pPr>
            <a:r>
              <a:rPr b="0" i="0" lang="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 любого устройства, подключенного к Интернет 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55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</a:pPr>
            <a:r>
              <a:rPr b="0" i="0" lang="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постоянная поддержка на всех этапах подготовки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24"/>
          <p:cNvSpPr txBox="1"/>
          <p:nvPr/>
        </p:nvSpPr>
        <p:spPr>
          <a:xfrm>
            <a:off x="929550" y="3105375"/>
            <a:ext cx="7138800" cy="17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ПОЧЕМУ ВЫБИРАЮТ НАС</a:t>
            </a:r>
            <a:endParaRPr b="1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55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</a:pPr>
            <a:r>
              <a:rPr b="0" i="0" lang="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Более 30 лет работаем на рынке образовательных услуг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55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</a:pPr>
            <a:r>
              <a:rPr b="0" i="0" lang="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Команда высоко квалифицированных специалистов с огромным опытом работы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55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</a:pPr>
            <a:r>
              <a:rPr b="0" i="0" lang="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Свыше 10 000 специалистов прошли обучение и успешно сдали экзамен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5" name="Google Shape;275;p24"/>
          <p:cNvPicPr preferRelativeResize="0"/>
          <p:nvPr/>
        </p:nvPicPr>
        <p:blipFill rotWithShape="1">
          <a:blip r:embed="rId3">
            <a:alphaModFix/>
          </a:blip>
          <a:srcRect b="0" l="0" r="17321" t="0"/>
          <a:stretch/>
        </p:blipFill>
        <p:spPr>
          <a:xfrm>
            <a:off x="0" y="-18300"/>
            <a:ext cx="9144003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24539"/>
            <a:ext cx="9144001" cy="50944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1"/>
          <p:cNvSpPr txBox="1"/>
          <p:nvPr/>
        </p:nvSpPr>
        <p:spPr>
          <a:xfrm>
            <a:off x="1103075" y="87650"/>
            <a:ext cx="742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Международное сотрудничество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2" name="Google Shape;282;p21"/>
          <p:cNvPicPr preferRelativeResize="0"/>
          <p:nvPr/>
        </p:nvPicPr>
        <p:blipFill rotWithShape="1">
          <a:blip r:embed="rId3">
            <a:alphaModFix/>
          </a:blip>
          <a:srcRect b="0" l="0" r="17552" t="0"/>
          <a:stretch/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7ff0faeec5_0_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37ff0faeec5_0_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1" name="Google Shape;121;g37ff0faeec5_0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362"/>
            <a:ext cx="9144000" cy="4380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g2c70e8c500f_0_1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15195" y="0"/>
            <a:ext cx="573765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g2c70e8c500f_0_111"/>
          <p:cNvSpPr txBox="1"/>
          <p:nvPr/>
        </p:nvSpPr>
        <p:spPr>
          <a:xfrm>
            <a:off x="1030525" y="4446175"/>
            <a:ext cx="64635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Рис.3. Информационно-образовательная среда гибридного обучения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g2c70e8c500f_0_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2425" y="48325"/>
            <a:ext cx="7000117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g2c70e8c500f_0_96"/>
          <p:cNvSpPr txBox="1"/>
          <p:nvPr/>
        </p:nvSpPr>
        <p:spPr>
          <a:xfrm>
            <a:off x="617700" y="4789125"/>
            <a:ext cx="7284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" sz="1500" u="none" cap="none" strike="noStrike">
                <a:solidFill>
                  <a:srgbClr val="0645AD"/>
                </a:solidFill>
                <a:latin typeface="Arial"/>
                <a:ea typeface="Arial"/>
                <a:cs typeface="Arial"/>
                <a:sym typeface="Arial"/>
              </a:rPr>
              <a:t>Рис.4 Информационно-образовательная среда смешанного обучения</a:t>
            </a:r>
            <a:endParaRPr b="0" i="0" sz="1500" u="none" cap="none" strike="noStrike">
              <a:solidFill>
                <a:srgbClr val="0645A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2c70e8c500f_0_161"/>
          <p:cNvSpPr txBox="1"/>
          <p:nvPr>
            <p:ph type="title"/>
          </p:nvPr>
        </p:nvSpPr>
        <p:spPr>
          <a:xfrm>
            <a:off x="311700" y="0"/>
            <a:ext cx="85206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">
                <a:solidFill>
                  <a:srgbClr val="FF0000"/>
                </a:solidFill>
              </a:rPr>
              <a:t>Дистанционное обучение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800">
              <a:solidFill>
                <a:srgbClr val="0000FF"/>
              </a:solidFill>
            </a:endParaRPr>
          </a:p>
        </p:txBody>
      </p:sp>
      <p:sp>
        <p:nvSpPr>
          <p:cNvPr id="300" name="Google Shape;300;g2c70e8c500f_0_161"/>
          <p:cNvSpPr txBox="1"/>
          <p:nvPr>
            <p:ph idx="1" type="body"/>
          </p:nvPr>
        </p:nvSpPr>
        <p:spPr>
          <a:xfrm>
            <a:off x="0" y="754050"/>
            <a:ext cx="9144000" cy="44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01" name="Google Shape;301;g2c70e8c500f_0_1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41342"/>
            <a:ext cx="9144001" cy="4260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c70e8c500f_0_167"/>
          <p:cNvSpPr txBox="1"/>
          <p:nvPr>
            <p:ph type="title"/>
          </p:nvPr>
        </p:nvSpPr>
        <p:spPr>
          <a:xfrm>
            <a:off x="311700" y="0"/>
            <a:ext cx="85206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">
                <a:solidFill>
                  <a:srgbClr val="FF0000"/>
                </a:solidFill>
              </a:rPr>
              <a:t>Дистанционное обучение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800">
              <a:solidFill>
                <a:srgbClr val="0000FF"/>
              </a:solidFill>
            </a:endParaRPr>
          </a:p>
        </p:txBody>
      </p:sp>
      <p:sp>
        <p:nvSpPr>
          <p:cNvPr id="307" name="Google Shape;307;g2c70e8c500f_0_167"/>
          <p:cNvSpPr txBox="1"/>
          <p:nvPr>
            <p:ph idx="1" type="body"/>
          </p:nvPr>
        </p:nvSpPr>
        <p:spPr>
          <a:xfrm>
            <a:off x="0" y="754050"/>
            <a:ext cx="9144000" cy="44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08" name="Google Shape;308;g2c70e8c500f_0_1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10360"/>
            <a:ext cx="9143998" cy="45331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2c70e8c500f_0_17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314" name="Google Shape;314;g2c70e8c500f_0_17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15" name="Google Shape;315;g2c70e8c500f_0_1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9648" y="0"/>
            <a:ext cx="826470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c70e8c500f_0_179"/>
          <p:cNvSpPr txBox="1"/>
          <p:nvPr>
            <p:ph type="title"/>
          </p:nvPr>
        </p:nvSpPr>
        <p:spPr>
          <a:xfrm>
            <a:off x="311700" y="0"/>
            <a:ext cx="85206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">
                <a:solidFill>
                  <a:srgbClr val="FF0000"/>
                </a:solidFill>
              </a:rPr>
              <a:t>Дистанционное обучение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800">
              <a:solidFill>
                <a:srgbClr val="0000FF"/>
              </a:solidFill>
            </a:endParaRPr>
          </a:p>
        </p:txBody>
      </p:sp>
      <p:sp>
        <p:nvSpPr>
          <p:cNvPr id="321" name="Google Shape;321;g2c70e8c500f_0_179"/>
          <p:cNvSpPr txBox="1"/>
          <p:nvPr>
            <p:ph idx="1" type="body"/>
          </p:nvPr>
        </p:nvSpPr>
        <p:spPr>
          <a:xfrm>
            <a:off x="0" y="754050"/>
            <a:ext cx="9144000" cy="44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ru"/>
              <a:t> </a:t>
            </a:r>
            <a:endParaRPr/>
          </a:p>
        </p:txBody>
      </p:sp>
      <p:pic>
        <p:nvPicPr>
          <p:cNvPr id="322" name="Google Shape;322;g2c70e8c500f_0_1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68125" y="546750"/>
            <a:ext cx="6024375" cy="4596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c70e8c500f_0_185"/>
          <p:cNvSpPr txBox="1"/>
          <p:nvPr>
            <p:ph type="title"/>
          </p:nvPr>
        </p:nvSpPr>
        <p:spPr>
          <a:xfrm>
            <a:off x="311700" y="0"/>
            <a:ext cx="85206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">
                <a:solidFill>
                  <a:srgbClr val="FF0000"/>
                </a:solidFill>
              </a:rPr>
              <a:t>Дистанционное обучение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800">
              <a:solidFill>
                <a:srgbClr val="0000FF"/>
              </a:solidFill>
            </a:endParaRPr>
          </a:p>
        </p:txBody>
      </p:sp>
      <p:sp>
        <p:nvSpPr>
          <p:cNvPr id="328" name="Google Shape;328;g2c70e8c500f_0_185"/>
          <p:cNvSpPr txBox="1"/>
          <p:nvPr>
            <p:ph idx="1" type="body"/>
          </p:nvPr>
        </p:nvSpPr>
        <p:spPr>
          <a:xfrm>
            <a:off x="0" y="754050"/>
            <a:ext cx="9144000" cy="44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29" name="Google Shape;329;g2c70e8c500f_0_1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1" cy="5012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c70e8c500f_0_191"/>
          <p:cNvSpPr txBox="1"/>
          <p:nvPr>
            <p:ph type="title"/>
          </p:nvPr>
        </p:nvSpPr>
        <p:spPr>
          <a:xfrm>
            <a:off x="311700" y="69525"/>
            <a:ext cx="85206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">
                <a:solidFill>
                  <a:srgbClr val="FF0000"/>
                </a:solidFill>
              </a:rPr>
              <a:t>Дистанционное обучение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800">
              <a:solidFill>
                <a:srgbClr val="0000FF"/>
              </a:solidFill>
            </a:endParaRPr>
          </a:p>
        </p:txBody>
      </p:sp>
      <p:sp>
        <p:nvSpPr>
          <p:cNvPr id="335" name="Google Shape;335;g2c70e8c500f_0_191"/>
          <p:cNvSpPr txBox="1"/>
          <p:nvPr>
            <p:ph idx="1" type="body"/>
          </p:nvPr>
        </p:nvSpPr>
        <p:spPr>
          <a:xfrm>
            <a:off x="0" y="754050"/>
            <a:ext cx="9144000" cy="44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36" name="Google Shape;336;g2c70e8c500f_0_1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23517"/>
            <a:ext cx="9143999" cy="43875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c70e8c500f_0_222"/>
          <p:cNvSpPr txBox="1"/>
          <p:nvPr>
            <p:ph type="title"/>
          </p:nvPr>
        </p:nvSpPr>
        <p:spPr>
          <a:xfrm>
            <a:off x="311700" y="0"/>
            <a:ext cx="85206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">
                <a:solidFill>
                  <a:srgbClr val="FF0000"/>
                </a:solidFill>
              </a:rPr>
              <a:t>Дистанционное обучение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800">
              <a:solidFill>
                <a:srgbClr val="0000FF"/>
              </a:solidFill>
            </a:endParaRPr>
          </a:p>
        </p:txBody>
      </p:sp>
      <p:sp>
        <p:nvSpPr>
          <p:cNvPr id="342" name="Google Shape;342;g2c70e8c500f_0_222"/>
          <p:cNvSpPr txBox="1"/>
          <p:nvPr>
            <p:ph idx="1" type="body"/>
          </p:nvPr>
        </p:nvSpPr>
        <p:spPr>
          <a:xfrm>
            <a:off x="0" y="754050"/>
            <a:ext cx="9144000" cy="44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43" name="Google Shape;343;g2c70e8c500f_0_2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54041"/>
            <a:ext cx="9144001" cy="42225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2c70e8c500f_0_228"/>
          <p:cNvSpPr txBox="1"/>
          <p:nvPr>
            <p:ph type="title"/>
          </p:nvPr>
        </p:nvSpPr>
        <p:spPr>
          <a:xfrm>
            <a:off x="311700" y="0"/>
            <a:ext cx="85206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">
                <a:solidFill>
                  <a:srgbClr val="FF0000"/>
                </a:solidFill>
              </a:rPr>
              <a:t>Дистанционное обучение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800">
              <a:solidFill>
                <a:srgbClr val="0000FF"/>
              </a:solidFill>
            </a:endParaRPr>
          </a:p>
        </p:txBody>
      </p:sp>
      <p:sp>
        <p:nvSpPr>
          <p:cNvPr id="349" name="Google Shape;349;g2c70e8c500f_0_228"/>
          <p:cNvSpPr txBox="1"/>
          <p:nvPr>
            <p:ph idx="1" type="body"/>
          </p:nvPr>
        </p:nvSpPr>
        <p:spPr>
          <a:xfrm>
            <a:off x="0" y="496125"/>
            <a:ext cx="9144000" cy="47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ru"/>
              <a:t> </a:t>
            </a:r>
            <a:endParaRPr/>
          </a:p>
        </p:txBody>
      </p:sp>
      <p:pic>
        <p:nvPicPr>
          <p:cNvPr id="350" name="Google Shape;350;g2c70e8c500f_0_2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648"/>
            <a:ext cx="9144001" cy="49042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7ff0faeec5_0_19"/>
          <p:cNvSpPr txBox="1"/>
          <p:nvPr>
            <p:ph idx="1" type="subTitle"/>
          </p:nvPr>
        </p:nvSpPr>
        <p:spPr>
          <a:xfrm>
            <a:off x="106350" y="0"/>
            <a:ext cx="8828100" cy="586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74E13"/>
                </a:solidFill>
                <a:highlight>
                  <a:srgbClr val="FFFFFF"/>
                </a:highlight>
              </a:rPr>
              <a:t>Белорусский национальный технический университет</a:t>
            </a:r>
            <a:r>
              <a:rPr lang="ru" sz="2200">
                <a:solidFill>
                  <a:srgbClr val="274E13"/>
                </a:solidFill>
                <a:highlight>
                  <a:srgbClr val="FFFFFF"/>
                </a:highlight>
              </a:rPr>
              <a:t> </a:t>
            </a: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</a:rPr>
              <a:t>получил </a:t>
            </a:r>
            <a:r>
              <a:rPr b="1" lang="ru" sz="2100">
                <a:solidFill>
                  <a:srgbClr val="FF0000"/>
                </a:solidFill>
                <a:highlight>
                  <a:srgbClr val="FFFFFF"/>
                </a:highlight>
              </a:rPr>
              <a:t>статус базовой организации государств — участников СНГ по высшему техническому образованию 25 ноября 2005 года.</a:t>
            </a: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2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</a:rPr>
              <a:t>Это решение было принято Советом глав правительств Содружества Независимых Государств.</a:t>
            </a:r>
            <a:endParaRPr sz="2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В </a:t>
            </a:r>
            <a:r>
              <a:rPr b="1" lang="ru" sz="2200">
                <a:solidFill>
                  <a:schemeClr val="dk1"/>
                </a:solidFill>
                <a:highlight>
                  <a:srgbClr val="FFFFFF"/>
                </a:highlight>
              </a:rPr>
              <a:t>1991 году</a:t>
            </a: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 вуз был преобразован из политехнического института в Белорусскую государственную политехническую академию.</a:t>
            </a:r>
            <a:endParaRPr sz="2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В </a:t>
            </a:r>
            <a:r>
              <a:rPr b="1" lang="ru" sz="2200">
                <a:solidFill>
                  <a:schemeClr val="dk1"/>
                </a:solidFill>
                <a:highlight>
                  <a:srgbClr val="FFFFFF"/>
                </a:highlight>
              </a:rPr>
              <a:t>1997 году</a:t>
            </a: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 академия получила статус ведущего инженерно-технического учебного заведения в национальной системе образования Республики Беларусь.</a:t>
            </a:r>
            <a:endParaRPr sz="2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В </a:t>
            </a:r>
            <a:r>
              <a:rPr b="1" lang="ru" sz="2200">
                <a:solidFill>
                  <a:schemeClr val="dk1"/>
                </a:solidFill>
                <a:highlight>
                  <a:srgbClr val="FFFFFF"/>
                </a:highlight>
              </a:rPr>
              <a:t>2002 году</a:t>
            </a: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 произошла трансформация в Белорусский национальный технический университет (указ Президента Республики Беларусь №165 от 1 апреля 2002 г.).</a:t>
            </a:r>
            <a:endParaRPr sz="2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g37ff0faeec5_0_1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6799" y="0"/>
            <a:ext cx="63904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g37ff0faeec5_0_176"/>
          <p:cNvSpPr/>
          <p:nvPr/>
        </p:nvSpPr>
        <p:spPr>
          <a:xfrm>
            <a:off x="2421950" y="2009950"/>
            <a:ext cx="2509200" cy="774000"/>
          </a:xfrm>
          <a:prstGeom prst="flowChartAlternateProcess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7" name="Google Shape;357;g37ff0faeec5_0_176"/>
          <p:cNvCxnSpPr>
            <a:endCxn id="356" idx="1"/>
          </p:cNvCxnSpPr>
          <p:nvPr/>
        </p:nvCxnSpPr>
        <p:spPr>
          <a:xfrm>
            <a:off x="312050" y="1972450"/>
            <a:ext cx="2109900" cy="424500"/>
          </a:xfrm>
          <a:prstGeom prst="straightConnector1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58" name="Google Shape;358;g37ff0faeec5_0_176"/>
          <p:cNvSpPr/>
          <p:nvPr/>
        </p:nvSpPr>
        <p:spPr>
          <a:xfrm>
            <a:off x="2509325" y="873900"/>
            <a:ext cx="4956300" cy="1135800"/>
          </a:xfrm>
          <a:prstGeom prst="roundRect">
            <a:avLst>
              <a:gd fmla="val 16667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9" name="Google Shape;359;g37ff0faeec5_0_176"/>
          <p:cNvCxnSpPr/>
          <p:nvPr/>
        </p:nvCxnSpPr>
        <p:spPr>
          <a:xfrm flipH="1">
            <a:off x="6728950" y="817950"/>
            <a:ext cx="2010000" cy="923700"/>
          </a:xfrm>
          <a:prstGeom prst="straightConnector1">
            <a:avLst/>
          </a:prstGeom>
          <a:noFill/>
          <a:ln cap="flat" cmpd="sng" w="1524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60" name="Google Shape;360;g37ff0faeec5_0_176"/>
          <p:cNvSpPr/>
          <p:nvPr/>
        </p:nvSpPr>
        <p:spPr>
          <a:xfrm>
            <a:off x="4931275" y="2384475"/>
            <a:ext cx="1747775" cy="811475"/>
          </a:xfrm>
          <a:custGeom>
            <a:rect b="b" l="l" r="r" t="t"/>
            <a:pathLst>
              <a:path extrusionOk="0" h="32459" w="69911">
                <a:moveTo>
                  <a:pt x="3995" y="0"/>
                </a:moveTo>
                <a:lnTo>
                  <a:pt x="33457" y="0"/>
                </a:lnTo>
                <a:lnTo>
                  <a:pt x="69412" y="7491"/>
                </a:lnTo>
                <a:lnTo>
                  <a:pt x="69911" y="31960"/>
                </a:lnTo>
                <a:lnTo>
                  <a:pt x="0" y="32459"/>
                </a:lnTo>
                <a:lnTo>
                  <a:pt x="499" y="3995"/>
                </a:lnTo>
              </a:path>
            </a:pathLst>
          </a:cu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sp>
      <p:cxnSp>
        <p:nvCxnSpPr>
          <p:cNvPr id="361" name="Google Shape;361;g37ff0faeec5_0_176"/>
          <p:cNvCxnSpPr/>
          <p:nvPr/>
        </p:nvCxnSpPr>
        <p:spPr>
          <a:xfrm flipH="1">
            <a:off x="6504250" y="923825"/>
            <a:ext cx="2234700" cy="16230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62" name="Google Shape;362;g37ff0faeec5_0_176"/>
          <p:cNvSpPr/>
          <p:nvPr/>
        </p:nvSpPr>
        <p:spPr>
          <a:xfrm>
            <a:off x="2484350" y="2883850"/>
            <a:ext cx="5068600" cy="574275"/>
          </a:xfrm>
          <a:custGeom>
            <a:rect b="b" l="l" r="r" t="t"/>
            <a:pathLst>
              <a:path extrusionOk="0" h="22971" w="202744">
                <a:moveTo>
                  <a:pt x="0" y="500"/>
                </a:moveTo>
                <a:lnTo>
                  <a:pt x="0" y="22971"/>
                </a:lnTo>
                <a:lnTo>
                  <a:pt x="202744" y="22472"/>
                </a:lnTo>
                <a:lnTo>
                  <a:pt x="202245" y="12984"/>
                </a:lnTo>
                <a:lnTo>
                  <a:pt x="95879" y="13483"/>
                </a:lnTo>
                <a:lnTo>
                  <a:pt x="96379" y="0"/>
                </a:ln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sp>
      <p:cxnSp>
        <p:nvCxnSpPr>
          <p:cNvPr id="363" name="Google Shape;363;g37ff0faeec5_0_176"/>
          <p:cNvCxnSpPr/>
          <p:nvPr/>
        </p:nvCxnSpPr>
        <p:spPr>
          <a:xfrm>
            <a:off x="2496850" y="2832625"/>
            <a:ext cx="24219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" name="Google Shape;364;g37ff0faeec5_0_176"/>
          <p:cNvCxnSpPr/>
          <p:nvPr/>
        </p:nvCxnSpPr>
        <p:spPr>
          <a:xfrm>
            <a:off x="486875" y="2172250"/>
            <a:ext cx="2521800" cy="1098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65" name="Google Shape;365;g37ff0faeec5_0_176"/>
          <p:cNvCxnSpPr/>
          <p:nvPr/>
        </p:nvCxnSpPr>
        <p:spPr>
          <a:xfrm flipH="1">
            <a:off x="6816525" y="1036200"/>
            <a:ext cx="1860000" cy="23220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66" name="Google Shape;366;g37ff0faeec5_0_176"/>
          <p:cNvSpPr txBox="1"/>
          <p:nvPr/>
        </p:nvSpPr>
        <p:spPr>
          <a:xfrm>
            <a:off x="3632875" y="817950"/>
            <a:ext cx="36204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Дополнительное образование взрослых</a:t>
            </a:r>
            <a:endParaRPr b="1" i="0" sz="2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g37ff0faeec5_0_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7600" y="0"/>
            <a:ext cx="744880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7ff0faeec5_0_73"/>
          <p:cNvSpPr txBox="1"/>
          <p:nvPr/>
        </p:nvSpPr>
        <p:spPr>
          <a:xfrm>
            <a:off x="0" y="0"/>
            <a:ext cx="9011400" cy="55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457200" rt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chemeClr val="dk1"/>
                </a:solidFill>
                <a:highlight>
                  <a:srgbClr val="FFFFFF"/>
                </a:highlight>
              </a:rPr>
              <a:t>Дополнительное образование взрослых в Республике Беларусь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 представляет собой гибкую и мобильную систему, направленную на профессиональное развитие личности, удовлетворение познавательных потребностей и формирование необходимых компетенций для профессиональной деятельности.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457200" rtl="0" algn="l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000">
                <a:solidFill>
                  <a:srgbClr val="202122"/>
                </a:solidFill>
                <a:highlight>
                  <a:srgbClr val="FFFFFF"/>
                </a:highlight>
              </a:rPr>
              <a:t>Нужно отметить, что в СССР, позднее и в Республике Беларусь, образование в системе ПК называлось дополнительным, иногда - последипломным. Понятие  же «дополнительное образование взрослых</a:t>
            </a:r>
            <a:r>
              <a:rPr lang="ru" sz="2000">
                <a:solidFill>
                  <a:srgbClr val="202122"/>
                </a:solidFill>
                <a:highlight>
                  <a:srgbClr val="FFFFFF"/>
                </a:highlight>
              </a:rPr>
              <a:t> (далее - ДОВ)”</a:t>
            </a:r>
            <a:r>
              <a:rPr lang="ru" sz="2000">
                <a:solidFill>
                  <a:srgbClr val="202122"/>
                </a:solidFill>
                <a:highlight>
                  <a:srgbClr val="FFFFFF"/>
                </a:highlight>
              </a:rPr>
              <a:t> в Республике Беларусь сформировалось в 2003–2010 гг. по результатам исследований, выполненных ГУО «Республиканский институт высшей школы». 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В системе ДОВ реализуются 16 основных видов образовательных программ: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457200" rtl="0" algn="l">
              <a:lnSpc>
                <a:spcPct val="115000"/>
              </a:lnSpc>
              <a:spcBef>
                <a:spcPts val="3000"/>
              </a:spcBef>
              <a:spcAft>
                <a:spcPts val="4200"/>
              </a:spcAft>
              <a:buNone/>
            </a:pPr>
            <a:r>
              <a:t/>
            </a:r>
            <a:endParaRPr sz="2000">
              <a:solidFill>
                <a:srgbClr val="001D35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37ff0faeec5_0_99"/>
          <p:cNvSpPr txBox="1"/>
          <p:nvPr/>
        </p:nvSpPr>
        <p:spPr>
          <a:xfrm>
            <a:off x="0" y="0"/>
            <a:ext cx="9011400" cy="68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01D35"/>
                </a:solidFill>
                <a:highlight>
                  <a:srgbClr val="FFFFFF"/>
                </a:highlight>
              </a:rPr>
              <a:t>В Республике Беларусь программы дополнительного образования взрослых  по нормированию труда и системам оплаты предлагаются различными учреждениями, включая институты повышения квалификации и тренинговые центры</a:t>
            </a:r>
            <a:endParaRPr sz="2000">
              <a:solidFill>
                <a:srgbClr val="001D35"/>
              </a:solidFill>
              <a:highlight>
                <a:srgbClr val="FFFFFF"/>
              </a:highlight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01D35"/>
                </a:solidFill>
                <a:highlight>
                  <a:srgbClr val="FFFFFF"/>
                </a:highlight>
              </a:rPr>
              <a:t>В БНТУ ведущим институтом дополнительного образования взрослых является МИПК и ПК БНТУ, насчитывающий в штате около 350 человек и многочисленные имущественные и лабораторные комплексы учебно-материальной базы.</a:t>
            </a:r>
            <a:endParaRPr sz="2000">
              <a:solidFill>
                <a:srgbClr val="001D35"/>
              </a:solidFill>
              <a:highlight>
                <a:srgbClr val="FFFFFF"/>
              </a:highlight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01D35"/>
                </a:solidFill>
                <a:highlight>
                  <a:srgbClr val="FFFFFF"/>
                </a:highlight>
              </a:rPr>
              <a:t>МИПК и ПК БНТУ реализует сегодня около 1600 программ обучения, выпуская в год около 25 тысяч человек.</a:t>
            </a:r>
            <a:endParaRPr sz="2000">
              <a:solidFill>
                <a:srgbClr val="001D35"/>
              </a:solidFill>
              <a:highlight>
                <a:srgbClr val="FFFFFF"/>
              </a:highlight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01D35"/>
                </a:solidFill>
                <a:highlight>
                  <a:srgbClr val="FFFFFF"/>
                </a:highlight>
              </a:rPr>
              <a:t>В области нормирования труда, систем оплаты, охраны труда основными формами обучения являются обучающие курсы в форме вебинаров, а также повышение квалификации и стажировки.</a:t>
            </a:r>
            <a:endParaRPr sz="2000">
              <a:solidFill>
                <a:srgbClr val="001D35"/>
              </a:solidFill>
              <a:highlight>
                <a:srgbClr val="FFFFFF"/>
              </a:highlight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01D35"/>
                </a:solidFill>
                <a:highlight>
                  <a:srgbClr val="FFFFFF"/>
                </a:highlight>
              </a:rPr>
              <a:t>Программы охватывают такие темы, как разработка, пересмотр и применение норм труда, различные системы оплаты, кадровый учет и вопросы, связанные с трудовым законодательством. </a:t>
            </a:r>
            <a:endParaRPr sz="2000">
              <a:solidFill>
                <a:srgbClr val="001D35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01D35"/>
                </a:solidFill>
                <a:highlight>
                  <a:srgbClr val="FFFFFF"/>
                </a:highlight>
              </a:rPr>
              <a:t>Формы получения дополнительного образования диктуются заказчиками.</a:t>
            </a:r>
            <a:endParaRPr sz="2000">
              <a:solidFill>
                <a:srgbClr val="001D35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1D35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1D35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7ff0faeec5_0_86"/>
          <p:cNvSpPr txBox="1"/>
          <p:nvPr/>
        </p:nvSpPr>
        <p:spPr>
          <a:xfrm>
            <a:off x="0" y="0"/>
            <a:ext cx="9011400" cy="58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marR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Повышение квалификации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руководящих работников и специалистов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Переподготовка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руководящих работников и специалистов с высшим образованием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Переподготовка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специалистов со средним специальным образованием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Стажировка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руководящих работников и специалистов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Специальная подготовка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для занятия определенных должностей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Повышение квалификации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рабочих и служащих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Переподготовка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рабочих и служащих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Профессиональная подготовка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рабочих и служащих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Обучение водителей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транспортных средств и самоходных машин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Обучающие курсы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(лектории, семинары, практикумы, тренинги)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Курсы целевого назначения</a:t>
            </a:r>
            <a:endParaRPr b="1"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Развитие личностных способностей</a:t>
            </a:r>
            <a:endParaRPr b="1"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Подготовительные курсы</a:t>
            </a:r>
            <a:r>
              <a:rPr lang="ru" sz="1900">
                <a:solidFill>
                  <a:schemeClr val="dk1"/>
                </a:solidFill>
                <a:highlight>
                  <a:srgbClr val="FFFFFF"/>
                </a:highlight>
              </a:rPr>
              <a:t> для поступления в учебные заведения</a:t>
            </a:r>
            <a:endParaRPr sz="1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49250" lvl="0" marL="457200" marR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ru" sz="1900">
                <a:solidFill>
                  <a:schemeClr val="dk1"/>
                </a:solidFill>
                <a:highlight>
                  <a:srgbClr val="FFFFFF"/>
                </a:highlight>
              </a:rPr>
              <a:t>Репетиционное тестирование</a:t>
            </a:r>
            <a:endParaRPr sz="2700">
              <a:solidFill>
                <a:srgbClr val="001D35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7ff0faeec5_0_90"/>
          <p:cNvSpPr txBox="1"/>
          <p:nvPr/>
        </p:nvSpPr>
        <p:spPr>
          <a:xfrm>
            <a:off x="0" y="0"/>
            <a:ext cx="9011400" cy="50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55555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8000"/>
                </a:solidFill>
                <a:highlight>
                  <a:srgbClr val="FFFFFF"/>
                </a:highlight>
              </a:rPr>
              <a:t>Организационные аспекты</a:t>
            </a:r>
            <a:endParaRPr b="1" sz="2800">
              <a:solidFill>
                <a:srgbClr val="008000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Образовательные программы реализуются в </a:t>
            </a:r>
            <a:r>
              <a:rPr b="1" lang="ru" sz="2000">
                <a:solidFill>
                  <a:schemeClr val="dk1"/>
                </a:solidFill>
                <a:highlight>
                  <a:srgbClr val="FFFFFF"/>
                </a:highlight>
              </a:rPr>
              <a:t>около 400 учреждениях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 образования и организациях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Обучение проводится как в учебных заведениях, так и непосредственно на производстве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В каждом вузе созданы институты и факультеты повышения квалификации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Государство гарантирует повышение квалификации работников не реже раза в 5 лет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Предусмотрены социальные гарантии для направляемых на обучение работников</a:t>
            </a:r>
            <a:endParaRPr b="1" sz="19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7ff0faeec5_0_95"/>
          <p:cNvSpPr txBox="1"/>
          <p:nvPr/>
        </p:nvSpPr>
        <p:spPr>
          <a:xfrm>
            <a:off x="0" y="0"/>
            <a:ext cx="9011400" cy="57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5555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008000"/>
                </a:solidFill>
                <a:highlight>
                  <a:srgbClr val="FFFFFF"/>
                </a:highlight>
              </a:rPr>
              <a:t>Особенности реализации</a:t>
            </a:r>
            <a:endParaRPr b="1" sz="2400">
              <a:solidFill>
                <a:srgbClr val="008000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7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chemeClr val="dk1"/>
                </a:solidFill>
                <a:highlight>
                  <a:srgbClr val="FFFFFF"/>
                </a:highlight>
              </a:rPr>
              <a:t>Обучающие курсы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 включают следующие форматы: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ru" sz="2000">
                <a:solidFill>
                  <a:schemeClr val="dk1"/>
                </a:solidFill>
                <a:highlight>
                  <a:srgbClr val="FFFFFF"/>
                </a:highlight>
              </a:rPr>
              <a:t>Лектории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 - циклы лекций по единой тематике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ru" sz="2000">
                <a:solidFill>
                  <a:schemeClr val="dk1"/>
                </a:solidFill>
                <a:highlight>
                  <a:srgbClr val="FFFFFF"/>
                </a:highlight>
              </a:rPr>
              <a:t>Тематические семинары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 - теоретические и практические занятия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ru" sz="2000">
                <a:solidFill>
                  <a:schemeClr val="dk1"/>
                </a:solidFill>
                <a:highlight>
                  <a:srgbClr val="FFFFFF"/>
                </a:highlight>
              </a:rPr>
              <a:t>Практикумы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 - закрепление знаний на практике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ru" sz="2000">
                <a:solidFill>
                  <a:schemeClr val="dk1"/>
                </a:solidFill>
                <a:highlight>
                  <a:srgbClr val="FFFFFF"/>
                </a:highlight>
              </a:rPr>
              <a:t>Тренинги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 - развитие конкретных навыков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b="1" lang="ru" sz="2000">
                <a:solidFill>
                  <a:schemeClr val="dk1"/>
                </a:solidFill>
                <a:highlight>
                  <a:srgbClr val="FFFFFF"/>
                </a:highlight>
              </a:rPr>
              <a:t>Вебинары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 - онлайн-обучение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7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chemeClr val="dk1"/>
                </a:solidFill>
                <a:highlight>
                  <a:srgbClr val="FFFFFF"/>
                </a:highlight>
              </a:rPr>
              <a:t>По состоянию на 2024 год:</a:t>
            </a:r>
            <a:endParaRPr b="1"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330 тысяч человек охвачены непрерывным профессиональным образованием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Обучение ведется по 362 специальностям переподготовки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2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Перечень специальностей регулярно корректируется в соответствии с потребностями рынка труда</a:t>
            </a:r>
            <a:endParaRPr b="1" sz="19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7ff0faeec5_0_50"/>
          <p:cNvSpPr txBox="1"/>
          <p:nvPr/>
        </p:nvSpPr>
        <p:spPr>
          <a:xfrm>
            <a:off x="0" y="0"/>
            <a:ext cx="9144000" cy="51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100">
                <a:solidFill>
                  <a:srgbClr val="008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ru" sz="2100">
                <a:solidFill>
                  <a:srgbClr val="008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Пример реализации программ ПК для специалистов на базе БНТУ: </a:t>
            </a:r>
            <a:endParaRPr b="1" sz="2100">
              <a:solidFill>
                <a:srgbClr val="008000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00">
              <a:solidFill>
                <a:srgbClr val="008000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50">
                <a:solidFill>
                  <a:schemeClr val="dk1"/>
                </a:solidFill>
                <a:highlight>
                  <a:srgbClr val="FFFFFF"/>
                </a:highlight>
              </a:rPr>
              <a:t>По инициативе посольства Кыргызской Республики в Беларуси с 24.05.2021 по 21.06.2021 с сотрудниками Управления труда Министерства здравоохранения и социального развития Кыргызской Республики совместно с факультетом строительства и недвижимости МИПКиПК БНТУ был организован и проведен курс повышения квалификации по программе «Система оплаты, нормирования и охраны труда в Республике Беларусь» в дистанционной форме, продолжительностью 80 часов. </a:t>
            </a:r>
            <a:endParaRPr sz="205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ru" sz="2050">
                <a:solidFill>
                  <a:schemeClr val="dk1"/>
                </a:solidFill>
                <a:highlight>
                  <a:srgbClr val="FFFFFF"/>
                </a:highlight>
              </a:rPr>
              <a:t>Обучение проводилось с привлечением профильных руководителей и специалистов НИИ Минтруда Республики Беларусь.</a:t>
            </a:r>
            <a:endParaRPr sz="205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1400"/>
              </a:spcAft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7ff0faeec5_0_65"/>
          <p:cNvSpPr txBox="1"/>
          <p:nvPr/>
        </p:nvSpPr>
        <p:spPr>
          <a:xfrm>
            <a:off x="0" y="0"/>
            <a:ext cx="9144000" cy="53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rgbClr val="008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В ходе обучения слушателями были изучены следующие темы: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изучение системы стандартизации, классификаторов Республики Беларусь, Общереспубликанского классификатора профессий рабочих, должностей служащих и тарифных разрядов (ОКПДТР),общереспубликанского классификатора занятий (ОКЗ), Единого тарифного квалификационного справочника работ и профессий рабочих (ЕТКС) и Единого квалификационного справочника должностей служащих (ЕКСД) в разрезе выпусков и правилами их разработки;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изучение нормативных правовых актов по охране труда, действующих в Республике Беларусь.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ru" sz="2000">
                <a:solidFill>
                  <a:schemeClr val="dk1"/>
                </a:solidFill>
                <a:highlight>
                  <a:srgbClr val="FFFFFF"/>
                </a:highlight>
              </a:rPr>
              <a:t>Изучение системы и методологии разработки основных нормативных правовых актов по нормированию и охране труда в Республике Беларусь.</a:t>
            </a:r>
            <a:endParaRPr sz="2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400"/>
              </a:spcAft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37ff0faeec5_0_61"/>
          <p:cNvSpPr txBox="1"/>
          <p:nvPr/>
        </p:nvSpPr>
        <p:spPr>
          <a:xfrm>
            <a:off x="0" y="0"/>
            <a:ext cx="9144000" cy="54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877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50"/>
              <a:buChar char="●"/>
            </a:pPr>
            <a:r>
              <a:rPr lang="ru" sz="2050">
                <a:solidFill>
                  <a:schemeClr val="dk1"/>
                </a:solidFill>
                <a:highlight>
                  <a:srgbClr val="FFFFFF"/>
                </a:highlight>
              </a:rPr>
              <a:t>изучение принципов и подходов по формированию политики в области охраны труда, по совершенствованию законодательства по вопросам нормирования, оплаты и охраны труда в Республике Беларусь и гармонизации законодательства о труде с международными стандартами;</a:t>
            </a:r>
            <a:endParaRPr sz="205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877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50"/>
              <a:buChar char="●"/>
            </a:pPr>
            <a:r>
              <a:rPr lang="ru" sz="2050">
                <a:solidFill>
                  <a:schemeClr val="dk1"/>
                </a:solidFill>
                <a:highlight>
                  <a:srgbClr val="FFFFFF"/>
                </a:highlight>
              </a:rPr>
              <a:t>изучение опыта внедрения профессиональных стандартов в деятельность отраслей экономики, национальной рамки квалификаций, секторальных советов квалификаций. порядка обновления квалификационных требований и характеристик, перечня должностей содержащихся в ОКПДТР, ОКЗ, ЕКТС и ЕКСД Республики Беларусь;</a:t>
            </a:r>
            <a:endParaRPr sz="205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5877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50"/>
              <a:buChar char="●"/>
            </a:pPr>
            <a:r>
              <a:rPr lang="ru" sz="2050">
                <a:solidFill>
                  <a:schemeClr val="dk1"/>
                </a:solidFill>
                <a:highlight>
                  <a:srgbClr val="FFFFFF"/>
                </a:highlight>
              </a:rPr>
              <a:t>изучение опыта взаимодействия с профессиональными отраслевыми объединениями и сообществами, бизнес-средой в области нормирования и охраны труда.</a:t>
            </a:r>
            <a:endParaRPr sz="205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400"/>
              </a:spcAft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7ff0faeec5_0_26"/>
          <p:cNvSpPr txBox="1"/>
          <p:nvPr>
            <p:ph idx="1" type="subTitle"/>
          </p:nvPr>
        </p:nvSpPr>
        <p:spPr>
          <a:xfrm>
            <a:off x="106350" y="0"/>
            <a:ext cx="8828100" cy="586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74E13"/>
                </a:solidFill>
                <a:highlight>
                  <a:srgbClr val="FFFFFF"/>
                </a:highlight>
              </a:rPr>
              <a:t>Белорусский национальный технический университет</a:t>
            </a:r>
            <a:r>
              <a:rPr lang="ru" sz="2200">
                <a:solidFill>
                  <a:srgbClr val="274E13"/>
                </a:solidFill>
                <a:highlight>
                  <a:srgbClr val="FFFFFF"/>
                </a:highlight>
              </a:rPr>
              <a:t> </a:t>
            </a: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</a:rPr>
              <a:t>получил </a:t>
            </a:r>
            <a:r>
              <a:rPr b="1" lang="ru" sz="2100">
                <a:solidFill>
                  <a:srgbClr val="FF0000"/>
                </a:solidFill>
                <a:highlight>
                  <a:srgbClr val="FFFFFF"/>
                </a:highlight>
              </a:rPr>
              <a:t>статус базовой организации государств — участников СНГ по высшему техническому образованию 25 ноября 2005 года.</a:t>
            </a: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2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</a:rPr>
              <a:t>Это решение было принято Советом глав правительств Содружества Независимых Государств.</a:t>
            </a:r>
            <a:endParaRPr sz="2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В </a:t>
            </a:r>
            <a:r>
              <a:rPr b="1" lang="ru" sz="2200">
                <a:solidFill>
                  <a:schemeClr val="dk1"/>
                </a:solidFill>
                <a:highlight>
                  <a:srgbClr val="FFFFFF"/>
                </a:highlight>
              </a:rPr>
              <a:t>1991 году</a:t>
            </a: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 вуз был преобразован из политехнического института в Белорусскую государственную политехническую академию.</a:t>
            </a:r>
            <a:endParaRPr sz="2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В </a:t>
            </a:r>
            <a:r>
              <a:rPr b="1" lang="ru" sz="2200">
                <a:solidFill>
                  <a:schemeClr val="dk1"/>
                </a:solidFill>
                <a:highlight>
                  <a:srgbClr val="FFFFFF"/>
                </a:highlight>
              </a:rPr>
              <a:t>1997 году</a:t>
            </a: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 академия получила статус ведущего инженерно-технического учебного заведения в национальной системе образования Республики Беларусь.</a:t>
            </a:r>
            <a:endParaRPr sz="2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В </a:t>
            </a:r>
            <a:r>
              <a:rPr b="1" lang="ru" sz="2200">
                <a:solidFill>
                  <a:schemeClr val="dk1"/>
                </a:solidFill>
                <a:highlight>
                  <a:srgbClr val="FFFFFF"/>
                </a:highlight>
              </a:rPr>
              <a:t>2002 году</a:t>
            </a:r>
            <a:r>
              <a:rPr lang="ru" sz="2200">
                <a:solidFill>
                  <a:schemeClr val="dk1"/>
                </a:solidFill>
                <a:highlight>
                  <a:srgbClr val="FFFFFF"/>
                </a:highlight>
              </a:rPr>
              <a:t> произошла трансформация в Белорусский национальный технический университет (указ Президента Республики Беларусь №165 от 1 апреля 2002 г.).</a:t>
            </a:r>
            <a:endParaRPr sz="2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2c70e8c500f_0_240"/>
          <p:cNvSpPr txBox="1"/>
          <p:nvPr>
            <p:ph type="title"/>
          </p:nvPr>
        </p:nvSpPr>
        <p:spPr>
          <a:xfrm>
            <a:off x="311700" y="0"/>
            <a:ext cx="8520600" cy="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" sz="2600">
                <a:solidFill>
                  <a:srgbClr val="0000FF"/>
                </a:solidFill>
              </a:rPr>
              <a:t>Выводы:</a:t>
            </a:r>
            <a:endParaRPr b="1" i="0" sz="2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g2c70e8c500f_0_240"/>
          <p:cNvSpPr txBox="1"/>
          <p:nvPr>
            <p:ph idx="1" type="body"/>
          </p:nvPr>
        </p:nvSpPr>
        <p:spPr>
          <a:xfrm>
            <a:off x="0" y="380925"/>
            <a:ext cx="8832300" cy="4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ru" sz="1900">
                <a:solidFill>
                  <a:schemeClr val="dk1"/>
                </a:solidFill>
              </a:rPr>
              <a:t>1.БНТУ в лице МИПК и ПК сегодня является ведущим инженерно-техническим учреждением дополнительного образования взрослых в экономике Беларуси и флагманом цифровизации, включая сферу нормирования, оплаты и охраны труда. </a:t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ru" sz="1900">
                <a:solidFill>
                  <a:schemeClr val="dk1"/>
                </a:solidFill>
              </a:rPr>
              <a:t>2.Для выбора направления и траектории обучения необходимо сделать электронную заявку или связаться с менеджерами (методистами)</a:t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ru" sz="1900">
                <a:solidFill>
                  <a:schemeClr val="dk1"/>
                </a:solidFill>
              </a:rPr>
              <a:t>3.Обучение организуется как на площадях МИПК и ПК БНТУ на оборудовании авторизованных центров производителей программных продуктов, так и на виртуальных площадках методами дистанционного обучения.</a:t>
            </a:r>
            <a:endParaRPr sz="1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ru" sz="1900">
                <a:solidFill>
                  <a:schemeClr val="dk1"/>
                </a:solidFill>
              </a:rPr>
              <a:t>4.Возможна организация обучения на базе Заказчика (при наличии необходимых аппаратных мощностей компьютерного обеспечения, учебных классов и выполнения требований по скорости интернет.  </a:t>
            </a:r>
            <a:endParaRPr sz="19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1f4f61b8e23_1_115"/>
          <p:cNvSpPr txBox="1"/>
          <p:nvPr>
            <p:ph type="ctrTitle"/>
          </p:nvPr>
        </p:nvSpPr>
        <p:spPr>
          <a:xfrm>
            <a:off x="311700" y="93025"/>
            <a:ext cx="8520600" cy="361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ru" sz="3600">
                <a:solidFill>
                  <a:srgbClr val="00717D"/>
                </a:solidFill>
              </a:rPr>
              <a:t>Благодарим</a:t>
            </a:r>
            <a:endParaRPr b="1" sz="3600">
              <a:solidFill>
                <a:srgbClr val="00717D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ru" sz="3600">
                <a:solidFill>
                  <a:srgbClr val="00717D"/>
                </a:solidFill>
              </a:rPr>
              <a:t>за внимание!</a:t>
            </a:r>
            <a:endParaRPr>
              <a:solidFill>
                <a:srgbClr val="4A86E8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t/>
            </a:r>
            <a:endParaRPr sz="1900">
              <a:solidFill>
                <a:srgbClr val="0000FF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ru" sz="1900">
                <a:solidFill>
                  <a:srgbClr val="FF0000"/>
                </a:solidFill>
              </a:rPr>
              <a:t>e-mail: v.holubava@gmail.com</a:t>
            </a:r>
            <a:endParaRPr b="1" sz="1300">
              <a:solidFill>
                <a:srgbClr val="5E5E5E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ru" sz="1300">
                <a:solidFill>
                  <a:srgbClr val="5E5E5E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  </a:t>
            </a:r>
            <a:r>
              <a:rPr b="1" lang="ru" sz="1900">
                <a:solidFill>
                  <a:srgbClr val="FF0000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primak@mipk.by</a:t>
            </a:r>
            <a:endParaRPr b="1" sz="1900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ru" sz="1900">
                <a:solidFill>
                  <a:srgbClr val="FF0000"/>
                </a:solidFill>
              </a:rPr>
              <a:t>моб. (Telegram): +375 44 557 04 58</a:t>
            </a:r>
            <a:endParaRPr b="1" sz="1900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t/>
            </a:r>
            <a:endParaRPr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g37ff0faeec5_0_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79350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c70e8c500f_1_5"/>
          <p:cNvSpPr txBox="1"/>
          <p:nvPr>
            <p:ph type="ctrTitle"/>
          </p:nvPr>
        </p:nvSpPr>
        <p:spPr>
          <a:xfrm>
            <a:off x="0" y="2219300"/>
            <a:ext cx="9144000" cy="19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000">
                <a:solidFill>
                  <a:srgbClr val="FF0000"/>
                </a:solidFill>
              </a:rPr>
              <a:t>МИПК и ПК БНТУ - ведущее учреждение дополнительного образования взрослых в  системе подготовки кадров строительной и смежных с ней отраслей в сфере цифровой трансформации производственных и управленческих процессов предприятий и организаций</a:t>
            </a:r>
            <a:endParaRPr b="1" sz="2000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</a:pPr>
            <a:r>
              <a:t/>
            </a:r>
            <a:endParaRPr b="1" sz="2700">
              <a:solidFill>
                <a:srgbClr val="FF0000"/>
              </a:solidFill>
            </a:endParaRPr>
          </a:p>
        </p:txBody>
      </p:sp>
      <p:sp>
        <p:nvSpPr>
          <p:cNvPr id="142" name="Google Shape;142;g2c70e8c500f_1_5"/>
          <p:cNvSpPr txBox="1"/>
          <p:nvPr>
            <p:ph idx="1" type="subTitle"/>
          </p:nvPr>
        </p:nvSpPr>
        <p:spPr>
          <a:xfrm>
            <a:off x="103900" y="4243925"/>
            <a:ext cx="7190100" cy="7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00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b="1" sz="200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900"/>
          </a:p>
        </p:txBody>
      </p:sp>
      <p:pic>
        <p:nvPicPr>
          <p:cNvPr id="143" name="Google Shape;143;g2c70e8c500f_1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04" y="-5"/>
            <a:ext cx="9128584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0"/>
          <p:cNvSpPr txBox="1"/>
          <p:nvPr/>
        </p:nvSpPr>
        <p:spPr>
          <a:xfrm>
            <a:off x="1103075" y="1078250"/>
            <a:ext cx="74241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Приходите учиться к лучшим!</a:t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38100" rtl="0" algn="l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ru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Come learn from the best!</a:t>
            </a:r>
            <a:endParaRPr b="0" i="0" sz="2100" u="none" cap="none" strike="noStrike">
              <a:solidFill>
                <a:srgbClr val="202124"/>
              </a:solidFill>
              <a:highlight>
                <a:srgbClr val="F8F9FA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награды института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" name="Google Shape;149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8501" y="480425"/>
            <a:ext cx="8162876" cy="45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30"/>
          <p:cNvPicPr preferRelativeResize="0"/>
          <p:nvPr/>
        </p:nvPicPr>
        <p:blipFill rotWithShape="1">
          <a:blip r:embed="rId4">
            <a:alphaModFix/>
          </a:blip>
          <a:srcRect b="0" l="5883" r="11562" t="0"/>
          <a:stretch/>
        </p:blipFill>
        <p:spPr>
          <a:xfrm>
            <a:off x="4600" y="11600"/>
            <a:ext cx="913940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g37ff0faeec5_0_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4200" y="0"/>
            <a:ext cx="8991601" cy="585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